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27" r:id="rId2"/>
    <p:sldId id="32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AD964F7F-C25E-E04A-A01A-BA1FA323078F}">
          <p14:sldIdLst>
            <p14:sldId id="327"/>
          </p14:sldIdLst>
        </p14:section>
        <p14:section name="Detailed" id="{0EA4DDEA-782D-AA44-8D9A-864B26D7F0FD}">
          <p14:sldIdLst>
            <p14:sldId id="32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A2D751-D612-B149-AFC4-814D2A91B348}" v="16" dt="2026-07-13T22:24:14.934"/>
    <p1510:client id="{BFD0D7CC-2490-F048-B003-C1CB4D7BAE1B}" v="16" dt="2026-07-13T12:38:36.5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/>
    <p:restoredTop sz="91370"/>
  </p:normalViewPr>
  <p:slideViewPr>
    <p:cSldViewPr snapToGrid="0">
      <p:cViewPr varScale="1">
        <p:scale>
          <a:sx n="65" d="100"/>
          <a:sy n="65" d="100"/>
        </p:scale>
        <p:origin x="72" y="714"/>
      </p:cViewPr>
      <p:guideLst/>
    </p:cSldViewPr>
  </p:slideViewPr>
  <p:notesTextViewPr>
    <p:cViewPr>
      <p:scale>
        <a:sx n="130" d="100"/>
        <a:sy n="13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ie Thompson [sd22c2t]" userId="98a8b714-f796-4d31-a9a4-7dc84f343c61" providerId="ADAL" clId="{2BD75302-921E-5E9F-A20A-9DC17D688525}"/>
    <pc:docChg chg="undo custSel addSld delSld modSld sldOrd modSection">
      <pc:chgData name="Lottie Thompson [sd22c2t]" userId="98a8b714-f796-4d31-a9a4-7dc84f343c61" providerId="ADAL" clId="{2BD75302-921E-5E9F-A20A-9DC17D688525}" dt="2026-07-13T22:25:16.951" v="965" actId="1076"/>
      <pc:docMkLst>
        <pc:docMk/>
      </pc:docMkLst>
      <pc:sldChg chg="addSp delSp modSp new mod setBg modNotesTx">
        <pc:chgData name="Lottie Thompson [sd22c2t]" userId="98a8b714-f796-4d31-a9a4-7dc84f343c61" providerId="ADAL" clId="{2BD75302-921E-5E9F-A20A-9DC17D688525}" dt="2026-07-13T22:25:16.951" v="965" actId="1076"/>
        <pc:sldMkLst>
          <pc:docMk/>
          <pc:sldMk cId="665586536" sldId="326"/>
        </pc:sldMkLst>
        <pc:spChg chg="del">
          <ac:chgData name="Lottie Thompson [sd22c2t]" userId="98a8b714-f796-4d31-a9a4-7dc84f343c61" providerId="ADAL" clId="{2BD75302-921E-5E9F-A20A-9DC17D688525}" dt="2026-07-13T22:24:14.594" v="963" actId="478"/>
          <ac:spMkLst>
            <pc:docMk/>
            <pc:sldMk cId="665586536" sldId="326"/>
            <ac:spMk id="2" creationId="{7F9DCAEE-CC5F-5E40-D02B-2713602CB6E3}"/>
          </ac:spMkLst>
        </pc:spChg>
        <pc:spChg chg="add mod">
          <ac:chgData name="Lottie Thompson [sd22c2t]" userId="98a8b714-f796-4d31-a9a4-7dc84f343c61" providerId="ADAL" clId="{2BD75302-921E-5E9F-A20A-9DC17D688525}" dt="2026-07-13T22:18:51.763" v="887" actId="20577"/>
          <ac:spMkLst>
            <pc:docMk/>
            <pc:sldMk cId="665586536" sldId="326"/>
            <ac:spMk id="6" creationId="{1F13D99C-6EA8-8A53-E047-F5759A5EB1AD}"/>
          </ac:spMkLst>
        </pc:spChg>
        <pc:spChg chg="add mod">
          <ac:chgData name="Lottie Thompson [sd22c2t]" userId="98a8b714-f796-4d31-a9a4-7dc84f343c61" providerId="ADAL" clId="{2BD75302-921E-5E9F-A20A-9DC17D688525}" dt="2026-07-13T22:22:04.265" v="944" actId="1076"/>
          <ac:spMkLst>
            <pc:docMk/>
            <pc:sldMk cId="665586536" sldId="326"/>
            <ac:spMk id="7" creationId="{48511250-977C-BF3F-5063-764D05EC6CA3}"/>
          </ac:spMkLst>
        </pc:spChg>
        <pc:spChg chg="add del mod">
          <ac:chgData name="Lottie Thompson [sd22c2t]" userId="98a8b714-f796-4d31-a9a4-7dc84f343c61" providerId="ADAL" clId="{2BD75302-921E-5E9F-A20A-9DC17D688525}" dt="2026-07-13T12:34:34.393" v="643" actId="478"/>
          <ac:spMkLst>
            <pc:docMk/>
            <pc:sldMk cId="665586536" sldId="326"/>
            <ac:spMk id="9" creationId="{44F56625-8F9E-25D6-39F5-AE2933281303}"/>
          </ac:spMkLst>
        </pc:spChg>
        <pc:spChg chg="add mod">
          <ac:chgData name="Lottie Thompson [sd22c2t]" userId="98a8b714-f796-4d31-a9a4-7dc84f343c61" providerId="ADAL" clId="{2BD75302-921E-5E9F-A20A-9DC17D688525}" dt="2026-07-13T22:25:16.951" v="965" actId="1076"/>
          <ac:spMkLst>
            <pc:docMk/>
            <pc:sldMk cId="665586536" sldId="326"/>
            <ac:spMk id="10" creationId="{AD87669A-5150-0EAC-259F-8B548E226973}"/>
          </ac:spMkLst>
        </pc:spChg>
        <pc:spChg chg="add mod">
          <ac:chgData name="Lottie Thompson [sd22c2t]" userId="98a8b714-f796-4d31-a9a4-7dc84f343c61" providerId="ADAL" clId="{2BD75302-921E-5E9F-A20A-9DC17D688525}" dt="2026-07-13T22:24:14.934" v="964"/>
          <ac:spMkLst>
            <pc:docMk/>
            <pc:sldMk cId="665586536" sldId="326"/>
            <ac:spMk id="11" creationId="{0096C557-FDBA-1F7B-A007-700156940380}"/>
          </ac:spMkLst>
        </pc:spChg>
        <pc:spChg chg="add mod">
          <ac:chgData name="Lottie Thompson [sd22c2t]" userId="98a8b714-f796-4d31-a9a4-7dc84f343c61" providerId="ADAL" clId="{2BD75302-921E-5E9F-A20A-9DC17D688525}" dt="2026-07-13T22:21:45.098" v="940" actId="1076"/>
          <ac:spMkLst>
            <pc:docMk/>
            <pc:sldMk cId="665586536" sldId="326"/>
            <ac:spMk id="12" creationId="{B021C78A-2A10-D882-0EAD-C6774349F142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13T22:23:06.397" v="957" actId="12385"/>
          <ac:graphicFrameMkLst>
            <pc:docMk/>
            <pc:sldMk cId="665586536" sldId="326"/>
            <ac:graphicFrameMk id="5" creationId="{8740F63D-E5AE-19BD-CC03-6E657B947773}"/>
          </ac:graphicFrameMkLst>
        </pc:graphicFrameChg>
        <pc:graphicFrameChg chg="add del mod modGraphic">
          <ac:chgData name="Lottie Thompson [sd22c2t]" userId="98a8b714-f796-4d31-a9a4-7dc84f343c61" providerId="ADAL" clId="{2BD75302-921E-5E9F-A20A-9DC17D688525}" dt="2026-07-13T12:38:20.448" v="754" actId="478"/>
          <ac:graphicFrameMkLst>
            <pc:docMk/>
            <pc:sldMk cId="665586536" sldId="326"/>
            <ac:graphicFrameMk id="11" creationId="{134680F4-BD7E-AE7D-75FD-3C5D9131FC51}"/>
          </ac:graphicFrameMkLst>
        </pc:graphicFrameChg>
        <pc:picChg chg="add del mod modCrop">
          <ac:chgData name="Lottie Thompson [sd22c2t]" userId="98a8b714-f796-4d31-a9a4-7dc84f343c61" providerId="ADAL" clId="{2BD75302-921E-5E9F-A20A-9DC17D688525}" dt="2026-07-13T22:19:21.018" v="906" actId="478"/>
          <ac:picMkLst>
            <pc:docMk/>
            <pc:sldMk cId="665586536" sldId="326"/>
            <ac:picMk id="3" creationId="{BFCD314D-E6C1-8C2B-2DF0-C531185E5AD1}"/>
          </ac:picMkLst>
        </pc:picChg>
        <pc:picChg chg="add del mod modCrop">
          <ac:chgData name="Lottie Thompson [sd22c2t]" userId="98a8b714-f796-4d31-a9a4-7dc84f343c61" providerId="ADAL" clId="{2BD75302-921E-5E9F-A20A-9DC17D688525}" dt="2026-07-13T22:19:22.541" v="907" actId="478"/>
          <ac:picMkLst>
            <pc:docMk/>
            <pc:sldMk cId="665586536" sldId="326"/>
            <ac:picMk id="4" creationId="{613324EF-82A7-9778-66AD-5023E3C1B4B0}"/>
          </ac:picMkLst>
        </pc:picChg>
        <pc:picChg chg="add mod">
          <ac:chgData name="Lottie Thompson [sd22c2t]" userId="98a8b714-f796-4d31-a9a4-7dc84f343c61" providerId="ADAL" clId="{2BD75302-921E-5E9F-A20A-9DC17D688525}" dt="2026-07-13T22:21:28.312" v="936" actId="1076"/>
          <ac:picMkLst>
            <pc:docMk/>
            <pc:sldMk cId="665586536" sldId="326"/>
            <ac:picMk id="8" creationId="{B67D55A3-8944-44D2-15CF-C1498797CEC6}"/>
          </ac:picMkLst>
        </pc:picChg>
        <pc:picChg chg="add del mod">
          <ac:chgData name="Lottie Thompson [sd22c2t]" userId="98a8b714-f796-4d31-a9a4-7dc84f343c61" providerId="ADAL" clId="{2BD75302-921E-5E9F-A20A-9DC17D688525}" dt="2026-07-13T12:34:33.418" v="642" actId="478"/>
          <ac:picMkLst>
            <pc:docMk/>
            <pc:sldMk cId="665586536" sldId="326"/>
            <ac:picMk id="8" creationId="{F1CB4F84-1FAE-806A-4193-420414CD0DF4}"/>
          </ac:picMkLst>
        </pc:picChg>
        <pc:picChg chg="add mod">
          <ac:chgData name="Lottie Thompson [sd22c2t]" userId="98a8b714-f796-4d31-a9a4-7dc84f343c61" providerId="ADAL" clId="{2BD75302-921E-5E9F-A20A-9DC17D688525}" dt="2026-07-13T22:21:30.119" v="937" actId="1076"/>
          <ac:picMkLst>
            <pc:docMk/>
            <pc:sldMk cId="665586536" sldId="326"/>
            <ac:picMk id="9" creationId="{2280929A-6953-ABF5-73F4-7ADDD8ACEA6E}"/>
          </ac:picMkLst>
        </pc:picChg>
      </pc:sldChg>
      <pc:sldChg chg="addSp delSp modSp add mod ord setBg modNotesTx">
        <pc:chgData name="Lottie Thompson [sd22c2t]" userId="98a8b714-f796-4d31-a9a4-7dc84f343c61" providerId="ADAL" clId="{2BD75302-921E-5E9F-A20A-9DC17D688525}" dt="2026-07-13T22:24:06.797" v="962" actId="207"/>
        <pc:sldMkLst>
          <pc:docMk/>
          <pc:sldMk cId="1556920974" sldId="327"/>
        </pc:sldMkLst>
        <pc:spChg chg="mod">
          <ac:chgData name="Lottie Thompson [sd22c2t]" userId="98a8b714-f796-4d31-a9a4-7dc84f343c61" providerId="ADAL" clId="{2BD75302-921E-5E9F-A20A-9DC17D688525}" dt="2026-07-13T22:24:06.797" v="962" actId="207"/>
          <ac:spMkLst>
            <pc:docMk/>
            <pc:sldMk cId="1556920974" sldId="327"/>
            <ac:spMk id="2" creationId="{F540A507-AC6D-AEDC-37CF-D63B8C311AB2}"/>
          </ac:spMkLst>
        </pc:spChg>
        <pc:spChg chg="add mod">
          <ac:chgData name="Lottie Thompson [sd22c2t]" userId="98a8b714-f796-4d31-a9a4-7dc84f343c61" providerId="ADAL" clId="{2BD75302-921E-5E9F-A20A-9DC17D688525}" dt="2026-07-13T22:16:22.022" v="847" actId="20577"/>
          <ac:spMkLst>
            <pc:docMk/>
            <pc:sldMk cId="1556920974" sldId="327"/>
            <ac:spMk id="16" creationId="{C1CF070A-9DC3-DAC7-4E90-D3C63994BAE7}"/>
          </ac:spMkLst>
        </pc:spChg>
        <pc:spChg chg="add mod">
          <ac:chgData name="Lottie Thompson [sd22c2t]" userId="98a8b714-f796-4d31-a9a4-7dc84f343c61" providerId="ADAL" clId="{2BD75302-921E-5E9F-A20A-9DC17D688525}" dt="2026-07-13T22:18:44.314" v="878" actId="1076"/>
          <ac:spMkLst>
            <pc:docMk/>
            <pc:sldMk cId="1556920974" sldId="327"/>
            <ac:spMk id="17" creationId="{F3FBD395-CE8C-23D0-C7B0-ACA48B623285}"/>
          </ac:spMkLst>
        </pc:spChg>
        <pc:spChg chg="add del mod">
          <ac:chgData name="Lottie Thompson [sd22c2t]" userId="98a8b714-f796-4d31-a9a4-7dc84f343c61" providerId="ADAL" clId="{2BD75302-921E-5E9F-A20A-9DC17D688525}" dt="2026-07-13T12:28:09.498" v="577" actId="478"/>
          <ac:spMkLst>
            <pc:docMk/>
            <pc:sldMk cId="1556920974" sldId="327"/>
            <ac:spMk id="19" creationId="{9754122F-0831-1C4C-2586-7E70C2D0AAB0}"/>
          </ac:spMkLst>
        </pc:spChg>
        <pc:picChg chg="add mod modCrop">
          <ac:chgData name="Lottie Thompson [sd22c2t]" userId="98a8b714-f796-4d31-a9a4-7dc84f343c61" providerId="ADAL" clId="{2BD75302-921E-5E9F-A20A-9DC17D688525}" dt="2026-07-13T22:18:27.614" v="876" actId="18131"/>
          <ac:picMkLst>
            <pc:docMk/>
            <pc:sldMk cId="1556920974" sldId="327"/>
            <ac:picMk id="3" creationId="{FBB691C0-3B5B-1A83-3D0A-C61E93899F58}"/>
          </ac:picMkLst>
        </pc:picChg>
        <pc:picChg chg="add mod modCrop">
          <ac:chgData name="Lottie Thompson [sd22c2t]" userId="98a8b714-f796-4d31-a9a4-7dc84f343c61" providerId="ADAL" clId="{2BD75302-921E-5E9F-A20A-9DC17D688525}" dt="2026-07-13T22:18:07.579" v="873" actId="18131"/>
          <ac:picMkLst>
            <pc:docMk/>
            <pc:sldMk cId="1556920974" sldId="327"/>
            <ac:picMk id="18" creationId="{BC675E8E-2ABF-554A-4635-BDFA1ADF2AB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A0118-22F6-4749-91FB-9CCCAAFC42A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886D-1597-604C-8079-1A6241206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Source: DCM / </a:t>
            </a:r>
            <a:r>
              <a:rPr lang="en-GB" sz="1200" dirty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/>
              </a:rPr>
              <a:t>Rightmove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. Conducted by: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Differentology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 Feb 2025. Results base </a:t>
            </a:r>
            <a:r>
              <a:rPr lang="en-GB" sz="1200" dirty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/>
              </a:rPr>
              <a:t>16-34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. Uplifts are test (exposed to ad) vs control (unexposed to ad.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  <a:sym typeface="Arial"/>
              </a:rPr>
              <a:t>Uplifts seen from Control (unexposed to cinema ad) vs Test (exposed to cinema ad)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/>
              <a:cs typeface="Arial" panose="020B0604020202020204" pitchFamily="34" charset="0"/>
              <a:sym typeface="Arial"/>
            </a:endParaRP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38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Source: DCM / </a:t>
            </a:r>
            <a:r>
              <a:rPr lang="en-GB" sz="1200" dirty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/>
              </a:rPr>
              <a:t>Rightmove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. Conducted by: </a:t>
            </a:r>
            <a:r>
              <a:rPr kumimoji="0" lang="en-GB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Differentology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 Feb 2025. Results base </a:t>
            </a:r>
            <a:r>
              <a:rPr lang="en-GB" sz="1200" dirty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/>
              </a:rPr>
              <a:t>16-34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Arial"/>
              </a:rPr>
              <a:t>. Uplifts are test (exposed to ad) vs control (unexposed to ad.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  <a:sym typeface="Arial"/>
              </a:rPr>
              <a:t>Uplifts seen from Control (unexposed to cinema ad) vs Test (exposed to cinema ad)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15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C9E8C5-4938-9FF9-C518-48C26765E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40A507-AC6D-AEDC-37CF-D63B8C311AB2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GB" kern="0" dirty="0">
                <a:cs typeface="Arial" panose="020B0604020202020204" pitchFamily="34" charset="0"/>
                <a:sym typeface="Arial"/>
              </a:rPr>
              <a:t>Source: DCM / </a:t>
            </a:r>
            <a:r>
              <a:rPr lang="en-GB" dirty="0"/>
              <a:t>Rightmove</a:t>
            </a:r>
            <a:r>
              <a:rPr lang="en-GB" kern="0" dirty="0">
                <a:cs typeface="Arial" panose="020B0604020202020204" pitchFamily="34" charset="0"/>
                <a:sym typeface="Arial"/>
              </a:rPr>
              <a:t>. Conducted by: </a:t>
            </a:r>
            <a:r>
              <a:rPr lang="en-GB" kern="0" dirty="0" err="1">
                <a:cs typeface="Arial" panose="020B0604020202020204" pitchFamily="34" charset="0"/>
                <a:sym typeface="Arial"/>
              </a:rPr>
              <a:t>Differentology</a:t>
            </a:r>
            <a:r>
              <a:rPr lang="en-GB" kern="0" dirty="0">
                <a:cs typeface="Arial" panose="020B0604020202020204" pitchFamily="34" charset="0"/>
                <a:sym typeface="Arial"/>
              </a:rPr>
              <a:t> Feb 2025. Results base </a:t>
            </a:r>
            <a:r>
              <a:rPr lang="en-GB" dirty="0"/>
              <a:t>16-34</a:t>
            </a:r>
            <a:r>
              <a:rPr lang="en-GB" kern="0" dirty="0">
                <a:cs typeface="Arial" panose="020B0604020202020204" pitchFamily="34" charset="0"/>
                <a:sym typeface="Arial"/>
              </a:rPr>
              <a:t>. </a:t>
            </a:r>
            <a:endParaRPr lang="en-US" dirty="0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C1CF070A-9DC3-DAC7-4E90-D3C63994B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Rightmove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3FBD395-CE8C-23D0-C7B0-ACA48B6232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821173"/>
            <a:ext cx="7231790" cy="3215654"/>
          </a:xfrm>
        </p:spPr>
        <p:txBody>
          <a:bodyPr/>
          <a:lstStyle/>
          <a:p>
            <a:pPr defTabSz="654246">
              <a:lnSpc>
                <a:spcPct val="100000"/>
              </a:lnSpc>
              <a:spcAft>
                <a:spcPts val="116"/>
              </a:spcAft>
            </a:pPr>
            <a:r>
              <a:rPr lang="en-GB" sz="1600" b="1" dirty="0"/>
              <a:t>Background </a:t>
            </a:r>
            <a:br>
              <a:rPr lang="en-GB" sz="1600" b="1" dirty="0"/>
            </a:br>
            <a:r>
              <a:rPr lang="en-GB" altLang="en-US" sz="1600" dirty="0">
                <a:cs typeface="Arial"/>
              </a:rPr>
              <a:t>Rightmove aimed to boost positive associations &amp; preference with moments of cultural relevance and engaging entertainment.</a:t>
            </a:r>
            <a:br>
              <a:rPr lang="en-GB" altLang="en-US" sz="1600" dirty="0">
                <a:cs typeface="Arial"/>
              </a:rPr>
            </a:br>
            <a:br>
              <a:rPr lang="en-GB" altLang="en-US" sz="1600" dirty="0">
                <a:cs typeface="Arial"/>
              </a:rPr>
            </a:br>
            <a:r>
              <a:rPr lang="en-GB" sz="1600" b="1" dirty="0"/>
              <a:t>Plan</a:t>
            </a:r>
            <a:br>
              <a:rPr lang="en-GB" sz="1600" b="1" dirty="0"/>
            </a:br>
            <a:r>
              <a:rPr lang="en-GB" altLang="en-US" sz="1600" dirty="0">
                <a:cs typeface="Arial"/>
              </a:rPr>
              <a:t>Rightmove bought a 16-34 AGP, giving them access to films like </a:t>
            </a:r>
            <a:r>
              <a:rPr lang="en-GB" altLang="en-US" sz="1600" i="1" dirty="0">
                <a:cs typeface="Arial"/>
              </a:rPr>
              <a:t>We Live in Time, Babygirl, Bridget Jones: Mad About the Boy </a:t>
            </a:r>
            <a:r>
              <a:rPr lang="en-GB" altLang="en-US" sz="1600" dirty="0">
                <a:cs typeface="Arial"/>
              </a:rPr>
              <a:t>and </a:t>
            </a:r>
            <a:r>
              <a:rPr lang="en-GB" altLang="en-US" sz="1600" i="1" dirty="0">
                <a:cs typeface="Arial"/>
              </a:rPr>
              <a:t>Captain America: Brave New World</a:t>
            </a:r>
            <a:r>
              <a:rPr lang="en-GB" altLang="en-US" sz="1600" dirty="0">
                <a:cs typeface="Arial"/>
              </a:rPr>
              <a:t>, that would index strongly towards a younger female skewing audience.</a:t>
            </a:r>
            <a:br>
              <a:rPr lang="en-GB" altLang="en-US" sz="1600" dirty="0">
                <a:cs typeface="Arial"/>
              </a:rPr>
            </a:br>
            <a:br>
              <a:rPr lang="en-GB" altLang="en-US" sz="1600" dirty="0">
                <a:cs typeface="Arial"/>
              </a:rPr>
            </a:br>
            <a:r>
              <a:rPr lang="en-GB" sz="1600" b="1" dirty="0"/>
              <a:t>Results</a:t>
            </a:r>
            <a:br>
              <a:rPr lang="en-GB" sz="1600" b="1" dirty="0"/>
            </a:br>
            <a:r>
              <a:rPr lang="en-GB" sz="1600" dirty="0"/>
              <a:t>Rightmove benefitted after showcasing its ad in the cinema, seeing significant uplifts across ad awareness (+22%), perceptions surrounding being ‘</a:t>
            </a:r>
            <a:r>
              <a:rPr lang="en-GB" sz="1600" dirty="0">
                <a:sym typeface="Arial"/>
              </a:rPr>
              <a:t>a brand I trust’ (+25%) </a:t>
            </a:r>
            <a:r>
              <a:rPr lang="en-GB" sz="1600" dirty="0"/>
              <a:t>and consideration (+30%).</a:t>
            </a:r>
          </a:p>
        </p:txBody>
      </p:sp>
      <p:pic>
        <p:nvPicPr>
          <p:cNvPr id="18" name="Picture Placeholder 8">
            <a:extLst>
              <a:ext uri="{FF2B5EF4-FFF2-40B4-BE49-F238E27FC236}">
                <a16:creationId xmlns:a16="http://schemas.microsoft.com/office/drawing/2014/main" id="{BC675E8E-2ABF-554A-4635-BDFA1ADF2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6" t="1255" r="8679" b="913"/>
          <a:stretch>
            <a:fillRect/>
          </a:stretch>
        </p:blipFill>
        <p:spPr>
          <a:xfrm>
            <a:off x="8147304" y="882061"/>
            <a:ext cx="3619186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FBB691C0-3B5B-1A83-3D0A-C61E93899F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" t="4026" r="1393" b="4509"/>
          <a:stretch>
            <a:fillRect/>
          </a:stretch>
        </p:blipFill>
        <p:spPr>
          <a:xfrm>
            <a:off x="8147304" y="3378121"/>
            <a:ext cx="3619186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</p:spTree>
    <p:extLst>
      <p:ext uri="{BB962C8B-B14F-4D97-AF65-F5344CB8AC3E}">
        <p14:creationId xmlns:p14="http://schemas.microsoft.com/office/powerpoint/2010/main" val="1556920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F13D99C-6EA8-8A53-E047-F5759A5EB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3" y="476824"/>
            <a:ext cx="3124600" cy="525552"/>
          </a:xfrm>
        </p:spPr>
        <p:txBody>
          <a:bodyPr/>
          <a:lstStyle/>
          <a:p>
            <a:r>
              <a:rPr lang="en-US" dirty="0"/>
              <a:t>Rightmove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8511250-977C-BF3F-5063-764D05EC6C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3" y="1881170"/>
            <a:ext cx="4767659" cy="3420736"/>
          </a:xfrm>
        </p:spPr>
        <p:txBody>
          <a:bodyPr/>
          <a:lstStyle/>
          <a:p>
            <a:pPr lvl="0" indent="0" defTabSz="654221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Background </a:t>
            </a:r>
            <a:br>
              <a:rPr lang="en-GB" sz="1400" b="1" dirty="0"/>
            </a:br>
            <a:r>
              <a:rPr lang="en-GB" altLang="en-US" sz="1400" dirty="0">
                <a:cs typeface="Arial" pitchFamily="34" charset="0"/>
                <a:sym typeface="Arial"/>
              </a:rPr>
              <a:t>Rightmove aimed to boost positive associations</a:t>
            </a:r>
            <a:r>
              <a:rPr lang="en-GB" altLang="en-US" sz="1400" dirty="0">
                <a:cs typeface="Arial" pitchFamily="34" charset="0"/>
              </a:rPr>
              <a:t> </a:t>
            </a:r>
            <a:r>
              <a:rPr lang="en-GB" altLang="en-US" sz="1400" dirty="0">
                <a:cs typeface="Arial" pitchFamily="34" charset="0"/>
                <a:sym typeface="Arial"/>
              </a:rPr>
              <a:t>&amp; preference of its brand with moments of cultural relevance and engaging entertainment. </a:t>
            </a:r>
            <a:r>
              <a:rPr lang="en-GB" altLang="en-US" sz="1400" dirty="0">
                <a:cs typeface="Arial" pitchFamily="34" charset="0"/>
              </a:rPr>
              <a:t>Cinema is known for starting and extending the cultural conversation, so Rightmove saw the opportunity to champion audience share of mind and showcase its new creative in a premium environment alongside major cultural moments.</a:t>
            </a:r>
            <a:b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400" b="1" dirty="0"/>
              <a:t>Plan</a:t>
            </a:r>
            <a:br>
              <a:rPr lang="en-GB" sz="1400" b="1" dirty="0"/>
            </a:br>
            <a:r>
              <a:rPr lang="en-GB" altLang="en-US" sz="1400" dirty="0">
                <a:cs typeface="Arial"/>
                <a:sym typeface="Arial"/>
              </a:rPr>
              <a:t>Rightmove </a:t>
            </a:r>
            <a:r>
              <a:rPr lang="en-GB" altLang="en-US" sz="1400" dirty="0">
                <a:cs typeface="Arial"/>
              </a:rPr>
              <a:t>bought into a 16-34 AGP, giving them access to films like</a:t>
            </a:r>
            <a:r>
              <a:rPr lang="en-GB" altLang="en-US" sz="1400" dirty="0">
                <a:cs typeface="Arial"/>
                <a:sym typeface="Arial"/>
              </a:rPr>
              <a:t> </a:t>
            </a:r>
            <a:r>
              <a:rPr lang="en-GB" altLang="en-US" sz="1400" i="1" dirty="0">
                <a:cs typeface="Arial"/>
                <a:sym typeface="Arial"/>
              </a:rPr>
              <a:t>We Live in Time, Babygirl, Bridget Jones: Mad About the Boy </a:t>
            </a:r>
            <a:r>
              <a:rPr lang="en-GB" altLang="en-US" sz="1400" dirty="0">
                <a:cs typeface="Arial"/>
                <a:sym typeface="Arial"/>
              </a:rPr>
              <a:t>and</a:t>
            </a:r>
            <a:r>
              <a:rPr lang="en-GB" altLang="en-US" sz="1400" i="1" dirty="0">
                <a:cs typeface="Arial"/>
                <a:sym typeface="Arial"/>
              </a:rPr>
              <a:t> Captain America: Brave New World, </a:t>
            </a:r>
            <a:r>
              <a:rPr lang="en-GB" altLang="en-US" sz="1400" dirty="0">
                <a:cs typeface="Arial"/>
                <a:sym typeface="Arial"/>
              </a:rPr>
              <a:t>that would index strongly towards a younger female-skewing audience. This ran alongside a wider campaign that included TV, BVOD, Social, YouTube, Outdoor &amp; Radio.</a:t>
            </a:r>
          </a:p>
          <a:p>
            <a:pPr defTabSz="654246">
              <a:lnSpc>
                <a:spcPct val="100000"/>
              </a:lnSpc>
              <a:spcAft>
                <a:spcPts val="116"/>
              </a:spcAft>
            </a:pP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0" name="Subtitle 3">
            <a:extLst>
              <a:ext uri="{FF2B5EF4-FFF2-40B4-BE49-F238E27FC236}">
                <a16:creationId xmlns:a16="http://schemas.microsoft.com/office/drawing/2014/main" id="{AD87669A-5150-0EAC-259F-8B548E226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3" y="1158901"/>
            <a:ext cx="4617721" cy="347555"/>
          </a:xfrm>
        </p:spPr>
        <p:txBody>
          <a:bodyPr/>
          <a:lstStyle/>
          <a:p>
            <a:r>
              <a:rPr lang="en-GB" dirty="0"/>
              <a:t>Believe it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021C78A-2A10-D882-0EAD-C6774349F142}"/>
              </a:ext>
            </a:extLst>
          </p:cNvPr>
          <p:cNvSpPr txBox="1">
            <a:spLocks/>
          </p:cNvSpPr>
          <p:nvPr/>
        </p:nvSpPr>
        <p:spPr>
          <a:xfrm>
            <a:off x="5738648" y="2093567"/>
            <a:ext cx="5839714" cy="15158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4246">
              <a:lnSpc>
                <a:spcPct val="100000"/>
              </a:lnSpc>
            </a:pPr>
            <a:r>
              <a:rPr lang="en-GB" sz="1400" b="1" dirty="0"/>
              <a:t>Results</a:t>
            </a:r>
            <a:br>
              <a:rPr lang="en-GB" sz="1400" dirty="0"/>
            </a:br>
            <a:r>
              <a:rPr lang="en-GB" sz="1400" dirty="0">
                <a:sym typeface="Arial"/>
              </a:rPr>
              <a:t>Rightmove benefitted after showcasing its ad in the cinema, seeing significant uplifts </a:t>
            </a:r>
            <a:r>
              <a:rPr lang="en-GB" sz="1400" dirty="0"/>
              <a:t>across the funnel and </a:t>
            </a:r>
            <a:r>
              <a:rPr lang="en-GB" sz="1400" dirty="0">
                <a:sym typeface="Arial"/>
              </a:rPr>
              <a:t>ultimately driving its core KPI of positive associations and preference. Additionally, ad awareness increased by +22%, perceptions surrounding being ‘a brand I trust’ increased by +25% and consideration improved by +30%, leading to intended app downloads.</a:t>
            </a:r>
          </a:p>
          <a:p>
            <a:pPr defTabSz="654246">
              <a:lnSpc>
                <a:spcPct val="100000"/>
              </a:lnSpc>
            </a:pPr>
            <a:endParaRPr lang="en-GB" sz="1400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740F63D-E5AE-19BD-CC03-6E657B9477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792956"/>
              </p:ext>
            </p:extLst>
          </p:nvPr>
        </p:nvGraphicFramePr>
        <p:xfrm>
          <a:off x="5738648" y="979401"/>
          <a:ext cx="6027843" cy="90176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50396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563525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506961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506961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441956"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tx1"/>
                          </a:solidFill>
                        </a:rPr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45981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Wavemaker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16-34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16-34 AGP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30”</a:t>
                      </a:r>
                      <a:endParaRPr lang="en-GB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B67D55A3-8944-44D2-15CF-C1498797C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6" t="1255" r="8679" b="913"/>
          <a:stretch>
            <a:fillRect/>
          </a:stretch>
        </p:blipFill>
        <p:spPr>
          <a:xfrm>
            <a:off x="5738648" y="3821780"/>
            <a:ext cx="2947583" cy="1947169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280929A-6953-ABF5-73F4-7ADDD8ACE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" t="4026" r="1393" b="4509"/>
          <a:stretch>
            <a:fillRect/>
          </a:stretch>
        </p:blipFill>
        <p:spPr>
          <a:xfrm>
            <a:off x="8818908" y="3821780"/>
            <a:ext cx="2947583" cy="1947169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0096C557-FDBA-1F7B-A007-700156940380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588682" y="6480592"/>
            <a:ext cx="5398076" cy="157051"/>
          </a:xfrm>
        </p:spPr>
        <p:txBody>
          <a:bodyPr/>
          <a:lstStyle/>
          <a:p>
            <a:r>
              <a:rPr lang="en-GB" kern="0" dirty="0">
                <a:cs typeface="Arial" panose="020B0604020202020204" pitchFamily="34" charset="0"/>
                <a:sym typeface="Arial"/>
              </a:rPr>
              <a:t>Source: DCM / </a:t>
            </a:r>
            <a:r>
              <a:rPr lang="en-GB" dirty="0"/>
              <a:t>Rightmove</a:t>
            </a:r>
            <a:r>
              <a:rPr lang="en-GB" kern="0" dirty="0">
                <a:cs typeface="Arial" panose="020B0604020202020204" pitchFamily="34" charset="0"/>
                <a:sym typeface="Arial"/>
              </a:rPr>
              <a:t>. Conducted by: </a:t>
            </a:r>
            <a:r>
              <a:rPr lang="en-GB" kern="0" dirty="0" err="1">
                <a:cs typeface="Arial" panose="020B0604020202020204" pitchFamily="34" charset="0"/>
                <a:sym typeface="Arial"/>
              </a:rPr>
              <a:t>Differentology</a:t>
            </a:r>
            <a:r>
              <a:rPr lang="en-GB" kern="0" dirty="0">
                <a:cs typeface="Arial" panose="020B0604020202020204" pitchFamily="34" charset="0"/>
                <a:sym typeface="Arial"/>
              </a:rPr>
              <a:t> Feb 2025. Results base </a:t>
            </a:r>
            <a:r>
              <a:rPr lang="en-GB" dirty="0"/>
              <a:t>16-34</a:t>
            </a:r>
            <a:r>
              <a:rPr lang="en-GB" kern="0" dirty="0">
                <a:cs typeface="Arial" panose="020B0604020202020204" pitchFamily="34" charset="0"/>
                <a:sym typeface="Arial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86536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2907</TotalTime>
  <Words>458</Words>
  <Application>Microsoft Office PowerPoint</Application>
  <PresentationFormat>Widescreen</PresentationFormat>
  <Paragraphs>20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Rightmove</vt:lpstr>
      <vt:lpstr>Rightmove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Zoe Aresti</cp:lastModifiedBy>
  <cp:revision>5</cp:revision>
  <dcterms:created xsi:type="dcterms:W3CDTF">2026-06-18T13:58:37Z</dcterms:created>
  <dcterms:modified xsi:type="dcterms:W3CDTF">2026-07-17T10:21:57Z</dcterms:modified>
</cp:coreProperties>
</file>