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5.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6.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7.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8.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9.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0.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567" r:id="rId2"/>
    <p:sldMasterId id="2147484594" r:id="rId3"/>
    <p:sldMasterId id="2147484621" r:id="rId4"/>
    <p:sldMasterId id="2147484633" r:id="rId5"/>
    <p:sldMasterId id="2147484650" r:id="rId6"/>
    <p:sldMasterId id="2147484696" r:id="rId7"/>
    <p:sldMasterId id="2147484717" r:id="rId8"/>
    <p:sldMasterId id="2147484734" r:id="rId9"/>
    <p:sldMasterId id="2147484766" r:id="rId10"/>
    <p:sldMasterId id="2147484773" r:id="rId11"/>
    <p:sldMasterId id="2147484800" r:id="rId12"/>
  </p:sldMasterIdLst>
  <p:notesMasterIdLst>
    <p:notesMasterId r:id="rId21"/>
  </p:notesMasterIdLst>
  <p:handoutMasterIdLst>
    <p:handoutMasterId r:id="rId22"/>
  </p:handoutMasterIdLst>
  <p:sldIdLst>
    <p:sldId id="2147483421" r:id="rId13"/>
    <p:sldId id="2147483517" r:id="rId14"/>
    <p:sldId id="2147483525" r:id="rId15"/>
    <p:sldId id="2147483518" r:id="rId16"/>
    <p:sldId id="2147483493" r:id="rId17"/>
    <p:sldId id="2147483522" r:id="rId18"/>
    <p:sldId id="2147483526" r:id="rId19"/>
    <p:sldId id="2147483496" r:id="rId20"/>
  </p:sldIdLst>
  <p:sldSz cx="13442950" cy="7561263"/>
  <p:notesSz cx="6797675" cy="9926638"/>
  <p:embeddedFontLst>
    <p:embeddedFont>
      <p:font typeface="Century Gothic" panose="020B0502020202020204" pitchFamily="34" charset="0"/>
      <p:regular r:id="rId23"/>
      <p:bold r:id="rId24"/>
      <p:italic r:id="rId25"/>
      <p:boldItalic r:id="rId26"/>
    </p:embeddedFont>
    <p:embeddedFont>
      <p:font typeface="Inter Tight" pitchFamily="2" charset="0"/>
      <p:regular r:id="rId27"/>
      <p:bold r:id="rId28"/>
      <p:italic r:id="rId29"/>
      <p:boldItalic r:id="rId30"/>
    </p:embeddedFont>
    <p:embeddedFont>
      <p:font typeface="Inter Tight Light" pitchFamily="2" charset="0"/>
      <p:regular r:id="rId31"/>
      <p:italic r:id="rId32"/>
    </p:embeddedFont>
    <p:embeddedFont>
      <p:font typeface="Poppins" panose="00000500000000000000" pitchFamily="2" charset="0"/>
      <p:regular r:id="rId33"/>
    </p:embeddedFont>
  </p:embeddedFontLst>
  <p:custDataLst>
    <p:tags r:id="rId34"/>
  </p:custDataLst>
  <p:defaultTextStyle>
    <a:defPPr>
      <a:defRPr lang="en-US"/>
    </a:defPPr>
    <a:lvl1pPr marL="0" algn="l" defTabSz="961844" rtl="0" eaLnBrk="1" latinLnBrk="0" hangingPunct="1">
      <a:defRPr sz="1900" kern="1200">
        <a:solidFill>
          <a:schemeClr val="tx1"/>
        </a:solidFill>
        <a:latin typeface="+mn-lt"/>
        <a:ea typeface="+mn-ea"/>
        <a:cs typeface="+mn-cs"/>
      </a:defRPr>
    </a:lvl1pPr>
    <a:lvl2pPr marL="480923" algn="l" defTabSz="961844" rtl="0" eaLnBrk="1" latinLnBrk="0" hangingPunct="1">
      <a:defRPr sz="1900" kern="1200">
        <a:solidFill>
          <a:schemeClr val="tx1"/>
        </a:solidFill>
        <a:latin typeface="+mn-lt"/>
        <a:ea typeface="+mn-ea"/>
        <a:cs typeface="+mn-cs"/>
      </a:defRPr>
    </a:lvl2pPr>
    <a:lvl3pPr marL="961844" algn="l" defTabSz="961844" rtl="0" eaLnBrk="1" latinLnBrk="0" hangingPunct="1">
      <a:defRPr sz="1900" kern="1200">
        <a:solidFill>
          <a:schemeClr val="tx1"/>
        </a:solidFill>
        <a:latin typeface="+mn-lt"/>
        <a:ea typeface="+mn-ea"/>
        <a:cs typeface="+mn-cs"/>
      </a:defRPr>
    </a:lvl3pPr>
    <a:lvl4pPr marL="1442769" algn="l" defTabSz="961844" rtl="0" eaLnBrk="1" latinLnBrk="0" hangingPunct="1">
      <a:defRPr sz="1900" kern="1200">
        <a:solidFill>
          <a:schemeClr val="tx1"/>
        </a:solidFill>
        <a:latin typeface="+mn-lt"/>
        <a:ea typeface="+mn-ea"/>
        <a:cs typeface="+mn-cs"/>
      </a:defRPr>
    </a:lvl4pPr>
    <a:lvl5pPr marL="1923691" algn="l" defTabSz="961844" rtl="0" eaLnBrk="1" latinLnBrk="0" hangingPunct="1">
      <a:defRPr sz="1900" kern="1200">
        <a:solidFill>
          <a:schemeClr val="tx1"/>
        </a:solidFill>
        <a:latin typeface="+mn-lt"/>
        <a:ea typeface="+mn-ea"/>
        <a:cs typeface="+mn-cs"/>
      </a:defRPr>
    </a:lvl5pPr>
    <a:lvl6pPr marL="2404613" algn="l" defTabSz="961844" rtl="0" eaLnBrk="1" latinLnBrk="0" hangingPunct="1">
      <a:defRPr sz="1900" kern="1200">
        <a:solidFill>
          <a:schemeClr val="tx1"/>
        </a:solidFill>
        <a:latin typeface="+mn-lt"/>
        <a:ea typeface="+mn-ea"/>
        <a:cs typeface="+mn-cs"/>
      </a:defRPr>
    </a:lvl6pPr>
    <a:lvl7pPr marL="2885535" algn="l" defTabSz="961844" rtl="0" eaLnBrk="1" latinLnBrk="0" hangingPunct="1">
      <a:defRPr sz="1900" kern="1200">
        <a:solidFill>
          <a:schemeClr val="tx1"/>
        </a:solidFill>
        <a:latin typeface="+mn-lt"/>
        <a:ea typeface="+mn-ea"/>
        <a:cs typeface="+mn-cs"/>
      </a:defRPr>
    </a:lvl7pPr>
    <a:lvl8pPr marL="3366458" algn="l" defTabSz="961844" rtl="0" eaLnBrk="1" latinLnBrk="0" hangingPunct="1">
      <a:defRPr sz="1900" kern="1200">
        <a:solidFill>
          <a:schemeClr val="tx1"/>
        </a:solidFill>
        <a:latin typeface="+mn-lt"/>
        <a:ea typeface="+mn-ea"/>
        <a:cs typeface="+mn-cs"/>
      </a:defRPr>
    </a:lvl8pPr>
    <a:lvl9pPr marL="3847378" algn="l" defTabSz="96184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8" userDrawn="1">
          <p15:clr>
            <a:srgbClr val="A4A3A4"/>
          </p15:clr>
        </p15:guide>
        <p15:guide id="2" orient="horz" pos="4624" userDrawn="1">
          <p15:clr>
            <a:srgbClr val="A4A3A4"/>
          </p15:clr>
        </p15:guide>
        <p15:guide id="3" orient="horz" pos="1513" userDrawn="1">
          <p15:clr>
            <a:srgbClr val="A4A3A4"/>
          </p15:clr>
        </p15:guide>
        <p15:guide id="4" orient="horz" pos="1225" userDrawn="1">
          <p15:clr>
            <a:srgbClr val="A4A3A4"/>
          </p15:clr>
        </p15:guide>
        <p15:guide id="5" orient="horz" pos="879" userDrawn="1">
          <p15:clr>
            <a:srgbClr val="A4A3A4"/>
          </p15:clr>
        </p15:guide>
        <p15:guide id="6" orient="horz" pos="1154" userDrawn="1">
          <p15:clr>
            <a:srgbClr val="A4A3A4"/>
          </p15:clr>
        </p15:guide>
        <p15:guide id="7" orient="horz" pos="1860" userDrawn="1">
          <p15:clr>
            <a:srgbClr val="A4A3A4"/>
          </p15:clr>
        </p15:guide>
        <p15:guide id="8" orient="horz" pos="1919" userDrawn="1">
          <p15:clr>
            <a:srgbClr val="A4A3A4"/>
          </p15:clr>
        </p15:guide>
        <p15:guide id="9" orient="horz" pos="2613" userDrawn="1">
          <p15:clr>
            <a:srgbClr val="A4A3A4"/>
          </p15:clr>
        </p15:guide>
        <p15:guide id="10" orient="horz" pos="2899" userDrawn="1">
          <p15:clr>
            <a:srgbClr val="A4A3A4"/>
          </p15:clr>
        </p15:guide>
        <p15:guide id="11" orient="horz" pos="3243" userDrawn="1">
          <p15:clr>
            <a:srgbClr val="A4A3A4"/>
          </p15:clr>
        </p15:guide>
        <p15:guide id="12" orient="horz" pos="3675" userDrawn="1">
          <p15:clr>
            <a:srgbClr val="A4A3A4"/>
          </p15:clr>
        </p15:guide>
        <p15:guide id="13" orient="horz" pos="4285" userDrawn="1">
          <p15:clr>
            <a:srgbClr val="A4A3A4"/>
          </p15:clr>
        </p15:guide>
        <p15:guide id="14" orient="horz" pos="3316" userDrawn="1">
          <p15:clr>
            <a:srgbClr val="A4A3A4"/>
          </p15:clr>
        </p15:guide>
        <p15:guide id="15" orient="horz" pos="3597" userDrawn="1">
          <p15:clr>
            <a:srgbClr val="A4A3A4"/>
          </p15:clr>
        </p15:guide>
        <p15:guide id="16" orient="horz" pos="4008" userDrawn="1">
          <p15:clr>
            <a:srgbClr val="A4A3A4"/>
          </p15:clr>
        </p15:guide>
        <p15:guide id="17" orient="horz" pos="4357" userDrawn="1">
          <p15:clr>
            <a:srgbClr val="A4A3A4"/>
          </p15:clr>
        </p15:guide>
        <p15:guide id="18" orient="horz" pos="3946" userDrawn="1">
          <p15:clr>
            <a:srgbClr val="A4A3A4"/>
          </p15:clr>
        </p15:guide>
        <p15:guide id="19" orient="horz" pos="2962" userDrawn="1">
          <p15:clr>
            <a:srgbClr val="A4A3A4"/>
          </p15:clr>
        </p15:guide>
        <p15:guide id="20" orient="horz" pos="2547" userDrawn="1">
          <p15:clr>
            <a:srgbClr val="A4A3A4"/>
          </p15:clr>
        </p15:guide>
        <p15:guide id="21" orient="horz" pos="2265" userDrawn="1">
          <p15:clr>
            <a:srgbClr val="A4A3A4"/>
          </p15:clr>
        </p15:guide>
        <p15:guide id="22" orient="horz" pos="2201" userDrawn="1">
          <p15:clr>
            <a:srgbClr val="A4A3A4"/>
          </p15:clr>
        </p15:guide>
        <p15:guide id="23" orient="horz" pos="183" userDrawn="1">
          <p15:clr>
            <a:srgbClr val="A4A3A4"/>
          </p15:clr>
        </p15:guide>
        <p15:guide id="24" orient="horz" pos="467" userDrawn="1">
          <p15:clr>
            <a:srgbClr val="A4A3A4"/>
          </p15:clr>
        </p15:guide>
        <p15:guide id="25" orient="horz" pos="525" userDrawn="1">
          <p15:clr>
            <a:srgbClr val="A4A3A4"/>
          </p15:clr>
        </p15:guide>
        <p15:guide id="26" orient="horz" pos="807" userDrawn="1">
          <p15:clr>
            <a:srgbClr val="A4A3A4"/>
          </p15:clr>
        </p15:guide>
        <p15:guide id="27" pos="240" userDrawn="1">
          <p15:clr>
            <a:srgbClr val="A4A3A4"/>
          </p15:clr>
        </p15:guide>
        <p15:guide id="28" pos="4290" userDrawn="1">
          <p15:clr>
            <a:srgbClr val="A4A3A4"/>
          </p15:clr>
        </p15:guide>
        <p15:guide id="29" pos="833" userDrawn="1">
          <p15:clr>
            <a:srgbClr val="A4A3A4"/>
          </p15:clr>
        </p15:guide>
        <p15:guide id="30" pos="945" userDrawn="1">
          <p15:clr>
            <a:srgbClr val="A4A3A4"/>
          </p15:clr>
        </p15:guide>
        <p15:guide id="31" pos="1495" userDrawn="1">
          <p15:clr>
            <a:srgbClr val="A4A3A4"/>
          </p15:clr>
        </p15:guide>
        <p15:guide id="32" pos="6593" userDrawn="1">
          <p15:clr>
            <a:srgbClr val="A4A3A4"/>
          </p15:clr>
        </p15:guide>
        <p15:guide id="33" pos="2172" userDrawn="1">
          <p15:clr>
            <a:srgbClr val="A4A3A4"/>
          </p15:clr>
        </p15:guide>
        <p15:guide id="34" pos="2274" userDrawn="1">
          <p15:clr>
            <a:srgbClr val="A4A3A4"/>
          </p15:clr>
        </p15:guide>
        <p15:guide id="35" pos="2851" userDrawn="1">
          <p15:clr>
            <a:srgbClr val="A4A3A4"/>
          </p15:clr>
        </p15:guide>
        <p15:guide id="36" pos="2942" userDrawn="1">
          <p15:clr>
            <a:srgbClr val="A4A3A4"/>
          </p15:clr>
        </p15:guide>
        <p15:guide id="37" pos="3550" userDrawn="1">
          <p15:clr>
            <a:srgbClr val="A4A3A4"/>
          </p15:clr>
        </p15:guide>
        <p15:guide id="38" pos="3646" userDrawn="1">
          <p15:clr>
            <a:srgbClr val="A4A3A4"/>
          </p15:clr>
        </p15:guide>
        <p15:guide id="39" pos="4195" userDrawn="1">
          <p15:clr>
            <a:srgbClr val="A4A3A4"/>
          </p15:clr>
        </p15:guide>
        <p15:guide id="40" pos="4847" userDrawn="1">
          <p15:clr>
            <a:srgbClr val="A4A3A4"/>
          </p15:clr>
        </p15:guide>
        <p15:guide id="41" pos="4949" userDrawn="1">
          <p15:clr>
            <a:srgbClr val="A4A3A4"/>
          </p15:clr>
        </p15:guide>
        <p15:guide id="42" pos="5534" userDrawn="1">
          <p15:clr>
            <a:srgbClr val="A4A3A4"/>
          </p15:clr>
        </p15:guide>
        <p15:guide id="43" pos="5636" userDrawn="1">
          <p15:clr>
            <a:srgbClr val="A4A3A4"/>
          </p15:clr>
        </p15:guide>
        <p15:guide id="44" pos="6205" userDrawn="1">
          <p15:clr>
            <a:srgbClr val="A4A3A4"/>
          </p15:clr>
        </p15:guide>
        <p15:guide id="45" pos="6314" userDrawn="1">
          <p15:clr>
            <a:srgbClr val="A4A3A4"/>
          </p15:clr>
        </p15:guide>
        <p15:guide id="46" pos="6886" userDrawn="1">
          <p15:clr>
            <a:srgbClr val="A4A3A4"/>
          </p15:clr>
        </p15:guide>
        <p15:guide id="47" pos="6978" userDrawn="1">
          <p15:clr>
            <a:srgbClr val="A4A3A4"/>
          </p15:clr>
        </p15:guide>
        <p15:guide id="48" pos="7568" userDrawn="1">
          <p15:clr>
            <a:srgbClr val="A4A3A4"/>
          </p15:clr>
        </p15:guide>
        <p15:guide id="49" pos="7659" userDrawn="1">
          <p15:clr>
            <a:srgbClr val="A4A3A4"/>
          </p15:clr>
        </p15:guide>
        <p15:guide id="50" pos="823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6"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B3449"/>
    <a:srgbClr val="000000"/>
    <a:srgbClr val="CAC8C8"/>
    <a:srgbClr val="8547AD"/>
    <a:srgbClr val="33006F"/>
    <a:srgbClr val="0099A8"/>
    <a:srgbClr val="EA576C"/>
    <a:srgbClr val="DFDEDE"/>
    <a:srgbClr val="8A8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09" autoAdjust="0"/>
    <p:restoredTop sz="93970" autoAdjust="0"/>
  </p:normalViewPr>
  <p:slideViewPr>
    <p:cSldViewPr snapToGrid="0">
      <p:cViewPr varScale="1">
        <p:scale>
          <a:sx n="97" d="100"/>
          <a:sy n="97" d="100"/>
        </p:scale>
        <p:origin x="846" y="84"/>
      </p:cViewPr>
      <p:guideLst>
        <p:guide orient="horz" pos="1578"/>
        <p:guide orient="horz" pos="4624"/>
        <p:guide orient="horz" pos="1513"/>
        <p:guide orient="horz" pos="1225"/>
        <p:guide orient="horz" pos="879"/>
        <p:guide orient="horz" pos="1154"/>
        <p:guide orient="horz" pos="1860"/>
        <p:guide orient="horz" pos="1919"/>
        <p:guide orient="horz" pos="2613"/>
        <p:guide orient="horz" pos="2899"/>
        <p:guide orient="horz" pos="3243"/>
        <p:guide orient="horz" pos="3675"/>
        <p:guide orient="horz" pos="4285"/>
        <p:guide orient="horz" pos="3316"/>
        <p:guide orient="horz" pos="3597"/>
        <p:guide orient="horz" pos="4008"/>
        <p:guide orient="horz" pos="4357"/>
        <p:guide orient="horz" pos="3946"/>
        <p:guide orient="horz" pos="2962"/>
        <p:guide orient="horz" pos="2547"/>
        <p:guide orient="horz" pos="2265"/>
        <p:guide orient="horz" pos="2201"/>
        <p:guide orient="horz" pos="183"/>
        <p:guide orient="horz" pos="467"/>
        <p:guide orient="horz" pos="525"/>
        <p:guide orient="horz" pos="807"/>
        <p:guide pos="240"/>
        <p:guide pos="4290"/>
        <p:guide pos="833"/>
        <p:guide pos="945"/>
        <p:guide pos="1495"/>
        <p:guide pos="6593"/>
        <p:guide pos="2172"/>
        <p:guide pos="2274"/>
        <p:guide pos="2851"/>
        <p:guide pos="2942"/>
        <p:guide pos="3550"/>
        <p:guide pos="3646"/>
        <p:guide pos="4195"/>
        <p:guide pos="4847"/>
        <p:guide pos="4949"/>
        <p:guide pos="5534"/>
        <p:guide pos="5636"/>
        <p:guide pos="6205"/>
        <p:guide pos="6314"/>
        <p:guide pos="6886"/>
        <p:guide pos="6978"/>
        <p:guide pos="7568"/>
        <p:guide pos="7659"/>
        <p:guide pos="8237"/>
      </p:guideLst>
    </p:cSldViewPr>
  </p:slideViewPr>
  <p:notesTextViewPr>
    <p:cViewPr>
      <p:scale>
        <a:sx n="1" d="1"/>
        <a:sy n="1" d="1"/>
      </p:scale>
      <p:origin x="0" y="0"/>
    </p:cViewPr>
  </p:notesTextViewPr>
  <p:sorterViewPr>
    <p:cViewPr>
      <p:scale>
        <a:sx n="66" d="100"/>
        <a:sy n="66" d="100"/>
      </p:scale>
      <p:origin x="0" y="21096"/>
    </p:cViewPr>
  </p:sorterViewPr>
  <p:notesViewPr>
    <p:cSldViewPr snapToGrid="0" showGuides="1">
      <p:cViewPr varScale="1">
        <p:scale>
          <a:sx n="133" d="100"/>
          <a:sy n="133" d="100"/>
        </p:scale>
        <p:origin x="3792"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tags" Target="tags/tag1.xml"/><Relationship Id="rId7" Type="http://schemas.openxmlformats.org/officeDocument/2006/relationships/slideMaster" Target="slideMasters/slideMaster6.xml"/><Relationship Id="rId12" Type="http://schemas.openxmlformats.org/officeDocument/2006/relationships/slideMaster" Target="slideMasters/slideMaster11.xml"/><Relationship Id="rId17" Type="http://schemas.openxmlformats.org/officeDocument/2006/relationships/slide" Target="slides/slide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Master" Target="slideMasters/slideMaster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Master" Target="slideMasters/slideMaster9.xml"/><Relationship Id="rId19" Type="http://schemas.openxmlformats.org/officeDocument/2006/relationships/slide" Target="slides/slide7.xml"/><Relationship Id="rId31" Type="http://schemas.openxmlformats.org/officeDocument/2006/relationships/font" Target="fonts/font9.fntdata"/><Relationship Id="rId4" Type="http://schemas.openxmlformats.org/officeDocument/2006/relationships/slideMaster" Target="slideMasters/slideMaster3.xml"/><Relationship Id="rId9" Type="http://schemas.openxmlformats.org/officeDocument/2006/relationships/slideMaster" Target="slideMasters/slideMaster8.xml"/><Relationship Id="rId14" Type="http://schemas.openxmlformats.org/officeDocument/2006/relationships/slide" Target="slides/slide2.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commentAuthors" Target="commentAuthors.xml"/><Relationship Id="rId8" Type="http://schemas.openxmlformats.org/officeDocument/2006/relationships/slideMaster" Target="slideMasters/slideMaster7.xml"/><Relationship Id="rId3" Type="http://schemas.openxmlformats.org/officeDocument/2006/relationships/slideMaster" Target="slideMasters/slideMaster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257309293565566E-2"/>
          <c:y val="7.1568637854605238E-2"/>
          <c:w val="0.97748538141286889"/>
          <c:h val="0.81628545540285258"/>
        </c:manualLayout>
      </c:layout>
      <c:barChart>
        <c:barDir val="col"/>
        <c:grouping val="clustered"/>
        <c:varyColors val="0"/>
        <c:ser>
          <c:idx val="0"/>
          <c:order val="0"/>
          <c:tx>
            <c:strRef>
              <c:f>Sheet1!$B$1</c:f>
              <c:strCache>
                <c:ptCount val="1"/>
                <c:pt idx="0">
                  <c:v>Index</c:v>
                </c:pt>
              </c:strCache>
            </c:strRef>
          </c:tx>
          <c:spPr>
            <a:solidFill>
              <a:srgbClr val="051D2E"/>
            </a:solidFill>
            <a:ln>
              <a:noFill/>
            </a:ln>
            <a:effectLst/>
          </c:spPr>
          <c:invertIfNegative val="0"/>
          <c:dPt>
            <c:idx val="0"/>
            <c:invertIfNegative val="0"/>
            <c:bubble3D val="0"/>
            <c:spPr>
              <a:solidFill>
                <a:srgbClr val="051D2E"/>
              </a:solidFill>
              <a:ln>
                <a:noFill/>
              </a:ln>
              <a:effectLst/>
            </c:spPr>
            <c:extLst>
              <c:ext xmlns:c16="http://schemas.microsoft.com/office/drawing/2014/chart" uri="{C3380CC4-5D6E-409C-BE32-E72D297353CC}">
                <c16:uniqueId val="{00000001-35BB-4EFF-886A-DF325BA2DF45}"/>
              </c:ext>
            </c:extLst>
          </c:dPt>
          <c:dPt>
            <c:idx val="6"/>
            <c:invertIfNegative val="0"/>
            <c:bubble3D val="0"/>
            <c:spPr>
              <a:solidFill>
                <a:srgbClr val="EF3340"/>
              </a:solidFill>
              <a:ln>
                <a:noFill/>
              </a:ln>
              <a:effectLst/>
            </c:spPr>
            <c:extLst>
              <c:ext xmlns:c16="http://schemas.microsoft.com/office/drawing/2014/chart" uri="{C3380CC4-5D6E-409C-BE32-E72D297353CC}">
                <c16:uniqueId val="{00000003-8D3D-4514-81AD-84E16692D183}"/>
              </c:ext>
            </c:extLst>
          </c:dPt>
          <c:dLbls>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D3D-4514-81AD-84E16692D18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Internet</c:v>
                </c:pt>
                <c:pt idx="1">
                  <c:v>Magazines</c:v>
                </c:pt>
                <c:pt idx="2">
                  <c:v>Natl newspapers</c:v>
                </c:pt>
                <c:pt idx="3">
                  <c:v>Radio</c:v>
                </c:pt>
                <c:pt idx="4">
                  <c:v>TV</c:v>
                </c:pt>
                <c:pt idx="5">
                  <c:v>Out of home</c:v>
                </c:pt>
                <c:pt idx="6">
                  <c:v>Cinema</c:v>
                </c:pt>
              </c:strCache>
            </c:strRef>
          </c:cat>
          <c:val>
            <c:numRef>
              <c:f>Sheet1!$B$2:$B$8</c:f>
              <c:numCache>
                <c:formatCode>General</c:formatCode>
                <c:ptCount val="7"/>
                <c:pt idx="0">
                  <c:v>42</c:v>
                </c:pt>
                <c:pt idx="1">
                  <c:v>46</c:v>
                </c:pt>
                <c:pt idx="2">
                  <c:v>46</c:v>
                </c:pt>
                <c:pt idx="3">
                  <c:v>61</c:v>
                </c:pt>
                <c:pt idx="4">
                  <c:v>73</c:v>
                </c:pt>
                <c:pt idx="5">
                  <c:v>75</c:v>
                </c:pt>
                <c:pt idx="6">
                  <c:v>100</c:v>
                </c:pt>
              </c:numCache>
            </c:numRef>
          </c:val>
          <c:extLst>
            <c:ext xmlns:c16="http://schemas.microsoft.com/office/drawing/2014/chart" uri="{C3380CC4-5D6E-409C-BE32-E72D297353CC}">
              <c16:uniqueId val="{00000002-35BB-4EFF-886A-DF325BA2DF45}"/>
            </c:ext>
          </c:extLst>
        </c:ser>
        <c:dLbls>
          <c:showLegendKey val="0"/>
          <c:showVal val="0"/>
          <c:showCatName val="0"/>
          <c:showSerName val="0"/>
          <c:showPercent val="0"/>
          <c:showBubbleSize val="0"/>
        </c:dLbls>
        <c:gapWidth val="116"/>
        <c:axId val="682677088"/>
        <c:axId val="682676432"/>
      </c:barChart>
      <c:catAx>
        <c:axId val="682677088"/>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crossAx val="682676432"/>
        <c:crosses val="autoZero"/>
        <c:auto val="1"/>
        <c:lblAlgn val="ctr"/>
        <c:lblOffset val="100"/>
        <c:noMultiLvlLbl val="0"/>
      </c:catAx>
      <c:valAx>
        <c:axId val="682676432"/>
        <c:scaling>
          <c:orientation val="minMax"/>
          <c:max val="100"/>
        </c:scaling>
        <c:delete val="0"/>
        <c:axPos val="l"/>
        <c:numFmt formatCode="General"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lgn="ctr">
              <a:defRPr lang="en-US" sz="1000" b="1" i="0" u="none" strike="noStrike" kern="1200" baseline="0">
                <a:solidFill>
                  <a:schemeClr val="bg1"/>
                </a:solidFill>
                <a:latin typeface="+mn-lt"/>
                <a:ea typeface="+mn-ea"/>
                <a:cs typeface="+mn-cs"/>
              </a:defRPr>
            </a:pPr>
            <a:endParaRPr lang="en-US"/>
          </a:p>
        </c:txPr>
        <c:crossAx val="6826770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257309293565566E-2"/>
          <c:y val="7.1568637854605238E-2"/>
          <c:w val="0.97748538141286889"/>
          <c:h val="0.81628545540285258"/>
        </c:manualLayout>
      </c:layout>
      <c:barChart>
        <c:barDir val="col"/>
        <c:grouping val="clustered"/>
        <c:varyColors val="0"/>
        <c:ser>
          <c:idx val="0"/>
          <c:order val="0"/>
          <c:tx>
            <c:strRef>
              <c:f>Sheet1!$B$1</c:f>
              <c:strCache>
                <c:ptCount val="1"/>
                <c:pt idx="0">
                  <c:v>Index</c:v>
                </c:pt>
              </c:strCache>
            </c:strRef>
          </c:tx>
          <c:spPr>
            <a:solidFill>
              <a:schemeClr val="accent5"/>
            </a:solidFill>
            <a:ln>
              <a:noFill/>
            </a:ln>
            <a:effectLst/>
          </c:spPr>
          <c:invertIfNegative val="0"/>
          <c:dPt>
            <c:idx val="0"/>
            <c:invertIfNegative val="0"/>
            <c:bubble3D val="0"/>
            <c:spPr>
              <a:solidFill>
                <a:srgbClr val="FFFFFF">
                  <a:lumMod val="75000"/>
                </a:srgbClr>
              </a:solidFill>
              <a:ln>
                <a:noFill/>
              </a:ln>
              <a:effectLst/>
            </c:spPr>
            <c:extLst>
              <c:ext xmlns:c16="http://schemas.microsoft.com/office/drawing/2014/chart" uri="{C3380CC4-5D6E-409C-BE32-E72D297353CC}">
                <c16:uniqueId val="{00000001-9E2D-3D41-93FB-1B6DB9CECFAD}"/>
              </c:ext>
            </c:extLst>
          </c:dPt>
          <c:dPt>
            <c:idx val="6"/>
            <c:invertIfNegative val="0"/>
            <c:bubble3D val="0"/>
            <c:spPr>
              <a:solidFill>
                <a:srgbClr val="E52C40"/>
              </a:solidFill>
              <a:ln>
                <a:noFill/>
              </a:ln>
              <a:effectLst/>
            </c:spPr>
            <c:extLst>
              <c:ext xmlns:c16="http://schemas.microsoft.com/office/drawing/2014/chart" uri="{C3380CC4-5D6E-409C-BE32-E72D297353CC}">
                <c16:uniqueId val="{00000003-9E2D-3D41-93FB-1B6DB9CECFAD}"/>
              </c:ext>
            </c:extLst>
          </c:dPt>
          <c:dLbls>
            <c:dLbl>
              <c:idx val="6"/>
              <c:spPr>
                <a:noFill/>
                <a:ln>
                  <a:noFill/>
                </a:ln>
                <a:effectLst/>
              </c:spPr>
              <c:txPr>
                <a:bodyPr rot="0" spcFirstLastPara="1" vertOverflow="ellipsis" vert="horz" wrap="square" lIns="38100" tIns="19050" rIns="38100" bIns="19050" anchor="ctr" anchorCtr="1">
                  <a:spAutoFit/>
                </a:bodyPr>
                <a:lstStyle/>
                <a:p>
                  <a:pPr>
                    <a:defRPr lang="en-US" sz="14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E2D-3D41-93FB-1B6DB9CECFAD}"/>
                </c:ext>
              </c:extLst>
            </c:dLbl>
            <c:spPr>
              <a:noFill/>
              <a:ln>
                <a:noFill/>
              </a:ln>
              <a:effectLst/>
            </c:spPr>
            <c:txPr>
              <a:bodyPr rot="0" spcFirstLastPara="1" vertOverflow="ellipsis" vert="horz" wrap="square" lIns="38100" tIns="19050" rIns="38100" bIns="19050" anchor="ctr" anchorCtr="1">
                <a:spAutoFit/>
              </a:bodyPr>
              <a:lstStyle/>
              <a:p>
                <a:pPr>
                  <a:defRPr lang="en-US"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Online video services</c:v>
                </c:pt>
                <c:pt idx="1">
                  <c:v>Online</c:v>
                </c:pt>
                <c:pt idx="2">
                  <c:v>Newspapers and magazines</c:v>
                </c:pt>
                <c:pt idx="3">
                  <c:v>Social media</c:v>
                </c:pt>
                <c:pt idx="4">
                  <c:v>Radio</c:v>
                </c:pt>
                <c:pt idx="5">
                  <c:v>TV</c:v>
                </c:pt>
                <c:pt idx="6">
                  <c:v>Cinema</c:v>
                </c:pt>
              </c:strCache>
            </c:strRef>
          </c:cat>
          <c:val>
            <c:numRef>
              <c:f>Sheet1!$B$2:$B$8</c:f>
              <c:numCache>
                <c:formatCode>General</c:formatCode>
                <c:ptCount val="7"/>
                <c:pt idx="0">
                  <c:v>56</c:v>
                </c:pt>
                <c:pt idx="1">
                  <c:v>59</c:v>
                </c:pt>
                <c:pt idx="2">
                  <c:v>63</c:v>
                </c:pt>
                <c:pt idx="3">
                  <c:v>63</c:v>
                </c:pt>
                <c:pt idx="4">
                  <c:v>65</c:v>
                </c:pt>
                <c:pt idx="5">
                  <c:v>79</c:v>
                </c:pt>
                <c:pt idx="6">
                  <c:v>100</c:v>
                </c:pt>
              </c:numCache>
            </c:numRef>
          </c:val>
          <c:extLst>
            <c:ext xmlns:c16="http://schemas.microsoft.com/office/drawing/2014/chart" uri="{C3380CC4-5D6E-409C-BE32-E72D297353CC}">
              <c16:uniqueId val="{00000004-9E2D-3D41-93FB-1B6DB9CECFAD}"/>
            </c:ext>
          </c:extLst>
        </c:ser>
        <c:dLbls>
          <c:showLegendKey val="0"/>
          <c:showVal val="0"/>
          <c:showCatName val="0"/>
          <c:showSerName val="0"/>
          <c:showPercent val="0"/>
          <c:showBubbleSize val="0"/>
        </c:dLbls>
        <c:gapWidth val="116"/>
        <c:axId val="682677088"/>
        <c:axId val="682676432"/>
      </c:barChart>
      <c:catAx>
        <c:axId val="682677088"/>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lang="en-US" sz="1050" b="1" i="0" u="none" strike="noStrike" kern="1200" baseline="0">
                <a:solidFill>
                  <a:schemeClr val="bg1"/>
                </a:solidFill>
                <a:latin typeface="+mn-lt"/>
                <a:ea typeface="+mn-ea"/>
                <a:cs typeface="+mn-cs"/>
              </a:defRPr>
            </a:pPr>
            <a:endParaRPr lang="en-US"/>
          </a:p>
        </c:txPr>
        <c:crossAx val="682676432"/>
        <c:crosses val="autoZero"/>
        <c:auto val="1"/>
        <c:lblAlgn val="ctr"/>
        <c:lblOffset val="100"/>
        <c:noMultiLvlLbl val="0"/>
      </c:catAx>
      <c:valAx>
        <c:axId val="682676432"/>
        <c:scaling>
          <c:orientation val="minMax"/>
          <c:max val="100"/>
        </c:scaling>
        <c:delete val="0"/>
        <c:axPos val="l"/>
        <c:numFmt formatCode="General"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lang="en-US" sz="1050" b="1" i="0" u="none" strike="noStrike" kern="1200" baseline="0">
                <a:solidFill>
                  <a:schemeClr val="bg1"/>
                </a:solidFill>
                <a:latin typeface="+mn-lt"/>
                <a:ea typeface="+mn-ea"/>
                <a:cs typeface="+mn-cs"/>
              </a:defRPr>
            </a:pPr>
            <a:endParaRPr lang="en-US"/>
          </a:p>
        </c:txPr>
        <c:crossAx val="682677088"/>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US" sz="1000" b="1" i="0" u="none" strike="noStrike" kern="1200" baseline="0">
          <a:solidFill>
            <a:schemeClr val="bg1"/>
          </a:solidFill>
          <a:latin typeface="+mn-lt"/>
          <a:ea typeface="+mn-ea"/>
          <a:cs typeface="+mn-cs"/>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821004428768938E-3"/>
          <c:y val="9.8730416816934265E-4"/>
          <c:w val="0.93044129767189354"/>
          <c:h val="0.99590745251120627"/>
        </c:manualLayout>
      </c:layout>
      <c:bubbleChart>
        <c:varyColors val="0"/>
        <c:ser>
          <c:idx val="0"/>
          <c:order val="0"/>
          <c:tx>
            <c:strRef>
              <c:f>Sheet1!$A$2</c:f>
              <c:strCache>
                <c:ptCount val="1"/>
                <c:pt idx="0">
                  <c:v>Social </c:v>
                </c:pt>
              </c:strCache>
            </c:strRef>
          </c:tx>
          <c:spPr>
            <a:solidFill>
              <a:srgbClr val="051D2E"/>
            </a:solidFill>
            <a:ln>
              <a:noFill/>
            </a:ln>
            <a:effectLst/>
          </c:spPr>
          <c:invertIfNegative val="0"/>
          <c:dPt>
            <c:idx val="0"/>
            <c:invertIfNegative val="0"/>
            <c:bubble3D val="0"/>
            <c:spPr>
              <a:solidFill>
                <a:srgbClr val="051D2E"/>
              </a:solidFill>
              <a:ln>
                <a:noFill/>
              </a:ln>
              <a:effectLst/>
            </c:spPr>
            <c:extLst>
              <c:ext xmlns:c16="http://schemas.microsoft.com/office/drawing/2014/chart" uri="{C3380CC4-5D6E-409C-BE32-E72D297353CC}">
                <c16:uniqueId val="{00000001-7383-478A-AFB9-5E52518B3B39}"/>
              </c:ext>
            </c:extLst>
          </c:dPt>
          <c:dPt>
            <c:idx val="1"/>
            <c:invertIfNegative val="0"/>
            <c:bubble3D val="0"/>
            <c:spPr>
              <a:solidFill>
                <a:srgbClr val="EF3340"/>
              </a:solidFill>
              <a:ln>
                <a:noFill/>
              </a:ln>
              <a:effectLst/>
            </c:spPr>
            <c:extLst>
              <c:ext xmlns:c16="http://schemas.microsoft.com/office/drawing/2014/chart" uri="{C3380CC4-5D6E-409C-BE32-E72D297353CC}">
                <c16:uniqueId val="{00000003-7383-478A-AFB9-5E52518B3B39}"/>
              </c:ext>
            </c:extLst>
          </c:dPt>
          <c:dPt>
            <c:idx val="4"/>
            <c:invertIfNegative val="0"/>
            <c:bubble3D val="0"/>
            <c:spPr>
              <a:solidFill>
                <a:srgbClr val="051D2E"/>
              </a:solidFill>
              <a:ln>
                <a:noFill/>
              </a:ln>
              <a:effectLst/>
            </c:spPr>
            <c:extLst>
              <c:ext xmlns:c16="http://schemas.microsoft.com/office/drawing/2014/chart" uri="{C3380CC4-5D6E-409C-BE32-E72D297353CC}">
                <c16:uniqueId val="{00000005-7383-478A-AFB9-5E52518B3B39}"/>
              </c:ext>
            </c:extLst>
          </c:dPt>
          <c:dLbls>
            <c:dLbl>
              <c:idx val="0"/>
              <c:tx>
                <c:rich>
                  <a:bodyPr/>
                  <a:lstStyle/>
                  <a:p>
                    <a:fld id="{E4BAB6BE-1DF7-4331-88BF-BC7B7418AE0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383-478A-AFB9-5E52518B3B39}"/>
                </c:ext>
              </c:extLst>
            </c:dLbl>
            <c:dLbl>
              <c:idx val="1"/>
              <c:layout>
                <c:manualLayout>
                  <c:x val="-8.181146236760117E-3"/>
                  <c:y val="9.5527424097013197E-4"/>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BE60B45B-9C24-6D49-B5C7-033B5FD54F38}" type="CELLRANGE">
                      <a:rPr lang="en-US">
                        <a:solidFill>
                          <a:schemeClr val="tx1"/>
                        </a:solidFill>
                        <a:latin typeface="+mn-lt"/>
                      </a:rPr>
                      <a:pPr>
                        <a:defRPr sz="1400" b="1">
                          <a:latin typeface="+mn-lt"/>
                        </a:defRPr>
                      </a:pPr>
                      <a:t>[CELLRANGE]</a:t>
                    </a:fld>
                    <a:endParaRPr lang="en-GB"/>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7383-478A-AFB9-5E52518B3B39}"/>
                </c:ext>
              </c:extLst>
            </c:dLbl>
            <c:dLbl>
              <c:idx val="2"/>
              <c:layout>
                <c:manualLayout>
                  <c:x val="-7.1575532417156348E-2"/>
                  <c:y val="-5.1354242437208562E-2"/>
                </c:manualLayout>
              </c:layout>
              <c:tx>
                <c:rich>
                  <a:bodyPr/>
                  <a:lstStyle/>
                  <a:p>
                    <a:fld id="{53562C58-B5D7-4605-AA71-F51AEC55DBB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7383-478A-AFB9-5E52518B3B39}"/>
                </c:ext>
              </c:extLst>
            </c:dLbl>
            <c:dLbl>
              <c:idx val="3"/>
              <c:layout>
                <c:manualLayout>
                  <c:x val="-8.4972761211955114E-2"/>
                  <c:y val="-2.7388936648796526E-2"/>
                </c:manualLayout>
              </c:layout>
              <c:tx>
                <c:rich>
                  <a:bodyPr/>
                  <a:lstStyle/>
                  <a:p>
                    <a:fld id="{060D9BC2-0DE7-4810-9205-593D090A6FA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7383-478A-AFB9-5E52518B3B39}"/>
                </c:ext>
              </c:extLst>
            </c:dLbl>
            <c:dLbl>
              <c:idx val="4"/>
              <c:layout>
                <c:manualLayout>
                  <c:x val="-0.19421310765100475"/>
                  <c:y val="1.0986754035831953E-2"/>
                </c:manualLayout>
              </c:layout>
              <c:tx>
                <c:rich>
                  <a:bodyPr/>
                  <a:lstStyle/>
                  <a:p>
                    <a:fld id="{C046E084-E4B7-4B0A-807B-4144BFD7981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7383-478A-AFB9-5E52518B3B39}"/>
                </c:ext>
              </c:extLst>
            </c:dLbl>
            <c:dLbl>
              <c:idx val="5"/>
              <c:layout>
                <c:manualLayout>
                  <c:x val="-0.19458762317537723"/>
                  <c:y val="-4.7930504347319755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fld id="{010B7118-988C-CA4D-9BB2-0E885DC6BC2D}" type="CELLRANGE">
                      <a:rPr lang="en-US">
                        <a:solidFill>
                          <a:schemeClr val="tx1"/>
                        </a:solidFill>
                        <a:latin typeface="+mn-lt"/>
                      </a:rPr>
                      <a:pPr>
                        <a:defRPr sz="1400">
                          <a:latin typeface="+mn-lt"/>
                        </a:defRPr>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layout>
                    <c:manualLayout>
                      <c:w val="0.24212138579734491"/>
                      <c:h val="0.10976116362005181"/>
                    </c:manualLayout>
                  </c15:layout>
                  <c15:dlblFieldTable/>
                  <c15:showDataLabelsRange val="1"/>
                </c:ext>
                <c:ext xmlns:c16="http://schemas.microsoft.com/office/drawing/2014/chart" uri="{C3380CC4-5D6E-409C-BE32-E72D297353CC}">
                  <c16:uniqueId val="{00000008-7383-478A-AFB9-5E52518B3B39}"/>
                </c:ext>
              </c:extLst>
            </c:dLbl>
            <c:dLbl>
              <c:idx val="6"/>
              <c:layout>
                <c:manualLayout>
                  <c:x val="-0.20840070345696424"/>
                  <c:y val="-2.9220340226287882E-2"/>
                </c:manualLayout>
              </c:layout>
              <c:tx>
                <c:rich>
                  <a:bodyPr/>
                  <a:lstStyle/>
                  <a:p>
                    <a:fld id="{55287BDD-BDCE-4037-B146-8069A9FE876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7383-478A-AFB9-5E52518B3B39}"/>
                </c:ext>
              </c:extLst>
            </c:dLbl>
            <c:dLbl>
              <c:idx val="7"/>
              <c:layout>
                <c:manualLayout>
                  <c:x val="-5.1768898123750653E-3"/>
                  <c:y val="7.5632193744382924E-3"/>
                </c:manualLayout>
              </c:layout>
              <c:tx>
                <c:rich>
                  <a:bodyPr/>
                  <a:lstStyle/>
                  <a:p>
                    <a:fld id="{3CF692CA-D487-4FB1-8951-B87409CEF0F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7383-478A-AFB9-5E52518B3B39}"/>
                </c:ext>
              </c:extLst>
            </c:dLbl>
            <c:dLbl>
              <c:idx val="8"/>
              <c:layout>
                <c:manualLayout>
                  <c:x val="-0.11556295524825899"/>
                  <c:y val="-6.8472341621991159E-3"/>
                </c:manualLayout>
              </c:layout>
              <c:tx>
                <c:rich>
                  <a:bodyPr/>
                  <a:lstStyle/>
                  <a:p>
                    <a:fld id="{A4E1FFA4-DAEE-473D-B40D-E231D1F705D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7383-478A-AFB9-5E52518B3B3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xVal>
            <c:numRef>
              <c:f>Sheet1!$B$1:$J$1</c:f>
              <c:numCache>
                <c:formatCode>0</c:formatCode>
                <c:ptCount val="9"/>
                <c:pt idx="0">
                  <c:v>128</c:v>
                </c:pt>
                <c:pt idx="1">
                  <c:v>131</c:v>
                </c:pt>
                <c:pt idx="2">
                  <c:v>103</c:v>
                </c:pt>
                <c:pt idx="3">
                  <c:v>84</c:v>
                </c:pt>
                <c:pt idx="4">
                  <c:v>84</c:v>
                </c:pt>
                <c:pt idx="5">
                  <c:v>88</c:v>
                </c:pt>
                <c:pt idx="6">
                  <c:v>88</c:v>
                </c:pt>
                <c:pt idx="7">
                  <c:v>106</c:v>
                </c:pt>
                <c:pt idx="8">
                  <c:v>72</c:v>
                </c:pt>
              </c:numCache>
            </c:numRef>
          </c:xVal>
          <c:yVal>
            <c:numRef>
              <c:f>Sheet1!$B$2:$J$2</c:f>
              <c:numCache>
                <c:formatCode>0</c:formatCode>
                <c:ptCount val="9"/>
                <c:pt idx="0">
                  <c:v>118</c:v>
                </c:pt>
                <c:pt idx="1">
                  <c:v>108</c:v>
                </c:pt>
                <c:pt idx="2">
                  <c:v>100</c:v>
                </c:pt>
                <c:pt idx="3">
                  <c:v>103</c:v>
                </c:pt>
                <c:pt idx="4">
                  <c:v>87</c:v>
                </c:pt>
                <c:pt idx="5">
                  <c:v>110</c:v>
                </c:pt>
                <c:pt idx="6">
                  <c:v>92</c:v>
                </c:pt>
                <c:pt idx="7">
                  <c:v>92</c:v>
                </c:pt>
                <c:pt idx="8">
                  <c:v>103</c:v>
                </c:pt>
              </c:numCache>
            </c:numRef>
          </c:yVal>
          <c:bubbleSize>
            <c:numLit>
              <c:formatCode>General</c:formatCode>
              <c:ptCount val="9"/>
              <c:pt idx="0">
                <c:v>1</c:v>
              </c:pt>
              <c:pt idx="1">
                <c:v>1</c:v>
              </c:pt>
              <c:pt idx="2">
                <c:v>1</c:v>
              </c:pt>
              <c:pt idx="3">
                <c:v>1</c:v>
              </c:pt>
              <c:pt idx="4">
                <c:v>1</c:v>
              </c:pt>
              <c:pt idx="5">
                <c:v>1</c:v>
              </c:pt>
              <c:pt idx="6">
                <c:v>1</c:v>
              </c:pt>
              <c:pt idx="7">
                <c:v>1</c:v>
              </c:pt>
              <c:pt idx="8">
                <c:v>1</c:v>
              </c:pt>
            </c:numLit>
          </c:bubbleSize>
          <c:bubble3D val="0"/>
          <c:extLst>
            <c:ext xmlns:c15="http://schemas.microsoft.com/office/drawing/2012/chart" uri="{02D57815-91ED-43cb-92C2-25804820EDAC}">
              <c15:datalabelsRange>
                <c15:f>Sheet1!$B$3:$J$3</c15:f>
                <c15:dlblRangeCache>
                  <c:ptCount val="9"/>
                  <c:pt idx="0">
                    <c:v>TV</c:v>
                  </c:pt>
                  <c:pt idx="1">
                    <c:v>Cinema</c:v>
                  </c:pt>
                  <c:pt idx="2">
                    <c:v>Newspapers</c:v>
                  </c:pt>
                  <c:pt idx="3">
                    <c:v>Radio</c:v>
                  </c:pt>
                  <c:pt idx="4">
                    <c:v>Content creators</c:v>
                  </c:pt>
                  <c:pt idx="5">
                    <c:v>Out of home</c:v>
                  </c:pt>
                  <c:pt idx="6">
                    <c:v>Video sharing sites</c:v>
                  </c:pt>
                  <c:pt idx="7">
                    <c:v>Social Media</c:v>
                  </c:pt>
                  <c:pt idx="8">
                    <c:v>Podcasts</c:v>
                  </c:pt>
                </c15:dlblRangeCache>
              </c15:datalabelsRange>
            </c:ext>
            <c:ext xmlns:c16="http://schemas.microsoft.com/office/drawing/2014/chart" uri="{C3380CC4-5D6E-409C-BE32-E72D297353CC}">
              <c16:uniqueId val="{0000000C-7383-478A-AFB9-5E52518B3B39}"/>
            </c:ext>
          </c:extLst>
        </c:ser>
        <c:dLbls>
          <c:showLegendKey val="0"/>
          <c:showVal val="0"/>
          <c:showCatName val="0"/>
          <c:showSerName val="0"/>
          <c:showPercent val="0"/>
          <c:showBubbleSize val="0"/>
        </c:dLbls>
        <c:bubbleScale val="18"/>
        <c:showNegBubbles val="0"/>
        <c:axId val="305412352"/>
        <c:axId val="306089632"/>
      </c:bubbleChart>
      <c:valAx>
        <c:axId val="305412352"/>
        <c:scaling>
          <c:orientation val="minMax"/>
          <c:max val="150"/>
          <c:min val="50"/>
        </c:scaling>
        <c:delete val="1"/>
        <c:axPos val="b"/>
        <c:numFmt formatCode="#,##0" sourceLinked="0"/>
        <c:majorTickMark val="out"/>
        <c:minorTickMark val="none"/>
        <c:tickLblPos val="nextTo"/>
        <c:crossAx val="306089632"/>
        <c:crossesAt val="0"/>
        <c:crossBetween val="midCat"/>
        <c:majorUnit val="10"/>
      </c:valAx>
      <c:valAx>
        <c:axId val="306089632"/>
        <c:scaling>
          <c:orientation val="minMax"/>
          <c:max val="150"/>
          <c:min val="50"/>
        </c:scaling>
        <c:delete val="1"/>
        <c:axPos val="l"/>
        <c:majorGridlines>
          <c:spPr>
            <a:ln w="6350" cap="flat" cmpd="sng" algn="ctr">
              <a:noFill/>
              <a:prstDash val="solid"/>
              <a:round/>
            </a:ln>
            <a:effectLst/>
          </c:spPr>
        </c:majorGridlines>
        <c:numFmt formatCode="#,##0" sourceLinked="0"/>
        <c:majorTickMark val="out"/>
        <c:minorTickMark val="none"/>
        <c:tickLblPos val="nextTo"/>
        <c:crossAx val="305412352"/>
        <c:crossesAt val="5.000000000000001E-2"/>
        <c:crossBetween val="midCat"/>
      </c:valAx>
      <c:spPr>
        <a:noFill/>
        <a:ln w="25400">
          <a:noFill/>
        </a:ln>
        <a:effectLst/>
      </c:spPr>
    </c:plotArea>
    <c:plotVisOnly val="1"/>
    <c:dispBlanksAs val="gap"/>
    <c:showDLblsOverMax val="0"/>
  </c:chart>
  <c:spPr>
    <a:noFill/>
    <a:ln w="6350" cap="flat" cmpd="sng" algn="ctr">
      <a:noFill/>
      <a:prstDash val="solid"/>
      <a:miter lim="800000"/>
    </a:ln>
    <a:effectLst/>
  </c:spPr>
  <c:txPr>
    <a:bodyPr/>
    <a:lstStyle/>
    <a:p>
      <a:pPr>
        <a:defRPr sz="1600">
          <a:latin typeface="+mj-lt"/>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037048410560834E-3"/>
          <c:y val="3.0421643579339616E-2"/>
          <c:w val="0.99829638490546957"/>
          <c:h val="0.85838450410721145"/>
        </c:manualLayout>
      </c:layout>
      <c:barChart>
        <c:barDir val="col"/>
        <c:grouping val="clustered"/>
        <c:varyColors val="0"/>
        <c:ser>
          <c:idx val="0"/>
          <c:order val="0"/>
          <c:tx>
            <c:strRef>
              <c:f>Sheet1!$B$1</c:f>
              <c:strCache>
                <c:ptCount val="1"/>
                <c:pt idx="0">
                  <c:v>Non-viewers</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60BC-45CC-A0DB-8E282CDDCFCB}"/>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60BC-45CC-A0DB-8E282CDDCFCB}"/>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j-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0BC-45CC-A0DB-8E282CDDCFC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media average</c:v>
                </c:pt>
                <c:pt idx="1">
                  <c:v>Cinema</c:v>
                </c:pt>
              </c:strCache>
            </c:strRef>
          </c:cat>
          <c:val>
            <c:numRef>
              <c:f>Sheet1!$B$2:$B$3</c:f>
              <c:numCache>
                <c:formatCode>"£"#,##0.00_);[Red]\("£"#,##0.00\)</c:formatCode>
                <c:ptCount val="2"/>
                <c:pt idx="0">
                  <c:v>14.3</c:v>
                </c:pt>
                <c:pt idx="1">
                  <c:v>15.79</c:v>
                </c:pt>
              </c:numCache>
            </c:numRef>
          </c:val>
          <c:extLst>
            <c:ext xmlns:c16="http://schemas.microsoft.com/office/drawing/2014/chart" uri="{C3380CC4-5D6E-409C-BE32-E72D297353CC}">
              <c16:uniqueId val="{00000008-60BC-45CC-A0DB-8E282CDDCFCB}"/>
            </c:ext>
          </c:extLst>
        </c:ser>
        <c:dLbls>
          <c:showLegendKey val="0"/>
          <c:showVal val="0"/>
          <c:showCatName val="0"/>
          <c:showSerName val="0"/>
          <c:showPercent val="0"/>
          <c:showBubbleSize val="0"/>
        </c:dLbls>
        <c:gapWidth val="219"/>
        <c:overlap val="-27"/>
        <c:axId val="575361967"/>
        <c:axId val="575362927"/>
      </c:barChart>
      <c:catAx>
        <c:axId val="575361967"/>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j-lt"/>
                <a:ea typeface="+mn-ea"/>
                <a:cs typeface="+mn-cs"/>
              </a:defRPr>
            </a:pPr>
            <a:endParaRPr lang="en-US"/>
          </a:p>
        </c:txPr>
        <c:crossAx val="575362927"/>
        <c:crosses val="autoZero"/>
        <c:auto val="1"/>
        <c:lblAlgn val="ctr"/>
        <c:lblOffset val="100"/>
        <c:noMultiLvlLbl val="0"/>
      </c:catAx>
      <c:valAx>
        <c:axId val="575362927"/>
        <c:scaling>
          <c:orientation val="minMax"/>
          <c:min val="10"/>
        </c:scaling>
        <c:delete val="1"/>
        <c:axPos val="l"/>
        <c:numFmt formatCode="&quot;£&quot;#,##0.00_);[Red]\(&quot;£&quot;#,##0.00\)" sourceLinked="1"/>
        <c:majorTickMark val="out"/>
        <c:minorTickMark val="none"/>
        <c:tickLblPos val="nextTo"/>
        <c:crossAx val="575361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037048410560834E-3"/>
          <c:y val="0.12288217548612741"/>
          <c:w val="0.99829638490546957"/>
          <c:h val="0.76592401397924958"/>
        </c:manualLayout>
      </c:layout>
      <c:barChart>
        <c:barDir val="col"/>
        <c:grouping val="clustered"/>
        <c:varyColors val="0"/>
        <c:ser>
          <c:idx val="0"/>
          <c:order val="0"/>
          <c:tx>
            <c:strRef>
              <c:f>Sheet1!$B$1</c:f>
              <c:strCache>
                <c:ptCount val="1"/>
                <c:pt idx="0">
                  <c:v>Non-viewers</c:v>
                </c:pt>
              </c:strCache>
            </c:strRef>
          </c:tx>
          <c:spPr>
            <a:solidFill>
              <a:schemeClr val="accent2"/>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1E6E-4EA6-8310-329E6AA1EA2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1E6E-4EA6-8310-329E6AA1EA22}"/>
              </c:ext>
            </c:extLst>
          </c:dPt>
          <c:dLbls>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j-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E6E-4EA6-8310-329E6AA1EA2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media average</c:v>
                </c:pt>
                <c:pt idx="1">
                  <c:v>Cinema</c:v>
                </c:pt>
              </c:strCache>
            </c:strRef>
          </c:cat>
          <c:val>
            <c:numRef>
              <c:f>Sheet1!$B$2:$B$3</c:f>
              <c:numCache>
                <c:formatCode>"£"#,##0.00_);[Red]\("£"#,##0.00\)</c:formatCode>
                <c:ptCount val="2"/>
                <c:pt idx="0">
                  <c:v>6.71</c:v>
                </c:pt>
                <c:pt idx="1">
                  <c:v>7.67</c:v>
                </c:pt>
              </c:numCache>
            </c:numRef>
          </c:val>
          <c:extLst>
            <c:ext xmlns:c16="http://schemas.microsoft.com/office/drawing/2014/chart" uri="{C3380CC4-5D6E-409C-BE32-E72D297353CC}">
              <c16:uniqueId val="{00000004-1E6E-4EA6-8310-329E6AA1EA22}"/>
            </c:ext>
          </c:extLst>
        </c:ser>
        <c:dLbls>
          <c:showLegendKey val="0"/>
          <c:showVal val="0"/>
          <c:showCatName val="0"/>
          <c:showSerName val="0"/>
          <c:showPercent val="0"/>
          <c:showBubbleSize val="0"/>
        </c:dLbls>
        <c:gapWidth val="219"/>
        <c:overlap val="-27"/>
        <c:axId val="575361967"/>
        <c:axId val="575362927"/>
      </c:barChart>
      <c:catAx>
        <c:axId val="575361967"/>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j-lt"/>
                <a:ea typeface="+mn-ea"/>
                <a:cs typeface="+mn-cs"/>
              </a:defRPr>
            </a:pPr>
            <a:endParaRPr lang="en-US"/>
          </a:p>
        </c:txPr>
        <c:crossAx val="575362927"/>
        <c:crosses val="autoZero"/>
        <c:auto val="1"/>
        <c:lblAlgn val="ctr"/>
        <c:lblOffset val="100"/>
        <c:noMultiLvlLbl val="0"/>
      </c:catAx>
      <c:valAx>
        <c:axId val="575362927"/>
        <c:scaling>
          <c:orientation val="minMax"/>
          <c:min val="4.5"/>
        </c:scaling>
        <c:delete val="1"/>
        <c:axPos val="l"/>
        <c:numFmt formatCode="&quot;£&quot;#,##0.00_);[Red]\(&quot;£&quot;#,##0.00\)" sourceLinked="1"/>
        <c:majorTickMark val="out"/>
        <c:minorTickMark val="none"/>
        <c:tickLblPos val="nextTo"/>
        <c:crossAx val="575361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5">
  <a:schemeClr val="accent5"/>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F910782-FDC2-4F7C-A018-7A502E5089C7}" type="slidenum">
              <a:rPr lang="en-US" smtClean="0"/>
              <a:pPr/>
              <a:t>‹#›</a:t>
            </a:fld>
            <a:endParaRPr lang="en-US"/>
          </a:p>
        </p:txBody>
      </p:sp>
      <p:sp>
        <p:nvSpPr>
          <p:cNvPr id="6" name="Date Placeholder 5"/>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A18645-DB65-E848-9EE2-8548BEAEB573}" type="datetimeFigureOut">
              <a:rPr lang="en-US" smtClean="0"/>
              <a:t>8/4/2026</a:t>
            </a:fld>
            <a:endParaRPr lang="en-US"/>
          </a:p>
        </p:txBody>
      </p:sp>
    </p:spTree>
    <p:extLst>
      <p:ext uri="{BB962C8B-B14F-4D97-AF65-F5344CB8AC3E}">
        <p14:creationId xmlns:p14="http://schemas.microsoft.com/office/powerpoint/2010/main" val="19448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BD0E036-A0EF-40EA-AC2B-818A5F8CFC1C}" type="datetimeFigureOut">
              <a:rPr lang="en-US" smtClean="0"/>
              <a:pPr/>
              <a:t>8/4/2026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936D52-512B-47DE-BC94-6C88A56CE986}" type="slidenum">
              <a:rPr lang="en-US" smtClean="0"/>
              <a:pPr/>
              <a:t>‹#›</a:t>
            </a:fld>
            <a:endParaRPr lang="en-US"/>
          </a:p>
        </p:txBody>
      </p:sp>
    </p:spTree>
    <p:extLst>
      <p:ext uri="{BB962C8B-B14F-4D97-AF65-F5344CB8AC3E}">
        <p14:creationId xmlns:p14="http://schemas.microsoft.com/office/powerpoint/2010/main" val="1340996986"/>
      </p:ext>
    </p:extLst>
  </p:cSld>
  <p:clrMap bg1="lt1" tx1="dk1" bg2="lt2" tx2="dk2" accent1="accent1" accent2="accent2" accent3="accent3" accent4="accent4" accent5="accent5" accent6="accent6" hlink="hlink" folHlink="folHlink"/>
  <p:notesStyle>
    <a:lvl1pPr marL="0" algn="l" defTabSz="961844" rtl="0" eaLnBrk="1" latinLnBrk="0" hangingPunct="1">
      <a:defRPr sz="1300" kern="1200">
        <a:solidFill>
          <a:schemeClr val="tx1"/>
        </a:solidFill>
        <a:latin typeface="+mn-lt"/>
        <a:ea typeface="+mn-ea"/>
        <a:cs typeface="+mn-cs"/>
      </a:defRPr>
    </a:lvl1pPr>
    <a:lvl2pPr marL="480923" algn="l" defTabSz="961844" rtl="0" eaLnBrk="1" latinLnBrk="0" hangingPunct="1">
      <a:defRPr sz="1300" kern="1200">
        <a:solidFill>
          <a:schemeClr val="tx1"/>
        </a:solidFill>
        <a:latin typeface="+mn-lt"/>
        <a:ea typeface="+mn-ea"/>
        <a:cs typeface="+mn-cs"/>
      </a:defRPr>
    </a:lvl2pPr>
    <a:lvl3pPr marL="961844" algn="l" defTabSz="961844" rtl="0" eaLnBrk="1" latinLnBrk="0" hangingPunct="1">
      <a:defRPr sz="1300" kern="1200">
        <a:solidFill>
          <a:schemeClr val="tx1"/>
        </a:solidFill>
        <a:latin typeface="+mn-lt"/>
        <a:ea typeface="+mn-ea"/>
        <a:cs typeface="+mn-cs"/>
      </a:defRPr>
    </a:lvl3pPr>
    <a:lvl4pPr marL="1442769" algn="l" defTabSz="961844" rtl="0" eaLnBrk="1" latinLnBrk="0" hangingPunct="1">
      <a:defRPr sz="1300" kern="1200">
        <a:solidFill>
          <a:schemeClr val="tx1"/>
        </a:solidFill>
        <a:latin typeface="+mn-lt"/>
        <a:ea typeface="+mn-ea"/>
        <a:cs typeface="+mn-cs"/>
      </a:defRPr>
    </a:lvl4pPr>
    <a:lvl5pPr marL="1923691" algn="l" defTabSz="961844" rtl="0" eaLnBrk="1" latinLnBrk="0" hangingPunct="1">
      <a:defRPr sz="1300" kern="1200">
        <a:solidFill>
          <a:schemeClr val="tx1"/>
        </a:solidFill>
        <a:latin typeface="+mn-lt"/>
        <a:ea typeface="+mn-ea"/>
        <a:cs typeface="+mn-cs"/>
      </a:defRPr>
    </a:lvl5pPr>
    <a:lvl6pPr marL="2404613" algn="l" defTabSz="961844" rtl="0" eaLnBrk="1" latinLnBrk="0" hangingPunct="1">
      <a:defRPr sz="1300" kern="1200">
        <a:solidFill>
          <a:schemeClr val="tx1"/>
        </a:solidFill>
        <a:latin typeface="+mn-lt"/>
        <a:ea typeface="+mn-ea"/>
        <a:cs typeface="+mn-cs"/>
      </a:defRPr>
    </a:lvl6pPr>
    <a:lvl7pPr marL="2885535" algn="l" defTabSz="961844" rtl="0" eaLnBrk="1" latinLnBrk="0" hangingPunct="1">
      <a:defRPr sz="1300" kern="1200">
        <a:solidFill>
          <a:schemeClr val="tx1"/>
        </a:solidFill>
        <a:latin typeface="+mn-lt"/>
        <a:ea typeface="+mn-ea"/>
        <a:cs typeface="+mn-cs"/>
      </a:defRPr>
    </a:lvl7pPr>
    <a:lvl8pPr marL="3366458" algn="l" defTabSz="961844" rtl="0" eaLnBrk="1" latinLnBrk="0" hangingPunct="1">
      <a:defRPr sz="1300" kern="1200">
        <a:solidFill>
          <a:schemeClr val="tx1"/>
        </a:solidFill>
        <a:latin typeface="+mn-lt"/>
        <a:ea typeface="+mn-ea"/>
        <a:cs typeface="+mn-cs"/>
      </a:defRPr>
    </a:lvl8pPr>
    <a:lvl9pPr marL="3847378" algn="l" defTabSz="96184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3C334-F921-AE91-774A-8601026D6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5DFA0-5814-FD48-58EA-F7AE4ABD983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CF3F35E-BC56-B560-A3ED-2FA5F981803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4564B7-2C37-C3D9-7432-E576FC8A6E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3B1443-65CF-4C48-AB6A-F5722107039F}" type="slidenum">
              <a:rPr kumimoji="0" lang="en-GB" sz="1200" b="0" i="0" u="none" strike="noStrike" kern="1200" cap="none" spc="0" normalizeH="0" baseline="0" noProof="0" smtClean="0">
                <a:ln>
                  <a:noFill/>
                </a:ln>
                <a:solidFill>
                  <a:prstClr val="black"/>
                </a:solidFill>
                <a:effectLst/>
                <a:uLnTx/>
                <a:uFillTx/>
                <a:latin typeface="Inter Tight" panose="02110004020202020204"/>
                <a:ea typeface="+mn-ea"/>
                <a:cs typeface="+mn-cs"/>
              </a:rPr>
              <a:t>2</a:t>
            </a:fld>
            <a:endParaRPr kumimoji="0" lang="en-GB" sz="1200" b="0" i="0" u="none" strike="noStrike" kern="1200" cap="none" spc="0" normalizeH="0" baseline="0" noProof="0">
              <a:ln>
                <a:noFill/>
              </a:ln>
              <a:solidFill>
                <a:prstClr val="black"/>
              </a:solidFill>
              <a:effectLst/>
              <a:uLnTx/>
              <a:uFillTx/>
              <a:latin typeface="Inter Tight" panose="02110004020202020204"/>
              <a:ea typeface="+mn-ea"/>
              <a:cs typeface="+mn-cs"/>
            </a:endParaRPr>
          </a:p>
        </p:txBody>
      </p:sp>
    </p:spTree>
    <p:extLst>
      <p:ext uri="{BB962C8B-B14F-4D97-AF65-F5344CB8AC3E}">
        <p14:creationId xmlns:p14="http://schemas.microsoft.com/office/powerpoint/2010/main" val="129755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Cinema is really the stand out media when it comes to driving engagement – on average 24 seconds of a 30” ad are watched, and 48 seconds of a 60”. The level of attention provided by exposure to the ad in cinema far surpasses what is achievable in other formats and really allows for deep engagement with the brand and the message. </a:t>
            </a:r>
          </a:p>
          <a:p>
            <a:endParaRPr lang="en-GB" dirty="0"/>
          </a:p>
          <a:p>
            <a:r>
              <a:rPr lang="en-GB" dirty="0"/>
              <a:t>By comparison TV on average delivers a solid 15.5 seconds attention to a 30” ad, and there’s a decreasing tail of attention available across other formats e.g. 4 seconds of a 15-20” bumper on YouTube and 1-1..5 seconds attention paid to Facebook and Instagram Infeed advertising.</a:t>
            </a:r>
          </a:p>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2480362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234273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607970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51bad31f33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51bad31f33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90752" rtl="0" eaLnBrk="1" fontAlgn="auto" latinLnBrk="0" hangingPunct="1">
              <a:lnSpc>
                <a:spcPct val="100000"/>
              </a:lnSpc>
              <a:spcBef>
                <a:spcPts val="0"/>
              </a:spcBef>
              <a:spcAft>
                <a:spcPts val="0"/>
              </a:spcAft>
              <a:buClr>
                <a:srgbClr val="000000"/>
              </a:buClr>
              <a:buSzPts val="1100"/>
              <a:buFont typeface="Inter Tight" panose="020B0604020202020204" pitchFamily="34" charset="0"/>
              <a:buNone/>
              <a:tabLst/>
              <a:defRPr/>
            </a:pPr>
            <a:r>
              <a:rPr lang="en-GB" sz="1100" b="0" i="0" u="none" strike="noStrike" cap="none">
                <a:solidFill>
                  <a:srgbClr val="000000"/>
                </a:solidFill>
                <a:latin typeface="Inter Tight" panose="020B0604020202020204" pitchFamily="34" charset="0"/>
                <a:ea typeface="Inter Tight" panose="020B0004020202020204" pitchFamily="34" charset="0"/>
                <a:cs typeface="Inter Tight" panose="020B0604020202020204" pitchFamily="34" charset="0"/>
                <a:sym typeface="Inter Tight"/>
              </a:rPr>
              <a:t>Once again you can see there’s a big spread in optimal price points across the 9 media channels – from £11.80 for those told the brand would be launching its advertising with outdoor up to Cinema coming out top with an optimal price point of £15.79.</a:t>
            </a:r>
          </a:p>
          <a:p>
            <a:pPr marL="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endParaRPr lang="en-GB" sz="1100" b="0" i="0" u="none" strike="noStrike" cap="none">
              <a:solidFill>
                <a:srgbClr val="000000"/>
              </a:solidFill>
              <a:latin typeface="Inter Tight" panose="020B0604020202020204" pitchFamily="34" charset="0"/>
              <a:ea typeface="Inter Tight" panose="020B0004020202020204" pitchFamily="34" charset="0"/>
              <a:cs typeface="Inter Tight" panose="020B0604020202020204" pitchFamily="34" charset="0"/>
              <a:sym typeface="Inter Tigh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r>
              <a:rPr lang="en-GB" sz="1100" b="0" i="0" u="none" strike="noStrike" cap="none">
                <a:solidFill>
                  <a:srgbClr val="000000"/>
                </a:solidFill>
                <a:latin typeface="Inter Tight" panose="020B0604020202020204" pitchFamily="34" charset="0"/>
                <a:ea typeface="Inter Tight" panose="020B0004020202020204" pitchFamily="34" charset="0"/>
                <a:cs typeface="Inter Tight" panose="020B0604020202020204" pitchFamily="34" charset="0"/>
                <a:sym typeface="Inter Tight"/>
              </a:rPr>
              <a:t>Cinema delivers a 10% higher price premium than the all-channel average, and is statistically significantly higher than all channels from Social Media and below. </a:t>
            </a:r>
          </a:p>
          <a:p>
            <a:pPr marL="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endParaRPr lang="en-GB" sz="1100" b="0" i="0" u="none" strike="noStrike" cap="none">
              <a:solidFill>
                <a:srgbClr val="000000"/>
              </a:solidFill>
              <a:latin typeface="Inter Tight" panose="020B0604020202020204" pitchFamily="34" charset="0"/>
              <a:ea typeface="Inter Tight" panose="020B0004020202020204" pitchFamily="34" charset="0"/>
              <a:cs typeface="Inter Tight" panose="020B0604020202020204" pitchFamily="34" charset="0"/>
              <a:sym typeface="Inter Tigh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Inter Tight"/>
              <a:buNone/>
              <a:tabLst/>
              <a:defRPr/>
            </a:pPr>
            <a:r>
              <a:rPr lang="en-GB" sz="1100" b="0" i="0" u="none" strike="noStrike" cap="none">
                <a:solidFill>
                  <a:srgbClr val="000000"/>
                </a:solidFill>
                <a:latin typeface="Inter Tight" panose="020B0604020202020204" pitchFamily="34" charset="0"/>
                <a:ea typeface="Inter Tight" panose="020B0004020202020204" pitchFamily="34" charset="0"/>
                <a:cs typeface="Inter Tight" panose="020B0604020202020204" pitchFamily="34" charset="0"/>
                <a:sym typeface="Inter Tight"/>
              </a:rPr>
              <a:t>The results highlight the benefit of quality AV environments – with a top 3 of TV, Video Sharing Sites (YouTube) and Cinema – in signalling brand quality and ultimately driving willingness to pay more. </a:t>
            </a:r>
          </a:p>
          <a:p>
            <a:endParaRPr lang="en-GB"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872398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37C54-12BD-BE4B-A86D-30FD4FB49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DF713-30E3-532D-CC05-6E81EF2E1A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CC6B71B-C321-B896-F474-D8466529B5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9529A7-5016-39F1-2C43-0A111D149388}"/>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fld id="{9C936D52-512B-47DE-BC94-6C88A56CE986}" type="slidenum">
              <a:rPr kumimoji="0" lang="en-US" sz="1400" b="0" i="0" u="none" strike="noStrike" kern="0" cap="none" spc="0" normalizeH="0" baseline="0" noProof="0" smtClean="0">
                <a:ln>
                  <a:noFill/>
                </a:ln>
                <a:solidFill>
                  <a:srgbClr val="000000"/>
                </a:solidFill>
                <a:effectLst/>
                <a:uLnTx/>
                <a:uFillTx/>
                <a:latin typeface="Inter Tight"/>
                <a:ea typeface="+mn-ea"/>
                <a:cs typeface="Inter Tight"/>
                <a:sym typeface="Inter Tight"/>
              </a:rPr>
              <a:t>8</a:t>
            </a:fld>
            <a:endParaRPr kumimoji="0" lang="en-US" sz="1400" b="0" i="0" u="none" strike="noStrike" kern="0" cap="none" spc="0" normalizeH="0" baseline="0" noProof="0">
              <a:ln>
                <a:noFill/>
              </a:ln>
              <a:solidFill>
                <a:srgbClr val="000000"/>
              </a:solidFill>
              <a:effectLst/>
              <a:uLnTx/>
              <a:uFillTx/>
              <a:latin typeface="Inter Tight"/>
              <a:ea typeface="+mn-ea"/>
              <a:cs typeface="Inter Tight"/>
              <a:sym typeface="Inter Tight"/>
            </a:endParaRPr>
          </a:p>
        </p:txBody>
      </p:sp>
    </p:spTree>
    <p:extLst>
      <p:ext uri="{BB962C8B-B14F-4D97-AF65-F5344CB8AC3E}">
        <p14:creationId xmlns:p14="http://schemas.microsoft.com/office/powerpoint/2010/main" val="1594037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ull image title dark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pic>
        <p:nvPicPr>
          <p:cNvPr id="16" name="Picture 15" descr="A group of blue circles  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397712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076564CF-D6FE-F325-A76E-23F8EDA071E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944444591"/>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F0B4224-632A-A833-2B8A-29ED462A792F}"/>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7508720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95547921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7DC5F97B-C5AA-DEC3-A247-D95A27DC0AF6}"/>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5697128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66FD2184-3AEE-6DC9-2AEE-6ADC2575ED81}"/>
              </a:ext>
            </a:extLst>
          </p:cNvPr>
          <p:cNvPicPr>
            <a:picLocks/>
          </p:cNvPicPr>
          <p:nvPr/>
        </p:nvPicPr>
        <p:blipFill>
          <a:blip r:embed="rId2"/>
          <a:stretch>
            <a:fillRect/>
          </a:stretch>
        </p:blipFill>
        <p:spPr>
          <a:xfrm>
            <a:off x="223915" y="7025135"/>
            <a:ext cx="1383982" cy="2885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8086093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pic>
        <p:nvPicPr>
          <p:cNvPr id="7" name="Picture 6" descr="A white circle with black background  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3310011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84349917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75619140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14" name="Picture 13" descr="A group of blue circles  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3237533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A647F4BB-4E33-FC8D-6A31-AA29BAFC14DC}"/>
              </a:ext>
            </a:extLst>
          </p:cNvPr>
          <p:cNvPicPr/>
          <p:nvPr/>
        </p:nvPicPr>
        <p:blipFill>
          <a:blip r:embed="rId2"/>
          <a:stretch>
            <a:fillRect/>
          </a:stretch>
        </p:blipFill>
        <p:spPr>
          <a:xfrm>
            <a:off x="226300" y="7022622"/>
            <a:ext cx="1381343" cy="293718"/>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95649870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3775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lstStyle>
            <a:lvl1pPr algn="r">
              <a:buNone/>
              <a:defRPr sz="1103"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3926995167"/>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601183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271163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4DFE8A96-FA11-85C1-E8A9-9BEF3996A282}"/>
              </a:ext>
            </a:extLst>
          </p:cNvPr>
          <p:cNvPicPr/>
          <p:nvPr/>
        </p:nvPicPr>
        <p:blipFill>
          <a:blip r:embed="rId2"/>
          <a:stretch>
            <a:fillRect/>
          </a:stretch>
        </p:blipFill>
        <p:spPr>
          <a:xfrm>
            <a:off x="226300" y="7022622"/>
            <a:ext cx="1381343" cy="2937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704506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738694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14397799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949352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p:nvPicPr>
        <p:blipFill>
          <a:blip r:embed="rId2"/>
          <a:stretch>
            <a:fillRect/>
          </a:stretch>
        </p:blipFill>
        <p:spPr>
          <a:xfrm>
            <a:off x="223915" y="7025135"/>
            <a:ext cx="1383982" cy="288518"/>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72986766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8933456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p:nvPicPr>
        <p:blipFill>
          <a:blip r:embed="rId2"/>
          <a:stretch>
            <a:fillRect/>
          </a:stretch>
        </p:blipFill>
        <p:spPr>
          <a:xfrm>
            <a:off x="226300" y="7022622"/>
            <a:ext cx="1381343" cy="293718"/>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513376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305244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solidFill>
                  <a:schemeClr val="bg1"/>
                </a:solidFill>
              </a:defRPr>
            </a:lvl1pPr>
          </a:lstStyle>
          <a:p>
            <a:pPr lvl="0"/>
            <a:r>
              <a:rPr lang="en-US"/>
              <a:t>Heading goes here</a:t>
            </a:r>
          </a:p>
        </p:txBody>
      </p:sp>
      <p:pic>
        <p:nvPicPr>
          <p:cNvPr id="12" name="Picture 11" descr="A white circle with black background  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3142326"/>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B8C0856B-0CF6-664C-6E3C-C0F3398D8809}"/>
              </a:ext>
            </a:extLst>
          </p:cNvPr>
          <p:cNvPicPr/>
          <p:nvPr/>
        </p:nvPicPr>
        <p:blipFill>
          <a:blip r:embed="rId2"/>
          <a:stretch>
            <a:fillRect/>
          </a:stretch>
        </p:blipFill>
        <p:spPr>
          <a:xfrm>
            <a:off x="226300" y="7022622"/>
            <a:ext cx="1381343" cy="2937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08416063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807557"/>
            <a:ext cx="13442950" cy="440713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6590810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3310326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74540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p:nvPicPr>
        <p:blipFill>
          <a:blip r:embed="rId2"/>
          <a:stretch>
            <a:fillRect/>
          </a:stretch>
        </p:blipFill>
        <p:spPr>
          <a:xfrm>
            <a:off x="223915" y="7025135"/>
            <a:ext cx="1383982" cy="2885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69446090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9524427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571EC59C-77D8-FD73-7257-40EC3573FF84}"/>
              </a:ext>
            </a:extLst>
          </p:cNvPr>
          <p:cNvPicPr/>
          <p:nvPr/>
        </p:nvPicPr>
        <p:blipFill>
          <a:blip r:embed="rId2"/>
          <a:stretch>
            <a:fillRect/>
          </a:stretch>
        </p:blipFill>
        <p:spPr>
          <a:xfrm>
            <a:off x="226300" y="7022622"/>
            <a:ext cx="1381343" cy="2937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0957757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26300" y="7022622"/>
            <a:ext cx="1381343" cy="293718"/>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5013201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208507352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7" name="Picture 6" descr="A white circle with black background  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40195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3E49DBA0-C2B8-0E35-0F31-70159508EB9F}"/>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tx1"/>
                </a:solidFill>
              </a:defRPr>
            </a:lvl1pPr>
          </a:lstStyle>
          <a:p>
            <a:pPr lvl="0"/>
            <a:r>
              <a:rPr lang="en-US"/>
              <a:t>Subheading goes here</a:t>
            </a:r>
          </a:p>
        </p:txBody>
      </p:sp>
    </p:spTree>
    <p:extLst>
      <p:ext uri="{BB962C8B-B14F-4D97-AF65-F5344CB8AC3E}">
        <p14:creationId xmlns:p14="http://schemas.microsoft.com/office/powerpoint/2010/main" val="3857858582"/>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  AI-generated content may be incorrect.">
            <a:extLst>
              <a:ext uri="{FF2B5EF4-FFF2-40B4-BE49-F238E27FC236}">
                <a16:creationId xmlns:a16="http://schemas.microsoft.com/office/drawing/2014/main" id="{6D11AFD2-7E24-67E5-F02F-694196F874CE}"/>
              </a:ext>
            </a:extLst>
          </p:cNvPr>
          <p:cNvPicPr>
            <a:picLocks/>
          </p:cNvPicPr>
          <p:nvPr/>
        </p:nvPicPr>
        <p:blipFill>
          <a:blip r:embed="rId2"/>
          <a:stretch>
            <a:fillRect/>
          </a:stretch>
        </p:blipFill>
        <p:spPr>
          <a:xfrm>
            <a:off x="223915" y="7025135"/>
            <a:ext cx="1383982" cy="288518"/>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226707271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9929194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  AI-generated content may be incorrect.">
            <a:extLst>
              <a:ext uri="{FF2B5EF4-FFF2-40B4-BE49-F238E27FC236}">
                <a16:creationId xmlns:a16="http://schemas.microsoft.com/office/drawing/2014/main" id="{60CB624A-7977-AE07-85F5-32AF7B20FEFC}"/>
              </a:ext>
            </a:extLst>
          </p:cNvPr>
          <p:cNvPicPr/>
          <p:nvPr/>
        </p:nvPicPr>
        <p:blipFill>
          <a:blip r:embed="rId2"/>
          <a:stretch>
            <a:fillRect/>
          </a:stretch>
        </p:blipFill>
        <p:spPr>
          <a:xfrm>
            <a:off x="226300" y="7022622"/>
            <a:ext cx="1381343" cy="293718"/>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12956005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23915" y="7025135"/>
            <a:ext cx="1383982" cy="288518"/>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1606619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p:nvPicPr>
        <p:blipFill>
          <a:blip r:embed="rId2"/>
          <a:stretch>
            <a:fillRect/>
          </a:stretch>
        </p:blipFill>
        <p:spPr>
          <a:xfrm>
            <a:off x="226300" y="7022622"/>
            <a:ext cx="1381343" cy="293718"/>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solidFill>
                  <a:schemeClr val="bg1"/>
                </a:solidFill>
              </a:defRPr>
            </a:lvl1pPr>
          </a:lstStyle>
          <a:p>
            <a:pPr lvl="0"/>
            <a:r>
              <a:rPr lang="en-US"/>
              <a:t>Subheading goes here</a:t>
            </a:r>
          </a:p>
        </p:txBody>
      </p:sp>
    </p:spTree>
    <p:extLst>
      <p:ext uri="{BB962C8B-B14F-4D97-AF65-F5344CB8AC3E}">
        <p14:creationId xmlns:p14="http://schemas.microsoft.com/office/powerpoint/2010/main" val="371669792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082240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  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59562045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1358915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p:nvPicPr>
        <p:blipFill>
          <a:blip r:embed="rId2"/>
          <a:stretch>
            <a:fillRect/>
          </a:stretch>
        </p:blipFill>
        <p:spPr>
          <a:xfrm>
            <a:off x="226300" y="7022622"/>
            <a:ext cx="1381343" cy="293718"/>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67448610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269941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bg1"/>
                </a:solidFill>
              </a:defRPr>
            </a:lvl1pPr>
          </a:lstStyle>
          <a:p>
            <a:pPr lvl="0"/>
            <a:r>
              <a:rPr lang="en-US"/>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90629333"/>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9341533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  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212764006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  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71397919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500954" y="2081666"/>
            <a:ext cx="2989072" cy="656062"/>
          </a:xfrm>
        </p:spPr>
        <p:txBody>
          <a:bodyPr>
            <a:normAutofit/>
          </a:bodyPr>
          <a:lstStyle>
            <a:lvl1pPr>
              <a:buNone/>
              <a:defRPr sz="4851">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2" y="1900526"/>
            <a:ext cx="4012131"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614253"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712558" y="1900526"/>
            <a:ext cx="4012131" cy="802518"/>
          </a:xfrm>
          <a:prstGeom prst="roundRect">
            <a:avLst>
              <a:gd name="adj" fmla="val 13265"/>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806749"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996239"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9094544" y="1900526"/>
            <a:ext cx="4012131"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9188735"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7512602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3" y="1900526"/>
            <a:ext cx="2920942"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495673"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593979" y="1900526"/>
            <a:ext cx="2920942" cy="802518"/>
          </a:xfrm>
          <a:prstGeom prst="roundRect">
            <a:avLst>
              <a:gd name="adj" fmla="val 13265"/>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688169"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824188"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922494" y="1900526"/>
            <a:ext cx="2920942"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7016684"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10087594"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10185900" y="1900526"/>
            <a:ext cx="2920942" cy="802518"/>
          </a:xfrm>
          <a:prstGeom prst="roundRect">
            <a:avLst>
              <a:gd name="adj" fmla="val 13265"/>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10280090"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7792535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6" y="2143104"/>
            <a:ext cx="4214443"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4064085"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609244" y="2143104"/>
            <a:ext cx="4214443" cy="3275056"/>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690254"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690253"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825717"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996244" y="2143104"/>
            <a:ext cx="4214443" cy="3275056"/>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9077253"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9077252"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9212716"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61530288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2143104"/>
            <a:ext cx="3123091" cy="3275056"/>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2951881"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512164" y="2143104"/>
            <a:ext cx="3123091" cy="3275056"/>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593173"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602364" y="2491755"/>
            <a:ext cx="2942690" cy="616025"/>
          </a:xfrm>
        </p:spPr>
        <p:txBody>
          <a:bodyPr>
            <a:noAutofit/>
          </a:bodyPr>
          <a:lstStyle>
            <a:lvl1pPr algn="ctr">
              <a:buNone/>
              <a:defRPr sz="4851"/>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728635"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807698" y="2143104"/>
            <a:ext cx="3123091" cy="3275056"/>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888707"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882261" y="2491755"/>
            <a:ext cx="2951881" cy="616025"/>
          </a:xfrm>
        </p:spPr>
        <p:txBody>
          <a:bodyPr>
            <a:noAutofit/>
          </a:bodyPr>
          <a:lstStyle>
            <a:lvl1pPr algn="ctr">
              <a:buNone/>
              <a:defRPr sz="4851"/>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702416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10087594" y="2143104"/>
            <a:ext cx="3123091"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10168604"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10168604" y="2491755"/>
            <a:ext cx="2951881" cy="616025"/>
          </a:xfrm>
        </p:spPr>
        <p:txBody>
          <a:bodyPr>
            <a:noAutofit/>
          </a:bodyPr>
          <a:lstStyle>
            <a:lvl1pPr algn="ctr">
              <a:buNone/>
              <a:defRPr sz="4851"/>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10304066"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Tree>
    <p:extLst>
      <p:ext uri="{BB962C8B-B14F-4D97-AF65-F5344CB8AC3E}">
        <p14:creationId xmlns:p14="http://schemas.microsoft.com/office/powerpoint/2010/main" val="149930378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2" y="1053451"/>
            <a:ext cx="11350207" cy="4602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47947118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10462012" cy="422797"/>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77854189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91028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pic>
        <p:nvPicPr>
          <p:cNvPr id="4" name="Picture 3" descr="A group of blue circles  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35301424"/>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3089988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08979839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Stat/facts x 3 colourful light">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  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682596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2_Stat/facts x 3 colourful">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 name="Picture 1" descr="A white circle with black background  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51455287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35670951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72284592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513270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42971347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402680531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70944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1A4AEF-1D87-C584-AF02-9102A58F48AA}"/>
              </a:ext>
            </a:extLst>
          </p:cNvPr>
          <p:cNvPicPr/>
          <p:nvPr/>
        </p:nvPicPr>
        <p:blipFill>
          <a:blip r:embed="rId2"/>
          <a:stretch>
            <a:fillRect/>
          </a:stretch>
        </p:blipFill>
        <p:spPr>
          <a:xfrm>
            <a:off x="226300" y="7022622"/>
            <a:ext cx="1381343" cy="293718"/>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3552473107"/>
      </p:ext>
    </p:extLst>
  </p:cSld>
  <p:clrMapOvr>
    <a:masterClrMapping/>
  </p:clrMapOvr>
  <p:hf hdr="0" ftr="0" dt="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675620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1_Stat/facts x 8">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  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186147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2_Stat/facts x 8">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FA935234-64A5-7A38-120C-E2450A526477}"/>
              </a:ext>
            </a:extLst>
          </p:cNvPr>
          <p:cNvPicPr/>
          <p:nvPr/>
        </p:nvPicPr>
        <p:blipFill>
          <a:blip r:embed="rId3"/>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277613658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ustom stats light text">
    <p:bg>
      <p:bgPr>
        <a:solidFill>
          <a:srgbClr val="000000"/>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Custom stats slide</a:t>
            </a:r>
            <a:endParaRPr lang="en-US"/>
          </a:p>
        </p:txBody>
      </p:sp>
      <p:sp>
        <p:nvSpPr>
          <p:cNvPr id="3" name="Rectangle: Rounded Corners 3">
            <a:extLst>
              <a:ext uri="{FF2B5EF4-FFF2-40B4-BE49-F238E27FC236}">
                <a16:creationId xmlns:a16="http://schemas.microsoft.com/office/drawing/2014/main" id="{BFAF1677-D46F-B4C0-64DB-291466912715}"/>
              </a:ext>
            </a:extLst>
          </p:cNvPr>
          <p:cNvSpPr/>
          <p:nvPr/>
        </p:nvSpPr>
        <p:spPr>
          <a:xfrm>
            <a:off x="-2336" y="4270117"/>
            <a:ext cx="13445286" cy="32439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1558496">
              <a:buFont typeface="Inter Tight" panose="020B0604020202020204" pitchFamily="34" charset="0"/>
              <a:buNone/>
              <a:defRPr/>
            </a:pPr>
            <a:endParaRPr lang="en-GB" sz="3214" spc="162">
              <a:solidFill>
                <a:srgbClr val="000000"/>
              </a:solidFill>
              <a:latin typeface="Inter Tight"/>
            </a:endParaRPr>
          </a:p>
        </p:txBody>
      </p:sp>
      <p:sp>
        <p:nvSpPr>
          <p:cNvPr id="12" name="Text Placeholder 23">
            <a:extLst>
              <a:ext uri="{FF2B5EF4-FFF2-40B4-BE49-F238E27FC236}">
                <a16:creationId xmlns:a16="http://schemas.microsoft.com/office/drawing/2014/main" id="{ADCC58D3-730B-100E-5F47-D6432360AA14}"/>
              </a:ext>
            </a:extLst>
          </p:cNvPr>
          <p:cNvSpPr>
            <a:spLocks noGrp="1"/>
          </p:cNvSpPr>
          <p:nvPr>
            <p:ph type="body" sz="quarter" idx="10" hasCustomPrompt="1"/>
          </p:nvPr>
        </p:nvSpPr>
        <p:spPr>
          <a:xfrm>
            <a:off x="29688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3" name="Text Placeholder 23">
            <a:extLst>
              <a:ext uri="{FF2B5EF4-FFF2-40B4-BE49-F238E27FC236}">
                <a16:creationId xmlns:a16="http://schemas.microsoft.com/office/drawing/2014/main" id="{62050EE4-2276-6CA3-B548-474EEBBB4155}"/>
              </a:ext>
            </a:extLst>
          </p:cNvPr>
          <p:cNvSpPr>
            <a:spLocks noGrp="1"/>
          </p:cNvSpPr>
          <p:nvPr>
            <p:ph type="body" sz="quarter" idx="11" hasCustomPrompt="1"/>
          </p:nvPr>
        </p:nvSpPr>
        <p:spPr>
          <a:xfrm>
            <a:off x="140155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4" name="Text Placeholder 23">
            <a:extLst>
              <a:ext uri="{FF2B5EF4-FFF2-40B4-BE49-F238E27FC236}">
                <a16:creationId xmlns:a16="http://schemas.microsoft.com/office/drawing/2014/main" id="{61915DAD-8757-A16D-343C-BDE8F604B204}"/>
              </a:ext>
            </a:extLst>
          </p:cNvPr>
          <p:cNvSpPr>
            <a:spLocks noGrp="1"/>
          </p:cNvSpPr>
          <p:nvPr>
            <p:ph type="body" sz="quarter" idx="12" hasCustomPrompt="1"/>
          </p:nvPr>
        </p:nvSpPr>
        <p:spPr>
          <a:xfrm>
            <a:off x="2506225"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5" name="Text Placeholder 23">
            <a:extLst>
              <a:ext uri="{FF2B5EF4-FFF2-40B4-BE49-F238E27FC236}">
                <a16:creationId xmlns:a16="http://schemas.microsoft.com/office/drawing/2014/main" id="{8557C019-3AA9-790F-DD95-4DC046B874C2}"/>
              </a:ext>
            </a:extLst>
          </p:cNvPr>
          <p:cNvSpPr>
            <a:spLocks noGrp="1"/>
          </p:cNvSpPr>
          <p:nvPr>
            <p:ph type="body" sz="quarter" idx="13" hasCustomPrompt="1"/>
          </p:nvPr>
        </p:nvSpPr>
        <p:spPr>
          <a:xfrm>
            <a:off x="471556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6" name="Text Placeholder 23">
            <a:extLst>
              <a:ext uri="{FF2B5EF4-FFF2-40B4-BE49-F238E27FC236}">
                <a16:creationId xmlns:a16="http://schemas.microsoft.com/office/drawing/2014/main" id="{1EC865C1-61DA-BA29-2195-106E66991854}"/>
              </a:ext>
            </a:extLst>
          </p:cNvPr>
          <p:cNvSpPr>
            <a:spLocks noGrp="1"/>
          </p:cNvSpPr>
          <p:nvPr>
            <p:ph type="body" sz="quarter" idx="14" hasCustomPrompt="1"/>
          </p:nvPr>
        </p:nvSpPr>
        <p:spPr>
          <a:xfrm>
            <a:off x="5820229"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7" name="Text Placeholder 23">
            <a:extLst>
              <a:ext uri="{FF2B5EF4-FFF2-40B4-BE49-F238E27FC236}">
                <a16:creationId xmlns:a16="http://schemas.microsoft.com/office/drawing/2014/main" id="{88812745-7A97-160D-4EB4-C4D98232A763}"/>
              </a:ext>
            </a:extLst>
          </p:cNvPr>
          <p:cNvSpPr>
            <a:spLocks noGrp="1"/>
          </p:cNvSpPr>
          <p:nvPr>
            <p:ph type="body" sz="quarter" idx="15" hasCustomPrompt="1"/>
          </p:nvPr>
        </p:nvSpPr>
        <p:spPr>
          <a:xfrm>
            <a:off x="692489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8" name="Text Placeholder 23">
            <a:extLst>
              <a:ext uri="{FF2B5EF4-FFF2-40B4-BE49-F238E27FC236}">
                <a16:creationId xmlns:a16="http://schemas.microsoft.com/office/drawing/2014/main" id="{12B4F2AD-5E23-E479-F3B1-42C9351C57C1}"/>
              </a:ext>
            </a:extLst>
          </p:cNvPr>
          <p:cNvSpPr>
            <a:spLocks noGrp="1"/>
          </p:cNvSpPr>
          <p:nvPr>
            <p:ph type="body" sz="quarter" idx="16" hasCustomPrompt="1"/>
          </p:nvPr>
        </p:nvSpPr>
        <p:spPr>
          <a:xfrm>
            <a:off x="802956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9" name="Text Placeholder 23">
            <a:extLst>
              <a:ext uri="{FF2B5EF4-FFF2-40B4-BE49-F238E27FC236}">
                <a16:creationId xmlns:a16="http://schemas.microsoft.com/office/drawing/2014/main" id="{A602E3E2-0B0B-73AF-4827-D4F0E96DC935}"/>
              </a:ext>
            </a:extLst>
          </p:cNvPr>
          <p:cNvSpPr>
            <a:spLocks noGrp="1"/>
          </p:cNvSpPr>
          <p:nvPr>
            <p:ph type="body" sz="quarter" idx="17" hasCustomPrompt="1"/>
          </p:nvPr>
        </p:nvSpPr>
        <p:spPr>
          <a:xfrm>
            <a:off x="9134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0" name="Text Placeholder 23">
            <a:extLst>
              <a:ext uri="{FF2B5EF4-FFF2-40B4-BE49-F238E27FC236}">
                <a16:creationId xmlns:a16="http://schemas.microsoft.com/office/drawing/2014/main" id="{845F34AD-8808-DF57-2780-4A853644C715}"/>
              </a:ext>
            </a:extLst>
          </p:cNvPr>
          <p:cNvSpPr>
            <a:spLocks noGrp="1"/>
          </p:cNvSpPr>
          <p:nvPr>
            <p:ph type="body" sz="quarter" idx="18" hasCustomPrompt="1"/>
          </p:nvPr>
        </p:nvSpPr>
        <p:spPr>
          <a:xfrm>
            <a:off x="10238902"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1" name="Text Placeholder 23">
            <a:extLst>
              <a:ext uri="{FF2B5EF4-FFF2-40B4-BE49-F238E27FC236}">
                <a16:creationId xmlns:a16="http://schemas.microsoft.com/office/drawing/2014/main" id="{13975203-2395-5A46-478B-2CFE47EA3D68}"/>
              </a:ext>
            </a:extLst>
          </p:cNvPr>
          <p:cNvSpPr>
            <a:spLocks noGrp="1"/>
          </p:cNvSpPr>
          <p:nvPr>
            <p:ph type="body" sz="quarter" idx="19" hasCustomPrompt="1"/>
          </p:nvPr>
        </p:nvSpPr>
        <p:spPr>
          <a:xfrm>
            <a:off x="1134357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2" name="Text Placeholder 23">
            <a:extLst>
              <a:ext uri="{FF2B5EF4-FFF2-40B4-BE49-F238E27FC236}">
                <a16:creationId xmlns:a16="http://schemas.microsoft.com/office/drawing/2014/main" id="{CB8165CC-9C63-D657-E12D-2266590146C3}"/>
              </a:ext>
            </a:extLst>
          </p:cNvPr>
          <p:cNvSpPr>
            <a:spLocks noGrp="1"/>
          </p:cNvSpPr>
          <p:nvPr>
            <p:ph type="body" sz="quarter" idx="20" hasCustomPrompt="1"/>
          </p:nvPr>
        </p:nvSpPr>
        <p:spPr>
          <a:xfrm>
            <a:off x="12448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3" name="Text Placeholder 23">
            <a:extLst>
              <a:ext uri="{FF2B5EF4-FFF2-40B4-BE49-F238E27FC236}">
                <a16:creationId xmlns:a16="http://schemas.microsoft.com/office/drawing/2014/main" id="{0D04F348-F80D-A991-5D37-B30618D9498D}"/>
              </a:ext>
            </a:extLst>
          </p:cNvPr>
          <p:cNvSpPr>
            <a:spLocks noGrp="1"/>
          </p:cNvSpPr>
          <p:nvPr>
            <p:ph type="body" sz="quarter" idx="21" hasCustomPrompt="1"/>
          </p:nvPr>
        </p:nvSpPr>
        <p:spPr>
          <a:xfrm>
            <a:off x="3610893"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pic>
        <p:nvPicPr>
          <p:cNvPr id="24" name="Picture 23">
            <a:extLst>
              <a:ext uri="{FF2B5EF4-FFF2-40B4-BE49-F238E27FC236}">
                <a16:creationId xmlns:a16="http://schemas.microsoft.com/office/drawing/2014/main" id="{B890E6FC-D3DD-D92B-2F64-D9FDF0FAD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02101808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1"/>
            <a:ext cx="11998738" cy="3200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97386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7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33002" y="1756657"/>
            <a:ext cx="12998152" cy="5006847"/>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20333" y="1053450"/>
            <a:ext cx="6122755" cy="383196"/>
          </a:xfrm>
        </p:spPr>
        <p:txBody>
          <a:bodyPr>
            <a:noAutofit/>
          </a:bodyPr>
          <a:lstStyle>
            <a:lvl1pPr marL="0" indent="0" algn="l">
              <a:buNone/>
              <a:defRPr sz="1764"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20333" y="263612"/>
            <a:ext cx="11998738" cy="579445"/>
          </a:xfrm>
        </p:spPr>
        <p:txBody>
          <a:bodyPr>
            <a:noAutofit/>
          </a:bodyPr>
          <a:lstStyle>
            <a:lvl1pPr>
              <a:defRPr sz="4851">
                <a:solidFill>
                  <a:schemeClr val="bg1"/>
                </a:solidFill>
              </a:defRPr>
            </a:lvl1pPr>
          </a:lstStyle>
          <a:p>
            <a:r>
              <a:rPr lang="en-GB" dirty="0"/>
              <a:t>Heading goes here</a:t>
            </a:r>
            <a:endParaRPr lang="en-US" dirty="0"/>
          </a:p>
        </p:txBody>
      </p:sp>
      <p:pic>
        <p:nvPicPr>
          <p:cNvPr id="4" name="Picture 3">
            <a:extLst>
              <a:ext uri="{FF2B5EF4-FFF2-40B4-BE49-F238E27FC236}">
                <a16:creationId xmlns:a16="http://schemas.microsoft.com/office/drawing/2014/main" id="{A5C9D66D-0631-4D86-01A5-14987413F5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21841400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5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33002" y="2001060"/>
            <a:ext cx="12998152" cy="4762444"/>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20333" y="1053450"/>
            <a:ext cx="6122755" cy="383196"/>
          </a:xfrm>
        </p:spPr>
        <p:txBody>
          <a:bodyPr>
            <a:noAutofit/>
          </a:bodyPr>
          <a:lstStyle>
            <a:lvl1pPr marL="0" indent="0" algn="l">
              <a:buNone/>
              <a:defRPr sz="1764"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20333" y="263612"/>
            <a:ext cx="11998738" cy="579445"/>
          </a:xfrm>
        </p:spPr>
        <p:txBody>
          <a:bodyPr>
            <a:noAutofit/>
          </a:bodyPr>
          <a:lstStyle>
            <a:lvl1pPr>
              <a:defRPr sz="4851">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9947831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6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33002" y="1756657"/>
            <a:ext cx="12998152" cy="5006847"/>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20333" y="1053450"/>
            <a:ext cx="6122755" cy="383196"/>
          </a:xfrm>
        </p:spPr>
        <p:txBody>
          <a:bodyPr>
            <a:noAutofit/>
          </a:bodyPr>
          <a:lstStyle>
            <a:lvl1pPr marL="0" indent="0" algn="l">
              <a:buNone/>
              <a:defRPr sz="1764"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20333" y="263612"/>
            <a:ext cx="11998738" cy="579445"/>
          </a:xfrm>
        </p:spPr>
        <p:txBody>
          <a:bodyPr>
            <a:noAutofit/>
          </a:bodyPr>
          <a:lstStyle>
            <a:lvl1pPr>
              <a:defRPr sz="4851">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93842738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1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265844" cy="618811"/>
          </a:xfrm>
          <a:prstGeom prst="roundRect">
            <a:avLst>
              <a:gd name="adj" fmla="val 13265"/>
            </a:avLst>
          </a:prstGeom>
          <a:solidFill>
            <a:schemeClr val="accent6"/>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40515870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265844" cy="618811"/>
          </a:xfrm>
          <a:prstGeom prst="roundRect">
            <a:avLst>
              <a:gd name="adj" fmla="val 13265"/>
            </a:avLst>
          </a:prstGeom>
          <a:solidFill>
            <a:schemeClr val="accent4"/>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066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171796246"/>
      </p:ext>
    </p:extLst>
  </p:cSld>
  <p:clrMapOvr>
    <a:masterClrMapping/>
  </p:clrMapOvr>
  <p:hf hdr="0" ftr="0" dt="0"/>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77755460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48546619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p:nvPicPr>
        <p:blipFill>
          <a:blip r:embed="rId2"/>
          <a:stretch>
            <a:fillRect/>
          </a:stretch>
        </p:blipFill>
        <p:spPr>
          <a:xfrm>
            <a:off x="226300" y="7022622"/>
            <a:ext cx="1381343" cy="293718"/>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Tree>
    <p:extLst>
      <p:ext uri="{BB962C8B-B14F-4D97-AF65-F5344CB8AC3E}">
        <p14:creationId xmlns:p14="http://schemas.microsoft.com/office/powerpoint/2010/main" val="244429600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79491849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1067033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503098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355653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840530"/>
            <a:ext cx="12725146" cy="4642461"/>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63745910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148870387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833032"/>
            <a:ext cx="13019357" cy="479007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965596"/>
            <a:ext cx="12725146" cy="4517395"/>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4287538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1865353"/>
            <a:ext cx="13019357" cy="475775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2756355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Rounded Rectangle 4">
            <a:extLst>
              <a:ext uri="{FF2B5EF4-FFF2-40B4-BE49-F238E27FC236}">
                <a16:creationId xmlns:a16="http://schemas.microsoft.com/office/drawing/2014/main" id="{798E30A8-8A30-795A-79A3-3681DAC845C8}"/>
              </a:ext>
            </a:extLst>
          </p:cNvPr>
          <p:cNvSpPr/>
          <p:nvPr userDrawn="1"/>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315529754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267599772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r>
              <a:rPr lang="en-GB"/>
              <a:t>Click icon to add chart</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58218942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r>
              <a:rPr lang="en-GB"/>
              <a:t>Click icon to add chart</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3798280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73855" y="1865353"/>
            <a:ext cx="12695240" cy="4584408"/>
          </a:xfrm>
          <a:pattFill prst="pct50">
            <a:fgClr>
              <a:schemeClr val="accent1"/>
            </a:fgClr>
            <a:bgClr>
              <a:schemeClr val="bg1"/>
            </a:bgClr>
          </a:pattFill>
        </p:spPr>
        <p:txBody>
          <a:bodyPr/>
          <a:lstStyle>
            <a:lvl1pPr>
              <a:buNone/>
              <a:defRPr/>
            </a:lvl1pPr>
          </a:lstStyle>
          <a:p>
            <a:r>
              <a:rPr lang="en-GB"/>
              <a:t>Click icon to add table</a:t>
            </a:r>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327985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1865353"/>
            <a:ext cx="13019357" cy="475775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43555236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8541748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52429390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1444528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r>
              <a:rPr lang="en-GB"/>
              <a:t>Click icon to add table</a:t>
            </a:r>
            <a:endParaRPr lang="en-US"/>
          </a:p>
        </p:txBody>
      </p:sp>
    </p:spTree>
    <p:extLst>
      <p:ext uri="{BB962C8B-B14F-4D97-AF65-F5344CB8AC3E}">
        <p14:creationId xmlns:p14="http://schemas.microsoft.com/office/powerpoint/2010/main" val="3672331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2299860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r>
              <a:rPr lang="en-GB"/>
              <a:t>Click icon to add table</a:t>
            </a:r>
            <a:endParaRPr lang="en-US"/>
          </a:p>
        </p:txBody>
      </p:sp>
    </p:spTree>
    <p:extLst>
      <p:ext uri="{BB962C8B-B14F-4D97-AF65-F5344CB8AC3E}">
        <p14:creationId xmlns:p14="http://schemas.microsoft.com/office/powerpoint/2010/main" val="120250821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23915" y="7025135"/>
            <a:ext cx="1383982" cy="288518"/>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12505097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136911067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4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33002" y="1828801"/>
            <a:ext cx="12998152" cy="4934704"/>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20333" y="1053450"/>
            <a:ext cx="6122755" cy="383196"/>
          </a:xfrm>
        </p:spPr>
        <p:txBody>
          <a:bodyPr>
            <a:noAutofit/>
          </a:bodyPr>
          <a:lstStyle>
            <a:lvl1pPr marL="0" indent="0" algn="l">
              <a:buNone/>
              <a:defRPr sz="1764"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20333" y="263612"/>
            <a:ext cx="11998738" cy="579445"/>
          </a:xfrm>
        </p:spPr>
        <p:txBody>
          <a:bodyPr>
            <a:noAutofit/>
          </a:bodyPr>
          <a:lstStyle>
            <a:lvl1pPr>
              <a:defRPr sz="4851">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749454575"/>
      </p:ext>
    </p:extLst>
  </p:cSld>
  <p:clrMapOvr>
    <a:masterClrMapping/>
  </p:clrMapOvr>
  <p:hf hdr="0" ftr="0" dt="0"/>
  <p:extLst>
    <p:ext uri="{DCECCB84-F9BA-43D5-87BE-67443E8EF086}">
      <p15:sldGuideLst xmlns:p15="http://schemas.microsoft.com/office/powerpoint/2012/main">
        <p15:guide id="17" orient="horz" pos="3158">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64704028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94313292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2565927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206705079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398347299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8551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ull image title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1620364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hree Films">
    <p:bg>
      <p:bgPr>
        <a:solidFill>
          <a:schemeClr val="bg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2744C11-1DB5-1CC7-B55E-A9DEF5412520}"/>
              </a:ext>
            </a:extLst>
          </p:cNvPr>
          <p:cNvSpPr>
            <a:spLocks noGrp="1"/>
          </p:cNvSpPr>
          <p:nvPr>
            <p:ph type="pic" sz="quarter" idx="10"/>
          </p:nvPr>
        </p:nvSpPr>
        <p:spPr>
          <a:xfrm>
            <a:off x="219175" y="2392374"/>
            <a:ext cx="4089527" cy="2523863"/>
          </a:xfrm>
          <a:prstGeom prst="roundRect">
            <a:avLst>
              <a:gd name="adj" fmla="val 2841"/>
            </a:avLst>
          </a:prstGeom>
          <a:noFill/>
        </p:spPr>
        <p:txBody>
          <a:bodyPr/>
          <a:lstStyle/>
          <a:p>
            <a:endParaRPr lang="en-GB"/>
          </a:p>
        </p:txBody>
      </p:sp>
      <p:sp>
        <p:nvSpPr>
          <p:cNvPr id="13" name="Text Placeholder 105">
            <a:extLst>
              <a:ext uri="{FF2B5EF4-FFF2-40B4-BE49-F238E27FC236}">
                <a16:creationId xmlns:a16="http://schemas.microsoft.com/office/drawing/2014/main" id="{438F45D9-3CFB-DDCE-8B7A-1DEC026DC19E}"/>
              </a:ext>
            </a:extLst>
          </p:cNvPr>
          <p:cNvSpPr>
            <a:spLocks noGrp="1"/>
          </p:cNvSpPr>
          <p:nvPr>
            <p:ph type="body" sz="quarter" idx="16" hasCustomPrompt="1"/>
          </p:nvPr>
        </p:nvSpPr>
        <p:spPr>
          <a:xfrm>
            <a:off x="219175"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14" name="Text Placeholder 105">
            <a:extLst>
              <a:ext uri="{FF2B5EF4-FFF2-40B4-BE49-F238E27FC236}">
                <a16:creationId xmlns:a16="http://schemas.microsoft.com/office/drawing/2014/main" id="{31A6276A-B0F9-B79B-A974-D4BD6289685E}"/>
              </a:ext>
            </a:extLst>
          </p:cNvPr>
          <p:cNvSpPr>
            <a:spLocks noGrp="1"/>
          </p:cNvSpPr>
          <p:nvPr>
            <p:ph type="body" sz="quarter" idx="17" hasCustomPrompt="1"/>
          </p:nvPr>
        </p:nvSpPr>
        <p:spPr>
          <a:xfrm>
            <a:off x="219175" y="5852467"/>
            <a:ext cx="3687028" cy="425096"/>
          </a:xfrm>
        </p:spPr>
        <p:txBody>
          <a:bodyPr tIns="0">
            <a:noAutofit/>
          </a:bodyPr>
          <a:lstStyle>
            <a:lvl1pPr algn="l">
              <a:buNone/>
              <a:defRPr sz="1323" b="0">
                <a:solidFill>
                  <a:schemeClr val="tx1"/>
                </a:solidFill>
              </a:defRPr>
            </a:lvl1pPr>
          </a:lstStyle>
          <a:p>
            <a:pPr lvl="0"/>
            <a:r>
              <a:rPr lang="en-GB"/>
              <a:t>Reference copy</a:t>
            </a:r>
          </a:p>
        </p:txBody>
      </p:sp>
      <p:sp>
        <p:nvSpPr>
          <p:cNvPr id="4" name="Text Placeholder 10">
            <a:extLst>
              <a:ext uri="{FF2B5EF4-FFF2-40B4-BE49-F238E27FC236}">
                <a16:creationId xmlns:a16="http://schemas.microsoft.com/office/drawing/2014/main" id="{C30E00AD-6441-4635-082E-4DFCD127048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5" name="Picture 4" descr="A group of blue circles  AI-generated content may be incorrect.">
            <a:extLst>
              <a:ext uri="{FF2B5EF4-FFF2-40B4-BE49-F238E27FC236}">
                <a16:creationId xmlns:a16="http://schemas.microsoft.com/office/drawing/2014/main" id="{9A97BCC7-9E36-8056-72AD-4D22F8F0BC31}"/>
              </a:ext>
            </a:extLst>
          </p:cNvPr>
          <p:cNvPicPr>
            <a:picLocks/>
          </p:cNvPicPr>
          <p:nvPr userDrawn="1"/>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D0B6DCF8-F84A-A7CA-E38B-CEEEA27D9A0A}"/>
              </a:ext>
            </a:extLst>
          </p:cNvPr>
          <p:cNvSpPr>
            <a:spLocks noGrp="1"/>
          </p:cNvSpPr>
          <p:nvPr>
            <p:ph type="subTitle" idx="1" hasCustomPrompt="1"/>
          </p:nvPr>
        </p:nvSpPr>
        <p:spPr>
          <a:xfrm>
            <a:off x="220333" y="1744439"/>
            <a:ext cx="13015094"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E51636CC-D3E0-01C8-DA76-ED793BF6B9B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 </a:t>
            </a:r>
            <a:br>
              <a:rPr lang="en-GB"/>
            </a:br>
            <a:r>
              <a:rPr lang="en-GB"/>
              <a:t>over two lines</a:t>
            </a:r>
            <a:endParaRPr lang="en-US"/>
          </a:p>
        </p:txBody>
      </p:sp>
      <p:sp>
        <p:nvSpPr>
          <p:cNvPr id="19" name="Picture Placeholder 9">
            <a:extLst>
              <a:ext uri="{FF2B5EF4-FFF2-40B4-BE49-F238E27FC236}">
                <a16:creationId xmlns:a16="http://schemas.microsoft.com/office/drawing/2014/main" id="{B240C709-46A1-7333-BB38-0D4CFCFDE021}"/>
              </a:ext>
            </a:extLst>
          </p:cNvPr>
          <p:cNvSpPr>
            <a:spLocks noGrp="1"/>
          </p:cNvSpPr>
          <p:nvPr>
            <p:ph type="pic" sz="quarter" idx="84"/>
          </p:nvPr>
        </p:nvSpPr>
        <p:spPr>
          <a:xfrm>
            <a:off x="4682539" y="2392374"/>
            <a:ext cx="4089527" cy="2523863"/>
          </a:xfrm>
          <a:prstGeom prst="roundRect">
            <a:avLst>
              <a:gd name="adj" fmla="val 2841"/>
            </a:avLst>
          </a:prstGeom>
          <a:noFill/>
        </p:spPr>
        <p:txBody>
          <a:bodyPr/>
          <a:lstStyle/>
          <a:p>
            <a:endParaRPr lang="en-GB"/>
          </a:p>
        </p:txBody>
      </p:sp>
      <p:sp>
        <p:nvSpPr>
          <p:cNvPr id="22" name="Picture Placeholder 9">
            <a:extLst>
              <a:ext uri="{FF2B5EF4-FFF2-40B4-BE49-F238E27FC236}">
                <a16:creationId xmlns:a16="http://schemas.microsoft.com/office/drawing/2014/main" id="{C12BCD8C-E257-6620-8CB4-908721F109CE}"/>
              </a:ext>
            </a:extLst>
          </p:cNvPr>
          <p:cNvSpPr>
            <a:spLocks noGrp="1"/>
          </p:cNvSpPr>
          <p:nvPr>
            <p:ph type="pic" sz="quarter" idx="85"/>
          </p:nvPr>
        </p:nvSpPr>
        <p:spPr>
          <a:xfrm>
            <a:off x="9145900" y="2415029"/>
            <a:ext cx="4089527" cy="2523863"/>
          </a:xfrm>
          <a:prstGeom prst="roundRect">
            <a:avLst>
              <a:gd name="adj" fmla="val 2841"/>
            </a:avLst>
          </a:prstGeom>
          <a:noFill/>
        </p:spPr>
        <p:txBody>
          <a:bodyPr/>
          <a:lstStyle/>
          <a:p>
            <a:endParaRPr lang="en-GB"/>
          </a:p>
        </p:txBody>
      </p:sp>
      <p:sp>
        <p:nvSpPr>
          <p:cNvPr id="23" name="Text Placeholder 105">
            <a:extLst>
              <a:ext uri="{FF2B5EF4-FFF2-40B4-BE49-F238E27FC236}">
                <a16:creationId xmlns:a16="http://schemas.microsoft.com/office/drawing/2014/main" id="{9BDE8D8C-0C7B-1D7A-A29D-E89BCE61FAF1}"/>
              </a:ext>
            </a:extLst>
          </p:cNvPr>
          <p:cNvSpPr>
            <a:spLocks noGrp="1"/>
          </p:cNvSpPr>
          <p:nvPr>
            <p:ph type="body" sz="quarter" idx="86" hasCustomPrompt="1"/>
          </p:nvPr>
        </p:nvSpPr>
        <p:spPr>
          <a:xfrm>
            <a:off x="4682537"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24" name="Text Placeholder 105">
            <a:extLst>
              <a:ext uri="{FF2B5EF4-FFF2-40B4-BE49-F238E27FC236}">
                <a16:creationId xmlns:a16="http://schemas.microsoft.com/office/drawing/2014/main" id="{ED696AC9-5ECF-B8EA-F6FC-D252742CD3D3}"/>
              </a:ext>
            </a:extLst>
          </p:cNvPr>
          <p:cNvSpPr>
            <a:spLocks noGrp="1"/>
          </p:cNvSpPr>
          <p:nvPr>
            <p:ph type="body" sz="quarter" idx="87" hasCustomPrompt="1"/>
          </p:nvPr>
        </p:nvSpPr>
        <p:spPr>
          <a:xfrm>
            <a:off x="4682537" y="5852467"/>
            <a:ext cx="3687028" cy="425096"/>
          </a:xfrm>
        </p:spPr>
        <p:txBody>
          <a:bodyPr tIns="0">
            <a:noAutofit/>
          </a:bodyPr>
          <a:lstStyle>
            <a:lvl1pPr algn="l">
              <a:buNone/>
              <a:defRPr sz="1323" b="0">
                <a:solidFill>
                  <a:schemeClr val="tx1"/>
                </a:solidFill>
              </a:defRPr>
            </a:lvl1pPr>
          </a:lstStyle>
          <a:p>
            <a:pPr lvl="0"/>
            <a:r>
              <a:rPr lang="en-GB"/>
              <a:t>Reference copy</a:t>
            </a:r>
          </a:p>
        </p:txBody>
      </p:sp>
      <p:sp>
        <p:nvSpPr>
          <p:cNvPr id="25" name="Text Placeholder 105">
            <a:extLst>
              <a:ext uri="{FF2B5EF4-FFF2-40B4-BE49-F238E27FC236}">
                <a16:creationId xmlns:a16="http://schemas.microsoft.com/office/drawing/2014/main" id="{CC0FB04C-CC63-3D2C-2342-EF84163EEA66}"/>
              </a:ext>
            </a:extLst>
          </p:cNvPr>
          <p:cNvSpPr>
            <a:spLocks noGrp="1"/>
          </p:cNvSpPr>
          <p:nvPr>
            <p:ph type="body" sz="quarter" idx="88" hasCustomPrompt="1"/>
          </p:nvPr>
        </p:nvSpPr>
        <p:spPr>
          <a:xfrm>
            <a:off x="9134570" y="5192303"/>
            <a:ext cx="3687028" cy="316293"/>
          </a:xfrm>
        </p:spPr>
        <p:txBody>
          <a:bodyPr>
            <a:noAutofit/>
          </a:bodyPr>
          <a:lstStyle>
            <a:lvl1pPr algn="l">
              <a:buNone/>
              <a:defRPr sz="2205" b="1">
                <a:solidFill>
                  <a:schemeClr val="tx2"/>
                </a:solidFill>
              </a:defRPr>
            </a:lvl1pPr>
          </a:lstStyle>
          <a:p>
            <a:pPr lvl="0"/>
            <a:r>
              <a:rPr lang="en-GB"/>
              <a:t>Heading stat over two lines </a:t>
            </a:r>
          </a:p>
        </p:txBody>
      </p:sp>
      <p:sp>
        <p:nvSpPr>
          <p:cNvPr id="26" name="Text Placeholder 105">
            <a:extLst>
              <a:ext uri="{FF2B5EF4-FFF2-40B4-BE49-F238E27FC236}">
                <a16:creationId xmlns:a16="http://schemas.microsoft.com/office/drawing/2014/main" id="{66DF3F5F-B564-1F74-1B96-DE1C4C2BE292}"/>
              </a:ext>
            </a:extLst>
          </p:cNvPr>
          <p:cNvSpPr>
            <a:spLocks noGrp="1"/>
          </p:cNvSpPr>
          <p:nvPr>
            <p:ph type="body" sz="quarter" idx="89" hasCustomPrompt="1"/>
          </p:nvPr>
        </p:nvSpPr>
        <p:spPr>
          <a:xfrm>
            <a:off x="9134570" y="5852467"/>
            <a:ext cx="3687028" cy="425096"/>
          </a:xfrm>
        </p:spPr>
        <p:txBody>
          <a:bodyPr tIns="0">
            <a:noAutofit/>
          </a:bodyPr>
          <a:lstStyle>
            <a:lvl1pPr algn="l">
              <a:buNone/>
              <a:defRPr sz="1323" b="0">
                <a:solidFill>
                  <a:schemeClr val="tx1"/>
                </a:solidFill>
              </a:defRPr>
            </a:lvl1pPr>
          </a:lstStyle>
          <a:p>
            <a:pPr lvl="0"/>
            <a:r>
              <a:rPr lang="en-GB"/>
              <a:t>Reference copy</a:t>
            </a:r>
          </a:p>
        </p:txBody>
      </p:sp>
    </p:spTree>
    <p:extLst>
      <p:ext uri="{BB962C8B-B14F-4D97-AF65-F5344CB8AC3E}">
        <p14:creationId xmlns:p14="http://schemas.microsoft.com/office/powerpoint/2010/main" val="47532457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05291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11798" y="1057231"/>
            <a:ext cx="13019356" cy="553105"/>
          </a:xfrm>
          <a:prstGeom prst="roundRect">
            <a:avLst>
              <a:gd name="adj" fmla="val 13265"/>
            </a:avLst>
          </a:prstGeom>
          <a:solidFill>
            <a:schemeClr val="accent2"/>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211798" y="1794810"/>
            <a:ext cx="13019356" cy="553105"/>
          </a:xfrm>
          <a:prstGeom prst="roundRect">
            <a:avLst>
              <a:gd name="adj" fmla="val 13265"/>
            </a:avLst>
          </a:prstGeom>
          <a:solidFill>
            <a:schemeClr val="accent5"/>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211798" y="2515414"/>
            <a:ext cx="13019356" cy="553105"/>
          </a:xfrm>
          <a:prstGeom prst="roundRect">
            <a:avLst>
              <a:gd name="adj" fmla="val 13265"/>
            </a:avLst>
          </a:prstGeom>
          <a:solidFill>
            <a:schemeClr val="tx1"/>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211798" y="3236017"/>
            <a:ext cx="13019356" cy="553105"/>
          </a:xfrm>
          <a:prstGeom prst="roundRect">
            <a:avLst>
              <a:gd name="adj" fmla="val 13265"/>
            </a:avLst>
          </a:prstGeom>
          <a:solidFill>
            <a:schemeClr val="accent3"/>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211798" y="3956620"/>
            <a:ext cx="13019356" cy="553105"/>
          </a:xfrm>
          <a:prstGeom prst="roundRect">
            <a:avLst>
              <a:gd name="adj" fmla="val 13265"/>
            </a:avLst>
          </a:prstGeom>
          <a:solidFill>
            <a:schemeClr val="accent4"/>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211798" y="4677224"/>
            <a:ext cx="13019356" cy="55310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211798" y="5397824"/>
            <a:ext cx="13019356" cy="553105"/>
          </a:xfrm>
          <a:prstGeom prst="roundRect">
            <a:avLst>
              <a:gd name="adj" fmla="val 13265"/>
            </a:avLst>
          </a:prstGeom>
          <a:solidFill>
            <a:srgbClr val="267355"/>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21258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3294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847014" y="1065769"/>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847014" y="1818243"/>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847014" y="2570716"/>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847014" y="3329841"/>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847014" y="408896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847012" y="4848092"/>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847012" y="560721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1240049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324130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859891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679734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  AI-generated content may be incorrect.">
            <a:extLst>
              <a:ext uri="{FF2B5EF4-FFF2-40B4-BE49-F238E27FC236}">
                <a16:creationId xmlns:a16="http://schemas.microsoft.com/office/drawing/2014/main" id="{63CF9284-2324-9179-AB07-A5EC2019507F}"/>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970324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B94B7C4E-5B3D-2D47-DE2D-8F71D5E24991}"/>
              </a:ext>
            </a:extLst>
          </p:cNvPr>
          <p:cNvPicPr>
            <a:picLocks/>
          </p:cNvPicPr>
          <p:nvPr/>
        </p:nvPicPr>
        <p:blipFill>
          <a:blip r:embed="rId2"/>
          <a:stretch>
            <a:fillRect/>
          </a:stretch>
        </p:blipFill>
        <p:spPr>
          <a:xfrm>
            <a:off x="223915" y="7025135"/>
            <a:ext cx="1383982" cy="2885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495415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25517" y="4147086"/>
            <a:ext cx="774232" cy="92410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2557147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ull image title light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sp>
        <p:nvSpPr>
          <p:cNvPr id="7" name="Text Placeholder 6">
            <a:extLst>
              <a:ext uri="{FF2B5EF4-FFF2-40B4-BE49-F238E27FC236}">
                <a16:creationId xmlns:a16="http://schemas.microsoft.com/office/drawing/2014/main" id="{FEB3846D-9DAF-7407-038C-3FEFD4F3DECD}"/>
              </a:ext>
            </a:extLst>
          </p:cNvPr>
          <p:cNvSpPr>
            <a:spLocks noGrp="1"/>
          </p:cNvSpPr>
          <p:nvPr>
            <p:ph type="body" sz="quarter" idx="10"/>
          </p:nvPr>
        </p:nvSpPr>
        <p:spPr>
          <a:xfrm>
            <a:off x="1206500" y="4986338"/>
            <a:ext cx="11029950" cy="942975"/>
          </a:xfrm>
          <a:noFill/>
        </p:spPr>
        <p:txBody>
          <a:bodyPr>
            <a:normAutofit/>
          </a:bodyPr>
          <a:lstStyle>
            <a:lvl1pPr algn="ctr">
              <a:buNone/>
              <a:defRPr sz="2800" b="0">
                <a:solidFill>
                  <a:schemeClr val="bg1"/>
                </a:solidFill>
              </a:defRPr>
            </a:lvl1pPr>
            <a:lvl2pPr algn="ctr">
              <a:buNone/>
              <a:defRPr b="0">
                <a:solidFill>
                  <a:schemeClr val="bg1"/>
                </a:solidFill>
              </a:defRPr>
            </a:lvl2pPr>
            <a:lvl3pPr algn="ctr">
              <a:buNone/>
              <a:defRPr b="0">
                <a:solidFill>
                  <a:schemeClr val="bg1"/>
                </a:solidFill>
              </a:defRPr>
            </a:lvl3pPr>
            <a:lvl4pPr algn="ctr">
              <a:buNone/>
              <a:defRPr b="0">
                <a:solidFill>
                  <a:schemeClr val="bg1"/>
                </a:solidFill>
              </a:defRPr>
            </a:lvl4pPr>
            <a:lvl5pPr algn="ctr">
              <a:buNone/>
              <a:defRPr b="0">
                <a:solidFill>
                  <a:schemeClr val="bg1"/>
                </a:solidFill>
              </a:defRPr>
            </a:lvl5pPr>
          </a:lstStyle>
          <a:p>
            <a:pPr lvl="0"/>
            <a:r>
              <a:rPr lang="en-GB"/>
              <a:t>Click to edit Master text styles</a:t>
            </a:r>
          </a:p>
        </p:txBody>
      </p:sp>
      <p:pic>
        <p:nvPicPr>
          <p:cNvPr id="4" name="Picture 3" descr="A white circle with black background  AI-generated content may be incorrect.">
            <a:extLst>
              <a:ext uri="{FF2B5EF4-FFF2-40B4-BE49-F238E27FC236}">
                <a16:creationId xmlns:a16="http://schemas.microsoft.com/office/drawing/2014/main" id="{1C58666D-E02B-3DFC-A52A-F48AE8C9F53C}"/>
              </a:ext>
            </a:extLst>
          </p:cNvPr>
          <p:cNvPicPr/>
          <p:nvPr userDrawn="1"/>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306639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25517" y="4147085"/>
            <a:ext cx="774232" cy="924105"/>
          </a:xfrm>
          <a:prstGeom prst="roundRect">
            <a:avLst>
              <a:gd name="adj" fmla="val 2732"/>
            </a:avLst>
          </a:prstGeo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7D33FD2C-829E-818D-A54D-A59F56E7F755}"/>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1398862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703616" y="2586214"/>
            <a:ext cx="1871160" cy="2233373"/>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9547581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703616" y="2586214"/>
            <a:ext cx="1871160" cy="2233373"/>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pic>
        <p:nvPicPr>
          <p:cNvPr id="2" name="Picture 1" descr="A group of blue circles  AI-generated content may be incorrect.">
            <a:extLst>
              <a:ext uri="{FF2B5EF4-FFF2-40B4-BE49-F238E27FC236}">
                <a16:creationId xmlns:a16="http://schemas.microsoft.com/office/drawing/2014/main" id="{2A9A1567-2C45-4FE5-A02B-22C3C5248741}"/>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289649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11998738" cy="45880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21903626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19039244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1096552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FF0370D9-74B9-9A37-9E6A-2EE7986F96FA}"/>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31431927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0491313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B6F20785-4356-C85D-5514-BF4C09A249DD}"/>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938603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66012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902432561"/>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  AI-generated content may be incorrect.">
            <a:extLst>
              <a:ext uri="{FF2B5EF4-FFF2-40B4-BE49-F238E27FC236}">
                <a16:creationId xmlns:a16="http://schemas.microsoft.com/office/drawing/2014/main" id="{DC7D1B7E-FACD-6391-B85E-C23526CF94C4}"/>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532751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4"/>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6211961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1980533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916094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24100A89-633A-90B1-489C-FA202676623B}"/>
              </a:ext>
            </a:extLst>
          </p:cNvPr>
          <p:cNvPicPr/>
          <p:nvPr/>
        </p:nvPicPr>
        <p:blipFill>
          <a:blip r:embed="rId2"/>
          <a:stretch>
            <a:fillRect/>
          </a:stretch>
        </p:blipFill>
        <p:spPr>
          <a:xfrm>
            <a:off x="226300" y="7022622"/>
            <a:ext cx="1381343" cy="293718"/>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854726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2963186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04760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tx1"/>
                </a:solidFill>
              </a:defRPr>
            </a:lvl1pPr>
          </a:lstStyle>
          <a:p>
            <a:r>
              <a:rPr lang="en-GB"/>
              <a:t>Statement or numbers</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292758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8BACDD7F-435C-9A01-F9D7-5ED03E213508}"/>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851659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92239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335857692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62199CF-A8C3-2F95-7068-C6A82BBFD36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10473590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5" name="Picture 4">
            <a:extLst>
              <a:ext uri="{FF2B5EF4-FFF2-40B4-BE49-F238E27FC236}">
                <a16:creationId xmlns:a16="http://schemas.microsoft.com/office/drawing/2014/main" id="{7204E55F-C370-EDEA-0B85-C6418E1B59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4" y="7052558"/>
            <a:ext cx="1402063" cy="260163"/>
          </a:xfrm>
          <a:prstGeom prst="rect">
            <a:avLst/>
          </a:prstGeom>
        </p:spPr>
      </p:pic>
    </p:spTree>
    <p:extLst>
      <p:ext uri="{BB962C8B-B14F-4D97-AF65-F5344CB8AC3E}">
        <p14:creationId xmlns:p14="http://schemas.microsoft.com/office/powerpoint/2010/main" val="32209654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371937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Heading image background dark text">
    <p:bg>
      <p:bgPr>
        <a:blipFill>
          <a:blip r:embed="rId2"/>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783785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Heading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F6358AFB-D8BD-32AE-9CFA-FD4213B2EC30}"/>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2380636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tatement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941E6EA-FAD6-6AE3-DC43-D027596BC3C2}"/>
              </a:ext>
            </a:extLst>
          </p:cNvPr>
          <p:cNvPicPr/>
          <p:nvPr/>
        </p:nvPicPr>
        <p:blipFill>
          <a:blip r:embed="rId3"/>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2719166"/>
            <a:ext cx="13010822" cy="579445"/>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117621" y="3780631"/>
            <a:ext cx="11207709" cy="1242708"/>
          </a:xfrm>
        </p:spPr>
        <p:txBody>
          <a:bodyPr>
            <a:noAutofit/>
          </a:bodyPr>
          <a:lstStyle>
            <a:lvl1pPr algn="ctr">
              <a:buNone/>
              <a:defRPr sz="8158">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0699471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442599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517082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251124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2406015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526395179"/>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9669223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9249861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3"/>
          <a:stretch>
            <a:fillRect/>
          </a:stretch>
        </p:blipFill>
        <p:spPr>
          <a:xfrm>
            <a:off x="223915" y="7025135"/>
            <a:ext cx="1383982" cy="288518"/>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21467327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056152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9549439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337164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5764205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6504357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031157" cy="618811"/>
          </a:xfrm>
          <a:prstGeom prst="roundRect">
            <a:avLst>
              <a:gd name="adj" fmla="val 13265"/>
            </a:avLst>
          </a:prstGeom>
          <a:solidFill>
            <a:schemeClr val="accent4"/>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080038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5533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351331828"/>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86EA50D8-28B9-EA9C-43F3-5CA9C2078F5C}"/>
              </a:ext>
            </a:extLst>
          </p:cNvPr>
          <p:cNvPicPr>
            <a:picLocks/>
          </p:cNvPicPr>
          <p:nvPr/>
        </p:nvPicPr>
        <p:blipFill>
          <a:blip r:embed="rId2"/>
          <a:stretch>
            <a:fillRect/>
          </a:stretch>
        </p:blipFill>
        <p:spPr>
          <a:xfrm>
            <a:off x="223915" y="7025135"/>
            <a:ext cx="1383982" cy="2885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934478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265844" cy="618811"/>
          </a:xfrm>
          <a:prstGeom prst="roundRect">
            <a:avLst>
              <a:gd name="adj" fmla="val 13265"/>
            </a:avLst>
          </a:prstGeom>
          <a:solidFill>
            <a:schemeClr val="accent6"/>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635321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358695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822138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423393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985654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2295487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904580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885631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93314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lstStyle>
            <a:lvl1pPr>
              <a:defRPr sz="8158">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pic>
        <p:nvPicPr>
          <p:cNvPr id="2" name="Picture 1" descr="A group of blue circles  AI-generated content may be incorrect.">
            <a:extLst>
              <a:ext uri="{FF2B5EF4-FFF2-40B4-BE49-F238E27FC236}">
                <a16:creationId xmlns:a16="http://schemas.microsoft.com/office/drawing/2014/main" id="{FE77E3E4-4149-A42A-B8D7-B16A89309A7A}"/>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973589"/>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9087597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7BBFE260-6526-14A1-D76B-6ABB47DFDC6D}"/>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60903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pic>
        <p:nvPicPr>
          <p:cNvPr id="8" name="Picture 7">
            <a:extLst>
              <a:ext uri="{FF2B5EF4-FFF2-40B4-BE49-F238E27FC236}">
                <a16:creationId xmlns:a16="http://schemas.microsoft.com/office/drawing/2014/main" id="{8D26EE0B-6769-6DDB-7B02-52136E079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621353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F28E9CC2-18BC-4D4D-5E2A-0617A8B003FC}"/>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767339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A90B76-F87A-5E58-6EDF-8801BB296915}"/>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938205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pic>
        <p:nvPicPr>
          <p:cNvPr id="12" name="Picture 11">
            <a:extLst>
              <a:ext uri="{FF2B5EF4-FFF2-40B4-BE49-F238E27FC236}">
                <a16:creationId xmlns:a16="http://schemas.microsoft.com/office/drawing/2014/main" id="{F3A4F7D6-0432-D83B-CD5F-600686C2D7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20722723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9746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0" name="Picture Placeholder 9">
            <a:extLst>
              <a:ext uri="{FF2B5EF4-FFF2-40B4-BE49-F238E27FC236}">
                <a16:creationId xmlns:a16="http://schemas.microsoft.com/office/drawing/2014/main" id="{537CFC21-F6A8-D27E-01CF-10CE7B065B90}"/>
              </a:ext>
            </a:extLst>
          </p:cNvPr>
          <p:cNvSpPr>
            <a:spLocks noGrp="1"/>
          </p:cNvSpPr>
          <p:nvPr>
            <p:ph type="pic" sz="quarter" idx="137"/>
          </p:nvPr>
        </p:nvSpPr>
        <p:spPr>
          <a:xfrm>
            <a:off x="220333" y="1547640"/>
            <a:ext cx="4191496" cy="2485415"/>
          </a:xfrm>
          <a:prstGeom prst="roundRect">
            <a:avLst>
              <a:gd name="adj" fmla="val 5241"/>
            </a:avLst>
          </a:prstGeom>
          <a:noFill/>
        </p:spPr>
        <p:txBody>
          <a:bodyPr/>
          <a:lstStyle/>
          <a:p>
            <a:endParaRPr lang="en-US"/>
          </a:p>
        </p:txBody>
      </p:sp>
      <p:sp>
        <p:nvSpPr>
          <p:cNvPr id="11" name="Picture Placeholder 9">
            <a:extLst>
              <a:ext uri="{FF2B5EF4-FFF2-40B4-BE49-F238E27FC236}">
                <a16:creationId xmlns:a16="http://schemas.microsoft.com/office/drawing/2014/main" id="{0F549400-5E07-C561-6F69-72C732E78F0B}"/>
              </a:ext>
            </a:extLst>
          </p:cNvPr>
          <p:cNvSpPr>
            <a:spLocks noGrp="1"/>
          </p:cNvSpPr>
          <p:nvPr>
            <p:ph type="pic" sz="quarter" idx="138"/>
          </p:nvPr>
        </p:nvSpPr>
        <p:spPr>
          <a:xfrm>
            <a:off x="4629525" y="1547640"/>
            <a:ext cx="4191496" cy="2485415"/>
          </a:xfrm>
          <a:prstGeom prst="roundRect">
            <a:avLst>
              <a:gd name="adj" fmla="val 5241"/>
            </a:avLst>
          </a:prstGeom>
          <a:noFill/>
        </p:spPr>
        <p:txBody>
          <a:bodyPr/>
          <a:lstStyle/>
          <a:p>
            <a:endParaRPr lang="en-US"/>
          </a:p>
        </p:txBody>
      </p:sp>
      <p:sp>
        <p:nvSpPr>
          <p:cNvPr id="12" name="Picture Placeholder 9">
            <a:extLst>
              <a:ext uri="{FF2B5EF4-FFF2-40B4-BE49-F238E27FC236}">
                <a16:creationId xmlns:a16="http://schemas.microsoft.com/office/drawing/2014/main" id="{D96581F7-6717-D5F1-C362-721AEA022EAD}"/>
              </a:ext>
            </a:extLst>
          </p:cNvPr>
          <p:cNvSpPr>
            <a:spLocks noGrp="1"/>
          </p:cNvSpPr>
          <p:nvPr>
            <p:ph type="pic" sz="quarter" idx="139"/>
          </p:nvPr>
        </p:nvSpPr>
        <p:spPr>
          <a:xfrm>
            <a:off x="9038718" y="1547640"/>
            <a:ext cx="4191496" cy="2485415"/>
          </a:xfrm>
          <a:prstGeom prst="roundRect">
            <a:avLst>
              <a:gd name="adj" fmla="val 5241"/>
            </a:avLst>
          </a:prstGeom>
          <a:noFill/>
        </p:spPr>
        <p:txBody>
          <a:bodyPr/>
          <a:lstStyle/>
          <a:p>
            <a:endParaRPr lang="en-US"/>
          </a:p>
        </p:txBody>
      </p:sp>
      <p:sp>
        <p:nvSpPr>
          <p:cNvPr id="24" name="Picture Placeholder 9">
            <a:extLst>
              <a:ext uri="{FF2B5EF4-FFF2-40B4-BE49-F238E27FC236}">
                <a16:creationId xmlns:a16="http://schemas.microsoft.com/office/drawing/2014/main" id="{B37BF868-F43F-87C9-9DB9-58E39FB1DFB7}"/>
              </a:ext>
            </a:extLst>
          </p:cNvPr>
          <p:cNvSpPr>
            <a:spLocks noGrp="1"/>
          </p:cNvSpPr>
          <p:nvPr>
            <p:ph type="pic" sz="quarter" idx="140"/>
          </p:nvPr>
        </p:nvSpPr>
        <p:spPr>
          <a:xfrm>
            <a:off x="220333" y="4273955"/>
            <a:ext cx="4191496" cy="2485415"/>
          </a:xfrm>
          <a:prstGeom prst="roundRect">
            <a:avLst>
              <a:gd name="adj" fmla="val 5241"/>
            </a:avLst>
          </a:prstGeom>
          <a:noFill/>
        </p:spPr>
        <p:txBody>
          <a:bodyPr/>
          <a:lstStyle/>
          <a:p>
            <a:endParaRPr lang="en-US"/>
          </a:p>
        </p:txBody>
      </p:sp>
      <p:sp>
        <p:nvSpPr>
          <p:cNvPr id="25" name="Picture Placeholder 9">
            <a:extLst>
              <a:ext uri="{FF2B5EF4-FFF2-40B4-BE49-F238E27FC236}">
                <a16:creationId xmlns:a16="http://schemas.microsoft.com/office/drawing/2014/main" id="{0973375C-4D3C-1F31-1DEB-D83FE16F1DD3}"/>
              </a:ext>
            </a:extLst>
          </p:cNvPr>
          <p:cNvSpPr>
            <a:spLocks noGrp="1"/>
          </p:cNvSpPr>
          <p:nvPr>
            <p:ph type="pic" sz="quarter" idx="141"/>
          </p:nvPr>
        </p:nvSpPr>
        <p:spPr>
          <a:xfrm>
            <a:off x="4629525" y="4273955"/>
            <a:ext cx="4191496" cy="2485415"/>
          </a:xfrm>
          <a:prstGeom prst="roundRect">
            <a:avLst>
              <a:gd name="adj" fmla="val 5241"/>
            </a:avLst>
          </a:prstGeom>
          <a:noFill/>
        </p:spPr>
        <p:txBody>
          <a:bodyPr/>
          <a:lstStyle/>
          <a:p>
            <a:endParaRPr lang="en-US"/>
          </a:p>
        </p:txBody>
      </p:sp>
      <p:sp>
        <p:nvSpPr>
          <p:cNvPr id="26" name="Picture Placeholder 9">
            <a:extLst>
              <a:ext uri="{FF2B5EF4-FFF2-40B4-BE49-F238E27FC236}">
                <a16:creationId xmlns:a16="http://schemas.microsoft.com/office/drawing/2014/main" id="{9D5A284A-F33C-A79A-079B-3923EB809CAF}"/>
              </a:ext>
            </a:extLst>
          </p:cNvPr>
          <p:cNvSpPr>
            <a:spLocks noGrp="1"/>
          </p:cNvSpPr>
          <p:nvPr>
            <p:ph type="pic" sz="quarter" idx="142"/>
          </p:nvPr>
        </p:nvSpPr>
        <p:spPr>
          <a:xfrm>
            <a:off x="9038718" y="4273955"/>
            <a:ext cx="4191496" cy="2485415"/>
          </a:xfrm>
          <a:prstGeom prst="roundRect">
            <a:avLst>
              <a:gd name="adj" fmla="val 5241"/>
            </a:avLst>
          </a:prstGeom>
          <a:noFill/>
        </p:spPr>
        <p:txBody>
          <a:bodyPr/>
          <a:lstStyle/>
          <a:p>
            <a:endParaRPr lang="en-US"/>
          </a:p>
        </p:txBody>
      </p:sp>
    </p:spTree>
    <p:extLst>
      <p:ext uri="{BB962C8B-B14F-4D97-AF65-F5344CB8AC3E}">
        <p14:creationId xmlns:p14="http://schemas.microsoft.com/office/powerpoint/2010/main" val="14811768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  AI-generated content may be incorrect.">
            <a:extLst>
              <a:ext uri="{FF2B5EF4-FFF2-40B4-BE49-F238E27FC236}">
                <a16:creationId xmlns:a16="http://schemas.microsoft.com/office/drawing/2014/main" id="{C2C9B15E-CCB9-8530-9455-4367F236E522}"/>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182246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28FCD3DA-6020-AACF-DE85-F4F1C5E4FBDA}"/>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06675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spTree>
    <p:extLst>
      <p:ext uri="{BB962C8B-B14F-4D97-AF65-F5344CB8AC3E}">
        <p14:creationId xmlns:p14="http://schemas.microsoft.com/office/powerpoint/2010/main" val="583686700"/>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26793237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3442950" cy="7561263"/>
          </a:xfrm>
        </p:spPr>
        <p:txBody>
          <a:bodyPr/>
          <a:lstStyle/>
          <a:p>
            <a:r>
              <a:rPr lang="en-GB"/>
              <a:t>Click icon to add media</a:t>
            </a:r>
            <a:endParaRPr lang="en-US" dirty="0"/>
          </a:p>
        </p:txBody>
      </p:sp>
    </p:spTree>
    <p:extLst>
      <p:ext uri="{BB962C8B-B14F-4D97-AF65-F5344CB8AC3E}">
        <p14:creationId xmlns:p14="http://schemas.microsoft.com/office/powerpoint/2010/main" val="3022146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211798" y="3846290"/>
            <a:ext cx="6456210" cy="3466432"/>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211798" y="248542"/>
            <a:ext cx="6456210" cy="3466432"/>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774944" y="3846290"/>
            <a:ext cx="6456210"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774944" y="248542"/>
            <a:ext cx="6456210" cy="3466432"/>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87433"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828221"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87433"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828221"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1089188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942713"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942713" y="3846289"/>
            <a:ext cx="4259139" cy="3466432"/>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9008208"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657400"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77292"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9016680"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665872"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85764"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40236631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972014" y="248542"/>
            <a:ext cx="4259139" cy="2273997"/>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77292" y="33921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642750" y="33921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77292" y="699969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642750"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9037508" y="219968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972014" y="2659205"/>
            <a:ext cx="4259139" cy="2273997"/>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9037508" y="461034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972014" y="5048555"/>
            <a:ext cx="4259139" cy="2273997"/>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9037508"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8775824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972014" y="248541"/>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56119"/>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972014" y="3856119"/>
            <a:ext cx="4259139" cy="3466432"/>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77292" y="34018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9037508" y="34018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62641" y="698231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9037508" y="698231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591906" y="248541"/>
            <a:ext cx="4259139" cy="2273997"/>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657400" y="219968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591906" y="2647202"/>
            <a:ext cx="4259139" cy="2273997"/>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657400" y="459834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591906" y="5048553"/>
            <a:ext cx="4259139" cy="2273997"/>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657400" y="6999695"/>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50169992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9795" y="248542"/>
            <a:ext cx="5881293"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99795" y="3846290"/>
            <a:ext cx="5881293" cy="3466432"/>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75430" y="3400240"/>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49793" y="6993973"/>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9758142" y="248542"/>
            <a:ext cx="3473010" cy="2273997"/>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9799460" y="2199683"/>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9758142" y="2659205"/>
            <a:ext cx="3473010" cy="2273997"/>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9799460" y="461034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9758142" y="5048555"/>
            <a:ext cx="3473010" cy="2273997"/>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9799460" y="6999696"/>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6189112" y="238713"/>
            <a:ext cx="3473010" cy="2273997"/>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6230430" y="2189854"/>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6189112" y="2649376"/>
            <a:ext cx="3473010" cy="2273997"/>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6230430" y="4600518"/>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6189112" y="5038725"/>
            <a:ext cx="3473010" cy="2273997"/>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6230430" y="698986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1396532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91402" y="660817"/>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577255" y="248542"/>
            <a:ext cx="4259139"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577255" y="2047923"/>
            <a:ext cx="4259139"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577255" y="3846290"/>
            <a:ext cx="4259139" cy="166705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577255" y="5645671"/>
            <a:ext cx="4259139" cy="166705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211797" y="248542"/>
            <a:ext cx="4259139" cy="166705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88065"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211797" y="2047923"/>
            <a:ext cx="4259139" cy="166705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211797" y="3846290"/>
            <a:ext cx="4259139" cy="166705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211797" y="5645671"/>
            <a:ext cx="4259139" cy="166705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963541" y="248542"/>
            <a:ext cx="4259139" cy="166705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963541" y="2047923"/>
            <a:ext cx="4259139" cy="166705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963541" y="3846290"/>
            <a:ext cx="4259139" cy="166705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963541" y="5645671"/>
            <a:ext cx="4259139" cy="166705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675381"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9047015" y="1589581"/>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88065"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675381"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9047015" y="338350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88065"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675381"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9047015" y="519106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88065"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675381"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9047015" y="698204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674550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774943" y="248542"/>
            <a:ext cx="3177153" cy="166705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10059030" y="248542"/>
            <a:ext cx="3177153" cy="166705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774943" y="2047924"/>
            <a:ext cx="3177153" cy="166705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10059030" y="2047924"/>
            <a:ext cx="3177153" cy="166705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769913" y="3846289"/>
            <a:ext cx="3177153" cy="166705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10054000" y="3846289"/>
            <a:ext cx="3177153" cy="166705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769913" y="5645671"/>
            <a:ext cx="3177153" cy="166705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10054000" y="5645671"/>
            <a:ext cx="3177153" cy="166705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819599"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10114365"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829970"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10124737"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829970"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10124737"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829970"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10124737"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209158" y="248542"/>
            <a:ext cx="3177153" cy="166705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493245" y="248542"/>
            <a:ext cx="3177153" cy="166705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209158" y="2047924"/>
            <a:ext cx="3177153" cy="166705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493245" y="2047924"/>
            <a:ext cx="3177153"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204128" y="3846289"/>
            <a:ext cx="3177153" cy="166705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488214" y="3846289"/>
            <a:ext cx="3177153"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204128" y="5645671"/>
            <a:ext cx="3177153" cy="166705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488214" y="5645671"/>
            <a:ext cx="3177153" cy="166705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53814"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548580"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64185"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558951"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64185"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558951"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64185"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558951"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8579449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956887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slideLayout" Target="../slideLayouts/slideLayout189.xml"/><Relationship Id="rId18" Type="http://schemas.openxmlformats.org/officeDocument/2006/relationships/slideLayout" Target="../slideLayouts/slideLayout19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slideLayout" Target="../slideLayouts/slideLayout188.xml"/><Relationship Id="rId17" Type="http://schemas.openxmlformats.org/officeDocument/2006/relationships/slideLayout" Target="../slideLayouts/slideLayout193.xml"/><Relationship Id="rId2" Type="http://schemas.openxmlformats.org/officeDocument/2006/relationships/slideLayout" Target="../slideLayouts/slideLayout178.xml"/><Relationship Id="rId16" Type="http://schemas.openxmlformats.org/officeDocument/2006/relationships/slideLayout" Target="../slideLayouts/slideLayout192.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5" Type="http://schemas.openxmlformats.org/officeDocument/2006/relationships/slideLayout" Target="../slideLayouts/slideLayout191.xml"/><Relationship Id="rId10" Type="http://schemas.openxmlformats.org/officeDocument/2006/relationships/slideLayout" Target="../slideLayouts/slideLayout186.xml"/><Relationship Id="rId19" Type="http://schemas.openxmlformats.org/officeDocument/2006/relationships/theme" Target="../theme/theme10.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slideLayout" Target="../slideLayouts/slideLayout19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7.xml"/><Relationship Id="rId7" Type="http://schemas.openxmlformats.org/officeDocument/2006/relationships/theme" Target="../theme/theme11.xml"/><Relationship Id="rId2" Type="http://schemas.openxmlformats.org/officeDocument/2006/relationships/slideLayout" Target="../slideLayouts/slideLayout196.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5" Type="http://schemas.openxmlformats.org/officeDocument/2006/relationships/slideLayout" Target="../slideLayouts/slideLayout199.xml"/><Relationship Id="rId4" Type="http://schemas.openxmlformats.org/officeDocument/2006/relationships/slideLayout" Target="../slideLayouts/slideLayout19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theme" Target="../theme/theme3.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4.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9" Type="http://schemas.openxmlformats.org/officeDocument/2006/relationships/slideLayout" Target="../slideLayouts/slideLayout110.xml"/><Relationship Id="rId21" Type="http://schemas.openxmlformats.org/officeDocument/2006/relationships/slideLayout" Target="../slideLayouts/slideLayout92.xml"/><Relationship Id="rId34" Type="http://schemas.openxmlformats.org/officeDocument/2006/relationships/slideLayout" Target="../slideLayouts/slideLayout105.xml"/><Relationship Id="rId42" Type="http://schemas.openxmlformats.org/officeDocument/2006/relationships/slideLayout" Target="../slideLayouts/slideLayout113.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slideLayout" Target="../slideLayouts/slideLayout100.xml"/><Relationship Id="rId41" Type="http://schemas.openxmlformats.org/officeDocument/2006/relationships/slideLayout" Target="../slideLayouts/slideLayout112.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37" Type="http://schemas.openxmlformats.org/officeDocument/2006/relationships/slideLayout" Target="../slideLayouts/slideLayout108.xml"/><Relationship Id="rId40" Type="http://schemas.openxmlformats.org/officeDocument/2006/relationships/slideLayout" Target="../slideLayouts/slideLayout111.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slideLayout" Target="../slideLayouts/slideLayout107.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4" Type="http://schemas.openxmlformats.org/officeDocument/2006/relationships/theme" Target="../theme/theme5.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slideLayout" Target="../slideLayouts/slideLayout106.xml"/><Relationship Id="rId43" Type="http://schemas.openxmlformats.org/officeDocument/2006/relationships/slideLayout" Target="../slideLayouts/slideLayout114.xml"/><Relationship Id="rId8" Type="http://schemas.openxmlformats.org/officeDocument/2006/relationships/slideLayout" Target="../slideLayouts/slideLayout79.xml"/><Relationship Id="rId3" Type="http://schemas.openxmlformats.org/officeDocument/2006/relationships/slideLayout" Target="../slideLayouts/slideLayout74.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slideLayout" Target="../slideLayouts/slideLayout104.xml"/><Relationship Id="rId38" Type="http://schemas.openxmlformats.org/officeDocument/2006/relationships/slideLayout" Target="../slideLayouts/slideLayout10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3" Type="http://schemas.openxmlformats.org/officeDocument/2006/relationships/slideLayout" Target="../slideLayouts/slideLayout117.xml"/><Relationship Id="rId21" Type="http://schemas.openxmlformats.org/officeDocument/2006/relationships/theme" Target="../theme/theme6.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theme" Target="../theme/theme7.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18" Type="http://schemas.openxmlformats.org/officeDocument/2006/relationships/slideLayout" Target="../slideLayouts/slideLayout166.xml"/><Relationship Id="rId3" Type="http://schemas.openxmlformats.org/officeDocument/2006/relationships/slideLayout" Target="../slideLayouts/slideLayout151.xml"/><Relationship Id="rId21" Type="http://schemas.openxmlformats.org/officeDocument/2006/relationships/slideLayout" Target="../slideLayouts/slideLayout169.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17" Type="http://schemas.openxmlformats.org/officeDocument/2006/relationships/slideLayout" Target="../slideLayouts/slideLayout165.xml"/><Relationship Id="rId2" Type="http://schemas.openxmlformats.org/officeDocument/2006/relationships/slideLayout" Target="../slideLayouts/slideLayout150.xml"/><Relationship Id="rId16" Type="http://schemas.openxmlformats.org/officeDocument/2006/relationships/slideLayout" Target="../slideLayouts/slideLayout164.xml"/><Relationship Id="rId20" Type="http://schemas.openxmlformats.org/officeDocument/2006/relationships/slideLayout" Target="../slideLayouts/slideLayout168.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slideLayout" Target="../slideLayouts/slideLayout163.xml"/><Relationship Id="rId23" Type="http://schemas.openxmlformats.org/officeDocument/2006/relationships/theme" Target="../theme/theme8.xml"/><Relationship Id="rId10" Type="http://schemas.openxmlformats.org/officeDocument/2006/relationships/slideLayout" Target="../slideLayouts/slideLayout158.xml"/><Relationship Id="rId19" Type="http://schemas.openxmlformats.org/officeDocument/2006/relationships/slideLayout" Target="../slideLayouts/slideLayout167.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 Id="rId22" Type="http://schemas.openxmlformats.org/officeDocument/2006/relationships/slideLayout" Target="../slideLayouts/slideLayout17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73.xml"/><Relationship Id="rId7" Type="http://schemas.openxmlformats.org/officeDocument/2006/relationships/theme" Target="../theme/theme9.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5" Type="http://schemas.openxmlformats.org/officeDocument/2006/relationships/slideLayout" Target="../slideLayouts/slideLayout175.xml"/><Relationship Id="rId4" Type="http://schemas.openxmlformats.org/officeDocument/2006/relationships/slideLayout" Target="../slideLayouts/slideLayout1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164070309"/>
      </p:ext>
    </p:extLst>
  </p:cSld>
  <p:clrMap bg1="lt1" tx1="dk1" bg2="lt2" tx2="dk2" accent1="accent1" accent2="accent2" accent3="accent3" accent4="accent4" accent5="accent5" accent6="accent6" hlink="hlink" folHlink="folHlink"/>
  <p:sldLayoutIdLst>
    <p:sldLayoutId id="2147484568" r:id="rId1"/>
    <p:sldLayoutId id="2147484569" r:id="rId2"/>
    <p:sldLayoutId id="2147484853"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 id="2147484578" r:id="rId12"/>
    <p:sldLayoutId id="2147484579" r:id="rId13"/>
    <p:sldLayoutId id="2147484580" r:id="rId14"/>
    <p:sldLayoutId id="2147484581" r:id="rId15"/>
    <p:sldLayoutId id="2147484582" r:id="rId16"/>
    <p:sldLayoutId id="2147484583" r:id="rId17"/>
    <p:sldLayoutId id="2147484861" r:id="rId18"/>
    <p:sldLayoutId id="2147484863" r:id="rId19"/>
    <p:sldLayoutId id="2147484866" r:id="rId20"/>
  </p:sldLayoutIdLst>
  <p:hf hdr="0" ftr="0" dt="0"/>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07751324"/>
      </p:ext>
    </p:extLst>
  </p:cSld>
  <p:clrMap bg1="lt1" tx1="dk1" bg2="lt2" tx2="dk2" accent1="accent1" accent2="accent2" accent3="accent3" accent4="accent4" accent5="accent5" accent6="accent6" hlink="hlink" folHlink="folHlink"/>
  <p:sldLayoutIdLst>
    <p:sldLayoutId id="2147484774" r:id="rId1"/>
    <p:sldLayoutId id="2147484775" r:id="rId2"/>
    <p:sldLayoutId id="2147484776" r:id="rId3"/>
    <p:sldLayoutId id="2147484862" r:id="rId4"/>
    <p:sldLayoutId id="2147484777" r:id="rId5"/>
    <p:sldLayoutId id="2147484778" r:id="rId6"/>
    <p:sldLayoutId id="2147484779" r:id="rId7"/>
    <p:sldLayoutId id="2147484780" r:id="rId8"/>
    <p:sldLayoutId id="2147484781" r:id="rId9"/>
    <p:sldLayoutId id="2147484855" r:id="rId10"/>
    <p:sldLayoutId id="2147484782" r:id="rId11"/>
    <p:sldLayoutId id="2147484783" r:id="rId12"/>
    <p:sldLayoutId id="2147484784" r:id="rId13"/>
    <p:sldLayoutId id="2147484785" r:id="rId14"/>
    <p:sldLayoutId id="2147484786" r:id="rId15"/>
    <p:sldLayoutId id="2147484787" r:id="rId16"/>
    <p:sldLayoutId id="2147484865" r:id="rId17"/>
    <p:sldLayoutId id="2147484864" r:id="rId18"/>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37050194"/>
      </p:ext>
    </p:extLst>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1395340"/>
      </p:ext>
    </p:extLst>
  </p:cSld>
  <p:clrMap bg1="lt1" tx1="dk1" bg2="lt2" tx2="dk2" accent1="accent1" accent2="accent2" accent3="accent3" accent4="accent4" accent5="accent5" accent6="accent6" hlink="hlink" folHlink="folHlink"/>
  <p:sldLayoutIdLst>
    <p:sldLayoutId id="2147484595" r:id="rId1"/>
    <p:sldLayoutId id="2147484596" r:id="rId2"/>
    <p:sldLayoutId id="2147484597" r:id="rId3"/>
    <p:sldLayoutId id="2147484598" r:id="rId4"/>
    <p:sldLayoutId id="2147484599" r:id="rId5"/>
    <p:sldLayoutId id="2147484600" r:id="rId6"/>
    <p:sldLayoutId id="2147484601" r:id="rId7"/>
    <p:sldLayoutId id="2147484602" r:id="rId8"/>
    <p:sldLayoutId id="2147484603" r:id="rId9"/>
    <p:sldLayoutId id="2147484604" r:id="rId10"/>
    <p:sldLayoutId id="2147484605" r:id="rId11"/>
    <p:sldLayoutId id="2147484606" r:id="rId12"/>
    <p:sldLayoutId id="2147484607" r:id="rId13"/>
    <p:sldLayoutId id="2147484608" r:id="rId14"/>
    <p:sldLayoutId id="2147484609" r:id="rId15"/>
    <p:sldLayoutId id="2147484610" r:id="rId16"/>
    <p:sldLayoutId id="2147484611" r:id="rId17"/>
    <p:sldLayoutId id="2147484612" r:id="rId18"/>
    <p:sldLayoutId id="2147484613" r:id="rId19"/>
    <p:sldLayoutId id="2147484614" r:id="rId20"/>
    <p:sldLayoutId id="2147484615" r:id="rId21"/>
    <p:sldLayoutId id="2147484616" r:id="rId22"/>
    <p:sldLayoutId id="2147484617" r:id="rId23"/>
    <p:sldLayoutId id="2147484618" r:id="rId24"/>
    <p:sldLayoutId id="2147484619" r:id="rId25"/>
    <p:sldLayoutId id="2147484620" r:id="rId2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018655240"/>
      </p:ext>
    </p:extLst>
  </p:cSld>
  <p:clrMap bg1="lt1" tx1="dk1" bg2="lt2" tx2="dk2" accent1="accent1" accent2="accent2" accent3="accent3" accent4="accent4" accent5="accent5" accent6="accent6" hlink="hlink" folHlink="folHlink"/>
  <p:sldLayoutIdLst>
    <p:sldLayoutId id="2147484622" r:id="rId1"/>
    <p:sldLayoutId id="2147484623" r:id="rId2"/>
    <p:sldLayoutId id="2147484624" r:id="rId3"/>
    <p:sldLayoutId id="2147484625" r:id="rId4"/>
    <p:sldLayoutId id="2147484626" r:id="rId5"/>
    <p:sldLayoutId id="2147484627" r:id="rId6"/>
    <p:sldLayoutId id="2147484628" r:id="rId7"/>
    <p:sldLayoutId id="2147484629" r:id="rId8"/>
    <p:sldLayoutId id="2147484630" r:id="rId9"/>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844023808"/>
      </p:ext>
    </p:extLst>
  </p:cSld>
  <p:clrMap bg1="lt1" tx1="dk1" bg2="lt2" tx2="dk2" accent1="accent1" accent2="accent2" accent3="accent3" accent4="accent4" accent5="accent5" accent6="accent6" hlink="hlink" folHlink="folHlink"/>
  <p:sldLayoutIdLst>
    <p:sldLayoutId id="2147484634" r:id="rId1"/>
    <p:sldLayoutId id="2147484635" r:id="rId2"/>
    <p:sldLayoutId id="2147484636" r:id="rId3"/>
    <p:sldLayoutId id="2147484637" r:id="rId4"/>
    <p:sldLayoutId id="2147484638" r:id="rId5"/>
    <p:sldLayoutId id="2147484639" r:id="rId6"/>
    <p:sldLayoutId id="2147484640" r:id="rId7"/>
    <p:sldLayoutId id="2147484641" r:id="rId8"/>
    <p:sldLayoutId id="2147484642" r:id="rId9"/>
    <p:sldLayoutId id="2147484643" r:id="rId10"/>
    <p:sldLayoutId id="2147484644" r:id="rId11"/>
    <p:sldLayoutId id="2147484645" r:id="rId12"/>
    <p:sldLayoutId id="2147484646" r:id="rId13"/>
    <p:sldLayoutId id="2147484647" r:id="rId14"/>
    <p:sldLayoutId id="2147484648" r:id="rId15"/>
    <p:sldLayoutId id="2147484649"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263872852"/>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 id="2147484662" r:id="rId12"/>
    <p:sldLayoutId id="2147484663" r:id="rId13"/>
    <p:sldLayoutId id="2147484664" r:id="rId14"/>
    <p:sldLayoutId id="2147484665" r:id="rId15"/>
    <p:sldLayoutId id="2147484666" r:id="rId16"/>
    <p:sldLayoutId id="2147484667" r:id="rId17"/>
    <p:sldLayoutId id="2147484668" r:id="rId18"/>
    <p:sldLayoutId id="2147484669" r:id="rId19"/>
    <p:sldLayoutId id="2147484670" r:id="rId20"/>
    <p:sldLayoutId id="2147484671" r:id="rId21"/>
    <p:sldLayoutId id="2147484672" r:id="rId22"/>
    <p:sldLayoutId id="2147484673" r:id="rId23"/>
    <p:sldLayoutId id="2147484674" r:id="rId24"/>
    <p:sldLayoutId id="2147484675" r:id="rId25"/>
    <p:sldLayoutId id="2147484676" r:id="rId26"/>
    <p:sldLayoutId id="2147484677" r:id="rId27"/>
    <p:sldLayoutId id="2147484678" r:id="rId28"/>
    <p:sldLayoutId id="2147484679" r:id="rId29"/>
    <p:sldLayoutId id="2147484680" r:id="rId30"/>
    <p:sldLayoutId id="2147484681" r:id="rId31"/>
    <p:sldLayoutId id="2147484682" r:id="rId32"/>
    <p:sldLayoutId id="2147484683" r:id="rId33"/>
    <p:sldLayoutId id="2147484684" r:id="rId34"/>
    <p:sldLayoutId id="2147484685" r:id="rId35"/>
    <p:sldLayoutId id="2147484686" r:id="rId36"/>
    <p:sldLayoutId id="2147484687" r:id="rId37"/>
    <p:sldLayoutId id="2147484688" r:id="rId38"/>
    <p:sldLayoutId id="2147484689" r:id="rId39"/>
    <p:sldLayoutId id="2147484690" r:id="rId40"/>
    <p:sldLayoutId id="2147484691" r:id="rId41"/>
    <p:sldLayoutId id="2147484692" r:id="rId42"/>
    <p:sldLayoutId id="2147484693" r:id="rId43"/>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575524339"/>
      </p:ext>
    </p:extLst>
  </p:cSld>
  <p:clrMap bg1="lt1" tx1="dk1" bg2="lt2" tx2="dk2" accent1="accent1" accent2="accent2" accent3="accent3" accent4="accent4" accent5="accent5" accent6="accent6" hlink="hlink" folHlink="folHlink"/>
  <p:sldLayoutIdLst>
    <p:sldLayoutId id="2147484697" r:id="rId1"/>
    <p:sldLayoutId id="2147484698" r:id="rId2"/>
    <p:sldLayoutId id="2147484699" r:id="rId3"/>
    <p:sldLayoutId id="2147484700" r:id="rId4"/>
    <p:sldLayoutId id="2147484701" r:id="rId5"/>
    <p:sldLayoutId id="2147484702" r:id="rId6"/>
    <p:sldLayoutId id="2147484703" r:id="rId7"/>
    <p:sldLayoutId id="2147484704" r:id="rId8"/>
    <p:sldLayoutId id="2147484705" r:id="rId9"/>
    <p:sldLayoutId id="2147484706" r:id="rId10"/>
    <p:sldLayoutId id="2147484707" r:id="rId11"/>
    <p:sldLayoutId id="2147484708" r:id="rId12"/>
    <p:sldLayoutId id="2147484709" r:id="rId13"/>
    <p:sldLayoutId id="2147484710" r:id="rId14"/>
    <p:sldLayoutId id="2147484711" r:id="rId15"/>
    <p:sldLayoutId id="2147484712" r:id="rId16"/>
    <p:sldLayoutId id="2147484713" r:id="rId17"/>
    <p:sldLayoutId id="2147484714" r:id="rId18"/>
    <p:sldLayoutId id="2147484715" r:id="rId19"/>
    <p:sldLayoutId id="2147484716" r:id="rId20"/>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0969908"/>
      </p:ext>
    </p:extLst>
  </p:cSld>
  <p:clrMap bg1="lt1" tx1="dk1" bg2="lt2" tx2="dk2" accent1="accent1" accent2="accent2" accent3="accent3" accent4="accent4" accent5="accent5" accent6="accent6" hlink="hlink" folHlink="folHlink"/>
  <p:sldLayoutIdLst>
    <p:sldLayoutId id="2147484718" r:id="rId1"/>
    <p:sldLayoutId id="2147484719" r:id="rId2"/>
    <p:sldLayoutId id="2147484720" r:id="rId3"/>
    <p:sldLayoutId id="2147484721" r:id="rId4"/>
    <p:sldLayoutId id="2147484722" r:id="rId5"/>
    <p:sldLayoutId id="2147484723" r:id="rId6"/>
    <p:sldLayoutId id="2147484724" r:id="rId7"/>
    <p:sldLayoutId id="2147484725" r:id="rId8"/>
    <p:sldLayoutId id="2147484726" r:id="rId9"/>
    <p:sldLayoutId id="2147484727" r:id="rId10"/>
    <p:sldLayoutId id="2147484728" r:id="rId11"/>
    <p:sldLayoutId id="2147484729" r:id="rId12"/>
    <p:sldLayoutId id="2147484730" r:id="rId13"/>
    <p:sldLayoutId id="2147484731" r:id="rId14"/>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294491118"/>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 id="2147484746" r:id="rId12"/>
    <p:sldLayoutId id="2147484747" r:id="rId13"/>
    <p:sldLayoutId id="2147484748" r:id="rId14"/>
    <p:sldLayoutId id="2147484749" r:id="rId15"/>
    <p:sldLayoutId id="2147484750" r:id="rId16"/>
    <p:sldLayoutId id="2147484751" r:id="rId17"/>
    <p:sldLayoutId id="2147484752" r:id="rId18"/>
    <p:sldLayoutId id="2147484753" r:id="rId19"/>
    <p:sldLayoutId id="2147484754" r:id="rId20"/>
    <p:sldLayoutId id="2147484755" r:id="rId21"/>
    <p:sldLayoutId id="2147484756" r:id="rId22"/>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184548340"/>
      </p:ext>
    </p:extLst>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79.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19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9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86.xml"/><Relationship Id="rId5" Type="http://schemas.openxmlformats.org/officeDocument/2006/relationships/chart" Target="../charts/chart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dcm.co.uk/case-stud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DEF6148-97AB-2F93-E363-470228986B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72A88F-A52B-42FF-FDB5-9EB7BD3D2F7D}"/>
              </a:ext>
            </a:extLst>
          </p:cNvPr>
          <p:cNvSpPr/>
          <p:nvPr/>
        </p:nvSpPr>
        <p:spPr>
          <a:xfrm rot="10800000">
            <a:off x="0" y="1264920"/>
            <a:ext cx="13442950" cy="4008120"/>
          </a:xfrm>
          <a:prstGeom prst="rect">
            <a:avLst/>
          </a:prstGeom>
          <a:gradFill>
            <a:gsLst>
              <a:gs pos="0">
                <a:srgbClr val="000000">
                  <a:alpha val="0"/>
                </a:srgbClr>
              </a:gs>
              <a:gs pos="99000">
                <a:srgbClr val="000000">
                  <a:alpha val="0"/>
                </a:srgbClr>
              </a:gs>
              <a:gs pos="48000">
                <a:srgbClr val="000000">
                  <a:alpha val="54713"/>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82DCB8-8A8F-EA34-4316-C62E905535D2}"/>
              </a:ext>
            </a:extLst>
          </p:cNvPr>
          <p:cNvSpPr>
            <a:spLocks noGrp="1"/>
          </p:cNvSpPr>
          <p:nvPr>
            <p:ph type="title"/>
          </p:nvPr>
        </p:nvSpPr>
        <p:spPr>
          <a:xfrm>
            <a:off x="1206500" y="2031683"/>
            <a:ext cx="11029950" cy="3336925"/>
          </a:xfrm>
        </p:spPr>
        <p:txBody>
          <a:bodyPr/>
          <a:lstStyle/>
          <a:p>
            <a:r>
              <a:rPr lang="en-GB" sz="8800" dirty="0"/>
              <a:t>Premium &amp; Quality Perceptions</a:t>
            </a:r>
            <a:endParaRPr lang="en-US" sz="8800" dirty="0"/>
          </a:p>
        </p:txBody>
      </p:sp>
      <p:sp>
        <p:nvSpPr>
          <p:cNvPr id="6" name="Text Placeholder 5">
            <a:extLst>
              <a:ext uri="{FF2B5EF4-FFF2-40B4-BE49-F238E27FC236}">
                <a16:creationId xmlns:a16="http://schemas.microsoft.com/office/drawing/2014/main" id="{C7F1AFC9-C1AD-C267-3313-F291B3E288D9}"/>
              </a:ext>
            </a:extLst>
          </p:cNvPr>
          <p:cNvSpPr>
            <a:spLocks noGrp="1"/>
          </p:cNvSpPr>
          <p:nvPr>
            <p:ph type="body" sz="quarter" idx="10"/>
          </p:nvPr>
        </p:nvSpPr>
        <p:spPr>
          <a:xfrm>
            <a:off x="1206500" y="5464175"/>
            <a:ext cx="11029950" cy="942975"/>
          </a:xfrm>
        </p:spPr>
        <p:txBody>
          <a:bodyPr/>
          <a:lstStyle/>
          <a:p>
            <a:pPr>
              <a:lnSpc>
                <a:spcPct val="104000"/>
              </a:lnSpc>
              <a:spcAft>
                <a:spcPts val="600"/>
              </a:spcAft>
            </a:pPr>
            <a:r>
              <a:rPr lang="en-GB" dirty="0"/>
              <a:t>Why brands should consider cinema when looking to </a:t>
            </a:r>
            <a:br>
              <a:rPr lang="en-GB" dirty="0"/>
            </a:br>
            <a:r>
              <a:rPr lang="en-GB" dirty="0"/>
              <a:t>land messages about quality and be perceived as premium</a:t>
            </a:r>
          </a:p>
        </p:txBody>
      </p:sp>
    </p:spTree>
    <p:extLst>
      <p:ext uri="{BB962C8B-B14F-4D97-AF65-F5344CB8AC3E}">
        <p14:creationId xmlns:p14="http://schemas.microsoft.com/office/powerpoint/2010/main" val="30660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6CDDCDA6-A68D-3475-C06E-C280DB5F6F24}"/>
            </a:ext>
          </a:extLst>
        </p:cNvPr>
        <p:cNvGrpSpPr/>
        <p:nvPr/>
      </p:nvGrpSpPr>
      <p:grpSpPr>
        <a:xfrm>
          <a:off x="0" y="0"/>
          <a:ext cx="0" cy="0"/>
          <a:chOff x="0" y="0"/>
          <a:chExt cx="0" cy="0"/>
        </a:xfrm>
      </p:grpSpPr>
      <p:sp>
        <p:nvSpPr>
          <p:cNvPr id="11" name="Text Placeholder 2">
            <a:extLst>
              <a:ext uri="{FF2B5EF4-FFF2-40B4-BE49-F238E27FC236}">
                <a16:creationId xmlns:a16="http://schemas.microsoft.com/office/drawing/2014/main" id="{5470F679-F301-4A22-94B0-7AE898664C20}"/>
              </a:ext>
            </a:extLst>
          </p:cNvPr>
          <p:cNvSpPr>
            <a:spLocks noGrp="1"/>
          </p:cNvSpPr>
          <p:nvPr>
            <p:ph type="body" sz="quarter" idx="83"/>
          </p:nvPr>
        </p:nvSpPr>
        <p:spPr/>
        <p:txBody>
          <a:bodyPr>
            <a:normAutofit/>
          </a:bodyPr>
          <a:lstStyle/>
          <a:p>
            <a:pPr>
              <a:lnSpc>
                <a:spcPct val="100000"/>
              </a:lnSpc>
            </a:pPr>
            <a:r>
              <a:rPr lang="en-GB" sz="1000" dirty="0">
                <a:cs typeface="Poppins" panose="00000500000000000000" pitchFamily="50" charset="0"/>
              </a:rPr>
              <a:t>Source: IPA Touchpoints 2024. Base: All Adults 15+</a:t>
            </a:r>
          </a:p>
          <a:p>
            <a:pPr>
              <a:lnSpc>
                <a:spcPct val="100000"/>
              </a:lnSpc>
            </a:pPr>
            <a:endParaRPr lang="en-GB" sz="1000" dirty="0"/>
          </a:p>
        </p:txBody>
      </p:sp>
      <p:sp>
        <p:nvSpPr>
          <p:cNvPr id="5" name="Text Placeholder 4">
            <a:extLst>
              <a:ext uri="{FF2B5EF4-FFF2-40B4-BE49-F238E27FC236}">
                <a16:creationId xmlns:a16="http://schemas.microsoft.com/office/drawing/2014/main" id="{A4184D1D-BE61-9D3B-3E62-AADAC2A8C6AD}"/>
              </a:ext>
            </a:extLst>
          </p:cNvPr>
          <p:cNvSpPr>
            <a:spLocks noGrp="1"/>
          </p:cNvSpPr>
          <p:nvPr>
            <p:ph type="subTitle" idx="1"/>
          </p:nvPr>
        </p:nvSpPr>
        <p:spPr>
          <a:xfrm>
            <a:off x="220333" y="1053450"/>
            <a:ext cx="12855905" cy="383196"/>
          </a:xfrm>
        </p:spPr>
        <p:txBody>
          <a:bodyPr vert="horz" lIns="0" tIns="0" rIns="100817" bIns="50408" rtlCol="0">
            <a:noAutofit/>
          </a:bodyPr>
          <a:lstStyle/>
          <a:p>
            <a:pPr>
              <a:lnSpc>
                <a:spcPct val="100000"/>
              </a:lnSpc>
            </a:pPr>
            <a:r>
              <a:rPr lang="en-GB" sz="2000" dirty="0"/>
              <a:t>Cinema is the AV channel that audiences trust the most in terms of advertising – offering brands a positive environment and inferred sense of quality, where audiences are receptive to brand messaging</a:t>
            </a:r>
          </a:p>
          <a:p>
            <a:pPr>
              <a:lnSpc>
                <a:spcPct val="100000"/>
              </a:lnSpc>
            </a:pPr>
            <a:endParaRPr lang="en-GB" dirty="0">
              <a:cs typeface="Poppins" panose="00000500000000000000" pitchFamily="50" charset="0"/>
            </a:endParaRPr>
          </a:p>
        </p:txBody>
      </p:sp>
      <p:sp>
        <p:nvSpPr>
          <p:cNvPr id="12" name="Title 3">
            <a:extLst>
              <a:ext uri="{FF2B5EF4-FFF2-40B4-BE49-F238E27FC236}">
                <a16:creationId xmlns:a16="http://schemas.microsoft.com/office/drawing/2014/main" id="{B174E41B-63DA-4DDE-AAFB-C989C92E8F92}"/>
              </a:ext>
            </a:extLst>
          </p:cNvPr>
          <p:cNvSpPr>
            <a:spLocks noGrp="1"/>
          </p:cNvSpPr>
          <p:nvPr>
            <p:ph type="title"/>
          </p:nvPr>
        </p:nvSpPr>
        <p:spPr>
          <a:xfrm>
            <a:off x="220333" y="263612"/>
            <a:ext cx="12996316" cy="579445"/>
          </a:xfrm>
        </p:spPr>
        <p:txBody>
          <a:bodyPr/>
          <a:lstStyle/>
          <a:p>
            <a:r>
              <a:rPr lang="en-GB" sz="4400" dirty="0"/>
              <a:t>Cinema delivers a trusted environment for brands</a:t>
            </a:r>
          </a:p>
        </p:txBody>
      </p:sp>
      <p:sp>
        <p:nvSpPr>
          <p:cNvPr id="6" name="Rectangle 5">
            <a:extLst>
              <a:ext uri="{FF2B5EF4-FFF2-40B4-BE49-F238E27FC236}">
                <a16:creationId xmlns:a16="http://schemas.microsoft.com/office/drawing/2014/main" id="{42B5417B-903C-B3BF-E8F3-5B24DC8CA2D7}"/>
              </a:ext>
            </a:extLst>
          </p:cNvPr>
          <p:cNvSpPr/>
          <p:nvPr/>
        </p:nvSpPr>
        <p:spPr>
          <a:xfrm>
            <a:off x="3930869" y="2124889"/>
            <a:ext cx="5575244" cy="276999"/>
          </a:xfrm>
          <a:prstGeom prst="rect">
            <a:avLst/>
          </a:prstGeom>
        </p:spPr>
        <p:txBody>
          <a:bodyPr wrap="none" lIns="0" tIns="0" rIns="0" bIns="0">
            <a:spAutoFit/>
          </a:bodyPr>
          <a:lstStyle/>
          <a:p>
            <a:pPr marL="0" marR="0" lvl="0" indent="0" algn="l" defTabSz="96177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ea typeface="+mn-ea"/>
                <a:cs typeface="+mn-cs"/>
              </a:rPr>
              <a:t>‘I trust the advertising in…’ scores indexed vs cinema</a:t>
            </a:r>
          </a:p>
        </p:txBody>
      </p:sp>
      <p:graphicFrame>
        <p:nvGraphicFramePr>
          <p:cNvPr id="7" name="Chart 6">
            <a:extLst>
              <a:ext uri="{FF2B5EF4-FFF2-40B4-BE49-F238E27FC236}">
                <a16:creationId xmlns:a16="http://schemas.microsoft.com/office/drawing/2014/main" id="{81FB5E6C-DB77-2238-57D5-4B2EEE2C7EDC}"/>
              </a:ext>
            </a:extLst>
          </p:cNvPr>
          <p:cNvGraphicFramePr/>
          <p:nvPr>
            <p:extLst>
              <p:ext uri="{D42A27DB-BD31-4B8C-83A1-F6EECF244321}">
                <p14:modId xmlns:p14="http://schemas.microsoft.com/office/powerpoint/2010/main" val="3240933084"/>
              </p:ext>
            </p:extLst>
          </p:nvPr>
        </p:nvGraphicFramePr>
        <p:xfrm>
          <a:off x="356064" y="2074460"/>
          <a:ext cx="12771561" cy="45998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7872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C146CA6-FABB-012C-16A8-8325B81E329F}"/>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717A1734-9F05-31D9-DB54-B5BA31CF22B6}"/>
              </a:ext>
            </a:extLst>
          </p:cNvPr>
          <p:cNvSpPr>
            <a:spLocks noGrp="1"/>
          </p:cNvSpPr>
          <p:nvPr>
            <p:ph type="body" sz="quarter" idx="83"/>
          </p:nvPr>
        </p:nvSpPr>
        <p:spPr/>
        <p:txBody>
          <a:bodyPr/>
          <a:lstStyle/>
          <a:p>
            <a:r>
              <a:rPr lang="en-GB" sz="1000" dirty="0">
                <a:cs typeface="Poppins" panose="00000500000000000000" pitchFamily="50" charset="0"/>
              </a:rPr>
              <a:t>Source: FAME 2025. Base: Cinemagoers 15+</a:t>
            </a:r>
          </a:p>
        </p:txBody>
      </p:sp>
      <p:sp>
        <p:nvSpPr>
          <p:cNvPr id="12" name="Subtitle 11">
            <a:extLst>
              <a:ext uri="{FF2B5EF4-FFF2-40B4-BE49-F238E27FC236}">
                <a16:creationId xmlns:a16="http://schemas.microsoft.com/office/drawing/2014/main" id="{AEBC8BA3-4F12-256A-74CF-F1CE9A9CAD13}"/>
              </a:ext>
            </a:extLst>
          </p:cNvPr>
          <p:cNvSpPr>
            <a:spLocks noGrp="1"/>
          </p:cNvSpPr>
          <p:nvPr>
            <p:ph type="subTitle" idx="1"/>
          </p:nvPr>
        </p:nvSpPr>
        <p:spPr>
          <a:xfrm>
            <a:off x="220333" y="1053450"/>
            <a:ext cx="9803142" cy="383196"/>
          </a:xfrm>
        </p:spPr>
        <p:txBody>
          <a:bodyPr/>
          <a:lstStyle/>
          <a:p>
            <a:r>
              <a:rPr lang="en-GB" dirty="0"/>
              <a:t>No channel is better at signalling premium and quality than Cinema</a:t>
            </a:r>
          </a:p>
        </p:txBody>
      </p:sp>
      <p:sp>
        <p:nvSpPr>
          <p:cNvPr id="4" name="Title 3">
            <a:extLst>
              <a:ext uri="{FF2B5EF4-FFF2-40B4-BE49-F238E27FC236}">
                <a16:creationId xmlns:a16="http://schemas.microsoft.com/office/drawing/2014/main" id="{FE2B33F1-5B4B-E6C6-8C41-5B32ADFB14CC}"/>
              </a:ext>
            </a:extLst>
          </p:cNvPr>
          <p:cNvSpPr>
            <a:spLocks noGrp="1"/>
          </p:cNvSpPr>
          <p:nvPr>
            <p:ph type="title"/>
          </p:nvPr>
        </p:nvSpPr>
        <p:spPr>
          <a:xfrm>
            <a:off x="220332" y="263612"/>
            <a:ext cx="12863715" cy="579445"/>
          </a:xfrm>
        </p:spPr>
        <p:txBody>
          <a:bodyPr/>
          <a:lstStyle/>
          <a:p>
            <a:r>
              <a:rPr lang="en-GB" sz="4400" dirty="0"/>
              <a:t>Cinema is key for reinforcing quality perceptions</a:t>
            </a:r>
          </a:p>
        </p:txBody>
      </p:sp>
      <p:graphicFrame>
        <p:nvGraphicFramePr>
          <p:cNvPr id="10" name="Chart 9">
            <a:extLst>
              <a:ext uri="{FF2B5EF4-FFF2-40B4-BE49-F238E27FC236}">
                <a16:creationId xmlns:a16="http://schemas.microsoft.com/office/drawing/2014/main" id="{980421F3-0A0E-8BF1-871E-14073B9425E2}"/>
              </a:ext>
            </a:extLst>
          </p:cNvPr>
          <p:cNvGraphicFramePr/>
          <p:nvPr>
            <p:extLst>
              <p:ext uri="{D42A27DB-BD31-4B8C-83A1-F6EECF244321}">
                <p14:modId xmlns:p14="http://schemas.microsoft.com/office/powerpoint/2010/main" val="3450956755"/>
              </p:ext>
            </p:extLst>
          </p:nvPr>
        </p:nvGraphicFramePr>
        <p:xfrm>
          <a:off x="550481" y="2078802"/>
          <a:ext cx="12341988" cy="4429011"/>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A3A3C874-1C6B-899F-C122-40057ABBCC94}"/>
              </a:ext>
            </a:extLst>
          </p:cNvPr>
          <p:cNvSpPr/>
          <p:nvPr/>
        </p:nvSpPr>
        <p:spPr>
          <a:xfrm>
            <a:off x="3349345" y="2193129"/>
            <a:ext cx="6585136" cy="276999"/>
          </a:xfrm>
          <a:prstGeom prst="rect">
            <a:avLst/>
          </a:prstGeom>
        </p:spPr>
        <p:txBody>
          <a:bodyPr wrap="none" lIns="0" tIns="0" rIns="0" bIns="0">
            <a:spAutoFit/>
          </a:bodyPr>
          <a:lstStyle/>
          <a:p>
            <a:pPr marL="0" marR="0" lvl="0" indent="0" algn="ctr" defTabSz="961772" rtl="0" eaLnBrk="1" fontAlgn="auto" latinLnBrk="0" hangingPunct="1">
              <a:lnSpc>
                <a:spcPct val="100000"/>
              </a:lnSpc>
              <a:spcBef>
                <a:spcPts val="0"/>
              </a:spcBef>
              <a:spcAft>
                <a:spcPts val="0"/>
              </a:spcAft>
              <a:buClrTx/>
              <a:buSzTx/>
              <a:buFontTx/>
              <a:buNone/>
              <a:tabLst/>
              <a:defRPr/>
            </a:pPr>
            <a:r>
              <a:rPr lang="en-GB" sz="1800" b="1" dirty="0">
                <a:solidFill>
                  <a:srgbClr val="000000"/>
                </a:solidFill>
              </a:rPr>
              <a:t>‘The advertising is premium…’ top 3 scores indexed vs Cinema</a:t>
            </a:r>
            <a:endParaRPr kumimoji="0" lang="en-GB" sz="1800" b="1"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1038523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7956F03-C340-B917-F710-FFDBD696B3D8}"/>
              </a:ext>
            </a:extLst>
          </p:cNvPr>
          <p:cNvPicPr>
            <a:picLocks noGrp="1" noChangeAspect="1"/>
          </p:cNvPicPr>
          <p:nvPr>
            <p:ph type="pic" sz="quarter" idx="10"/>
          </p:nvPr>
        </p:nvPicPr>
        <p:blipFill rotWithShape="1">
          <a:blip r:embed="rId3"/>
          <a:srcRect l="14212" r="14212"/>
          <a:stretch>
            <a:fillRect/>
          </a:stretch>
        </p:blipFill>
        <p:spPr>
          <a:xfrm>
            <a:off x="6721474" y="248542"/>
            <a:ext cx="6495174" cy="7064180"/>
          </a:xfrm>
          <a:prstGeom prst="roundRect">
            <a:avLst>
              <a:gd name="adj" fmla="val 1770"/>
            </a:avLst>
          </a:prstGeom>
        </p:spPr>
      </p:pic>
      <p:sp>
        <p:nvSpPr>
          <p:cNvPr id="4" name="Title 3">
            <a:extLst>
              <a:ext uri="{FF2B5EF4-FFF2-40B4-BE49-F238E27FC236}">
                <a16:creationId xmlns:a16="http://schemas.microsoft.com/office/drawing/2014/main" id="{7CEB9914-F4A6-D846-9A72-43E53660C2AD}"/>
              </a:ext>
            </a:extLst>
          </p:cNvPr>
          <p:cNvSpPr>
            <a:spLocks noGrp="1"/>
          </p:cNvSpPr>
          <p:nvPr>
            <p:ph type="title"/>
          </p:nvPr>
        </p:nvSpPr>
        <p:spPr/>
        <p:txBody>
          <a:bodyPr spcFirstLastPara="1" vert="horz" wrap="square" lIns="0" tIns="91425" rIns="91425" bIns="91425" rtlCol="0" anchor="t" anchorCtr="0">
            <a:noAutofit/>
          </a:bodyPr>
          <a:lstStyle/>
          <a:p>
            <a:r>
              <a:rPr lang="en-GB" sz="4000" dirty="0"/>
              <a:t>Cost signalling: drive premium perceptions for new products</a:t>
            </a:r>
            <a:endParaRPr lang="en-GB" sz="4800" dirty="0"/>
          </a:p>
        </p:txBody>
      </p:sp>
      <p:sp>
        <p:nvSpPr>
          <p:cNvPr id="3" name="Text Placeholder 2">
            <a:extLst>
              <a:ext uri="{FF2B5EF4-FFF2-40B4-BE49-F238E27FC236}">
                <a16:creationId xmlns:a16="http://schemas.microsoft.com/office/drawing/2014/main" id="{9ED2E8C2-A381-834B-1238-28A43443FDCA}"/>
              </a:ext>
            </a:extLst>
          </p:cNvPr>
          <p:cNvSpPr>
            <a:spLocks noGrp="1"/>
          </p:cNvSpPr>
          <p:nvPr>
            <p:ph type="body" sz="quarter" idx="16"/>
          </p:nvPr>
        </p:nvSpPr>
        <p:spPr>
          <a:xfrm>
            <a:off x="226301" y="2265673"/>
            <a:ext cx="6113888" cy="326191"/>
          </a:xfrm>
        </p:spPr>
        <p:txBody>
          <a:bodyPr/>
          <a:lstStyle/>
          <a:p>
            <a:r>
              <a:rPr lang="en-GB" sz="1600" b="1" dirty="0"/>
              <a:t>Investing in a premium channel such as cinema helps signal to the audience that your brand is also high quality and can also help validate price premium too for higher end products. </a:t>
            </a:r>
          </a:p>
        </p:txBody>
      </p:sp>
      <p:sp>
        <p:nvSpPr>
          <p:cNvPr id="39" name="Text Placeholder 10">
            <a:extLst>
              <a:ext uri="{FF2B5EF4-FFF2-40B4-BE49-F238E27FC236}">
                <a16:creationId xmlns:a16="http://schemas.microsoft.com/office/drawing/2014/main" id="{0B67009E-C605-4012-8C25-36EEFE62903C}"/>
              </a:ext>
            </a:extLst>
          </p:cNvPr>
          <p:cNvSpPr txBox="1">
            <a:spLocks/>
          </p:cNvSpPr>
          <p:nvPr/>
        </p:nvSpPr>
        <p:spPr>
          <a:xfrm>
            <a:off x="226302" y="3352006"/>
            <a:ext cx="5945898" cy="2752548"/>
          </a:xfrm>
          <a:prstGeom prst="rect">
            <a:avLst/>
          </a:prstGeom>
        </p:spPr>
        <p:txBody>
          <a:bodyPr wrap="square" lIns="0">
            <a:spAutoFit/>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764"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764"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764"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764"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764"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2058"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2058"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2058"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2058" b="0" i="0" u="none" strike="noStrike" cap="none">
                <a:solidFill>
                  <a:srgbClr val="000000"/>
                </a:solidFill>
                <a:latin typeface="Inter Tight"/>
                <a:ea typeface="Inter Tight"/>
                <a:cs typeface="Inter Tight"/>
                <a:sym typeface="Inter Tight"/>
              </a:defRPr>
            </a:lvl9pPr>
          </a:lstStyle>
          <a:p>
            <a:pPr defTabSz="914400">
              <a:lnSpc>
                <a:spcPct val="113000"/>
              </a:lnSpc>
              <a:buClrTx/>
              <a:buFontTx/>
              <a:buNone/>
            </a:pPr>
            <a:r>
              <a:rPr lang="en-GB" sz="1400" kern="0">
                <a:solidFill>
                  <a:schemeClr val="bg1"/>
                </a:solidFill>
                <a:latin typeface="+mn-lt"/>
                <a:cs typeface="Inter Tight" charset="0"/>
              </a:rPr>
              <a:t>Signalling can be a valuable aspect to consider as part of media planning – where someone sees your brand can impact their perceptions of the product and message. </a:t>
            </a:r>
          </a:p>
          <a:p>
            <a:pPr defTabSz="914400">
              <a:lnSpc>
                <a:spcPct val="113000"/>
              </a:lnSpc>
              <a:buClrTx/>
              <a:buFontTx/>
              <a:buNone/>
            </a:pPr>
            <a:endParaRPr lang="en-GB" sz="1400" kern="0">
              <a:solidFill>
                <a:schemeClr val="bg1"/>
              </a:solidFill>
              <a:latin typeface="+mn-lt"/>
              <a:cs typeface="Inter Tight" charset="0"/>
            </a:endParaRPr>
          </a:p>
          <a:p>
            <a:pPr defTabSz="914400">
              <a:lnSpc>
                <a:spcPct val="113000"/>
              </a:lnSpc>
              <a:buClrTx/>
              <a:buFontTx/>
              <a:buNone/>
            </a:pPr>
            <a:r>
              <a:rPr lang="en-GB" sz="1400" kern="0">
                <a:solidFill>
                  <a:schemeClr val="bg1"/>
                </a:solidFill>
                <a:latin typeface="+mn-lt"/>
                <a:cs typeface="Inter Tight" charset="0"/>
              </a:rPr>
              <a:t>Cinema can be a key signal for brand health and quality because it's seen by the audience to be a premium experience, and so they can also begin to associate this perception with the brands who appear on screen. </a:t>
            </a:r>
          </a:p>
          <a:p>
            <a:pPr defTabSz="914400">
              <a:lnSpc>
                <a:spcPct val="113000"/>
              </a:lnSpc>
              <a:buClrTx/>
              <a:buFontTx/>
              <a:buNone/>
            </a:pPr>
            <a:endParaRPr lang="en-GB" sz="1400" kern="0">
              <a:solidFill>
                <a:schemeClr val="bg1"/>
              </a:solidFill>
              <a:latin typeface="+mn-lt"/>
              <a:cs typeface="Inter Tight" charset="0"/>
            </a:endParaRPr>
          </a:p>
          <a:p>
            <a:pPr defTabSz="914400">
              <a:lnSpc>
                <a:spcPct val="113000"/>
              </a:lnSpc>
              <a:buClrTx/>
              <a:buFontTx/>
              <a:buNone/>
            </a:pPr>
            <a:r>
              <a:rPr lang="en-GB" sz="1400" kern="0">
                <a:solidFill>
                  <a:schemeClr val="bg1"/>
                </a:solidFill>
                <a:latin typeface="+mn-lt"/>
                <a:cs typeface="Inter Tight" charset="0"/>
              </a:rPr>
              <a:t>Perceptions of cinema as a more expensive form of advertising can mean that they believe brands advertising there are in positions of financial strength or have significant confidence in their product (and its quality). </a:t>
            </a:r>
          </a:p>
        </p:txBody>
      </p:sp>
    </p:spTree>
    <p:extLst>
      <p:ext uri="{BB962C8B-B14F-4D97-AF65-F5344CB8AC3E}">
        <p14:creationId xmlns:p14="http://schemas.microsoft.com/office/powerpoint/2010/main" val="2837319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DBA22690-AEFC-95A0-D5D7-0C568BD599E6}"/>
              </a:ext>
            </a:extLst>
          </p:cNvPr>
          <p:cNvSpPr>
            <a:spLocks noGrp="1"/>
          </p:cNvSpPr>
          <p:nvPr>
            <p:ph type="body" sz="quarter" idx="83"/>
          </p:nvPr>
        </p:nvSpPr>
        <p:spPr/>
        <p:txBody>
          <a:bodyPr/>
          <a:lstStyle/>
          <a:p>
            <a:r>
              <a:rPr lang="en-US" sz="1000" dirty="0"/>
              <a:t>Source: Everyday People / </a:t>
            </a:r>
            <a:r>
              <a:rPr lang="en-US" sz="1000" dirty="0" err="1"/>
              <a:t>EssenceMediacom</a:t>
            </a:r>
            <a:r>
              <a:rPr lang="en-US" sz="1000" dirty="0"/>
              <a:t>, January 2024</a:t>
            </a:r>
          </a:p>
          <a:p>
            <a:endParaRPr lang="en-US" dirty="0"/>
          </a:p>
        </p:txBody>
      </p:sp>
      <p:sp>
        <p:nvSpPr>
          <p:cNvPr id="5" name="Text Placeholder 4">
            <a:extLst>
              <a:ext uri="{FF2B5EF4-FFF2-40B4-BE49-F238E27FC236}">
                <a16:creationId xmlns:a16="http://schemas.microsoft.com/office/drawing/2014/main" id="{6F80135B-09E8-1DE2-E983-E5E629E6B3C0}"/>
              </a:ext>
            </a:extLst>
          </p:cNvPr>
          <p:cNvSpPr>
            <a:spLocks noGrp="1"/>
          </p:cNvSpPr>
          <p:nvPr>
            <p:ph type="subTitle" idx="1"/>
          </p:nvPr>
        </p:nvSpPr>
        <p:spPr>
          <a:xfrm>
            <a:off x="220333" y="1053450"/>
            <a:ext cx="12117243" cy="383196"/>
          </a:xfrm>
        </p:spPr>
        <p:txBody>
          <a:bodyPr/>
          <a:lstStyle/>
          <a:p>
            <a:pPr lvl="0">
              <a:lnSpc>
                <a:spcPct val="100000"/>
              </a:lnSpc>
            </a:pPr>
            <a:r>
              <a:rPr lang="en-GB" sz="2000" noProof="0" dirty="0"/>
              <a:t>Research from Everyday People and </a:t>
            </a:r>
            <a:r>
              <a:rPr lang="en-GB" sz="2000" noProof="0" dirty="0" err="1"/>
              <a:t>EssenceMediacom</a:t>
            </a:r>
            <a:r>
              <a:rPr lang="en-GB" sz="2000" noProof="0" dirty="0"/>
              <a:t> shows how cinema advertising excels when it comes to deliver strong ‘social’ and ‘fitness’ signals for brands for the 16-34 audience.</a:t>
            </a:r>
          </a:p>
        </p:txBody>
      </p:sp>
      <p:sp>
        <p:nvSpPr>
          <p:cNvPr id="4" name="Title 3">
            <a:extLst>
              <a:ext uri="{FF2B5EF4-FFF2-40B4-BE49-F238E27FC236}">
                <a16:creationId xmlns:a16="http://schemas.microsoft.com/office/drawing/2014/main" id="{7CEB9914-F4A6-D846-9A72-43E53660C2AD}"/>
              </a:ext>
            </a:extLst>
          </p:cNvPr>
          <p:cNvSpPr>
            <a:spLocks noGrp="1"/>
          </p:cNvSpPr>
          <p:nvPr>
            <p:ph type="title"/>
          </p:nvPr>
        </p:nvSpPr>
        <p:spPr>
          <a:xfrm>
            <a:off x="220332" y="263612"/>
            <a:ext cx="13222617" cy="579445"/>
          </a:xfrm>
        </p:spPr>
        <p:txBody>
          <a:bodyPr/>
          <a:lstStyle/>
          <a:p>
            <a:r>
              <a:rPr lang="en-GB" sz="4400" dirty="0"/>
              <a:t>Maximise social and fitness signals with Cinema </a:t>
            </a:r>
          </a:p>
        </p:txBody>
      </p:sp>
      <p:sp>
        <p:nvSpPr>
          <p:cNvPr id="7" name="Rectangle 6">
            <a:extLst>
              <a:ext uri="{FF2B5EF4-FFF2-40B4-BE49-F238E27FC236}">
                <a16:creationId xmlns:a16="http://schemas.microsoft.com/office/drawing/2014/main" id="{B7489FDE-D5CC-4398-8E42-E1E905231A79}"/>
              </a:ext>
            </a:extLst>
          </p:cNvPr>
          <p:cNvSpPr/>
          <p:nvPr/>
        </p:nvSpPr>
        <p:spPr>
          <a:xfrm>
            <a:off x="2467378" y="2482539"/>
            <a:ext cx="4047983" cy="2056028"/>
          </a:xfrm>
          <a:prstGeom prst="rect">
            <a:avLst/>
          </a:prstGeom>
          <a:solidFill>
            <a:schemeClr val="bg1">
              <a:lumMod val="95000"/>
            </a:schemeClr>
          </a:solidFill>
          <a:ln w="15875" cap="flat" cmpd="sng" algn="ctr">
            <a:solidFill>
              <a:srgbClr val="A19A9C"/>
            </a:solidFill>
            <a:prstDash val="solid"/>
            <a:miter lim="800000"/>
          </a:ln>
          <a:effectLst/>
        </p:spPr>
        <p:txBody>
          <a:bodyPr lIns="198458" rtlCol="0" anchor="ctr"/>
          <a:lstStyle/>
          <a:p>
            <a:pPr marL="0" marR="0" lvl="0" indent="0" algn="ctr" defTabSz="1008126" rtl="0" eaLnBrk="1" fontAlgn="auto" latinLnBrk="0" hangingPunct="1">
              <a:lnSpc>
                <a:spcPct val="100000"/>
              </a:lnSpc>
              <a:spcBef>
                <a:spcPts val="0"/>
              </a:spcBef>
              <a:spcAft>
                <a:spcPts val="0"/>
              </a:spcAft>
              <a:buClrTx/>
              <a:buSzTx/>
              <a:buFontTx/>
              <a:buNone/>
              <a:tabLst/>
              <a:defRPr/>
            </a:pPr>
            <a:endParaRPr kumimoji="0" lang="en-GB" sz="1985" b="0" i="0" u="none" strike="noStrike" kern="0" cap="none" spc="0" normalizeH="0" baseline="0" noProof="0">
              <a:ln>
                <a:noFill/>
              </a:ln>
              <a:solidFill>
                <a:srgbClr val="A19A9C">
                  <a:lumMod val="75000"/>
                </a:srgbClr>
              </a:solidFill>
              <a:effectLst/>
              <a:uLnTx/>
              <a:uFillTx/>
              <a:latin typeface="Inter Tight" panose="020F0502020204030204"/>
              <a:ea typeface="+mn-ea"/>
              <a:cs typeface="+mn-cs"/>
            </a:endParaRPr>
          </a:p>
        </p:txBody>
      </p:sp>
      <p:sp>
        <p:nvSpPr>
          <p:cNvPr id="8" name="Rectangle 7">
            <a:extLst>
              <a:ext uri="{FF2B5EF4-FFF2-40B4-BE49-F238E27FC236}">
                <a16:creationId xmlns:a16="http://schemas.microsoft.com/office/drawing/2014/main" id="{C108ACD3-48F3-4DEE-852E-CC7D8607DBC1}"/>
              </a:ext>
            </a:extLst>
          </p:cNvPr>
          <p:cNvSpPr/>
          <p:nvPr/>
        </p:nvSpPr>
        <p:spPr>
          <a:xfrm>
            <a:off x="6515361" y="2482539"/>
            <a:ext cx="4047983" cy="2056028"/>
          </a:xfrm>
          <a:prstGeom prst="rect">
            <a:avLst/>
          </a:prstGeom>
          <a:solidFill>
            <a:schemeClr val="accent2">
              <a:lumMod val="20000"/>
              <a:lumOff val="80000"/>
            </a:schemeClr>
          </a:solidFill>
          <a:ln w="15875" cap="flat" cmpd="sng" algn="ctr">
            <a:solidFill>
              <a:srgbClr val="A19A9C"/>
            </a:solidFill>
            <a:prstDash val="solid"/>
            <a:miter lim="800000"/>
          </a:ln>
          <a:effectLst/>
        </p:spPr>
        <p:txBody>
          <a:bodyPr lIns="198458" rtlCol="0" anchor="ctr"/>
          <a:lstStyle/>
          <a:p>
            <a:pPr marL="0" marR="0" lvl="0" indent="0" algn="ctr" defTabSz="1008126" rtl="0" eaLnBrk="1" fontAlgn="auto" latinLnBrk="0" hangingPunct="1">
              <a:lnSpc>
                <a:spcPct val="100000"/>
              </a:lnSpc>
              <a:spcBef>
                <a:spcPts val="0"/>
              </a:spcBef>
              <a:spcAft>
                <a:spcPts val="0"/>
              </a:spcAft>
              <a:buClrTx/>
              <a:buSzTx/>
              <a:buFontTx/>
              <a:buNone/>
              <a:tabLst/>
              <a:defRPr/>
            </a:pPr>
            <a:endParaRPr kumimoji="0" lang="en-GB" sz="1985" b="0" i="0" u="none" strike="noStrike" kern="0" cap="none" spc="0" normalizeH="0" baseline="0" noProof="0">
              <a:ln>
                <a:noFill/>
              </a:ln>
              <a:solidFill>
                <a:srgbClr val="A19A9C">
                  <a:lumMod val="75000"/>
                </a:srgbClr>
              </a:solidFill>
              <a:effectLst/>
              <a:uLnTx/>
              <a:uFillTx/>
              <a:latin typeface="Inter Tight" panose="020F0502020204030204"/>
              <a:ea typeface="+mn-ea"/>
              <a:cs typeface="+mn-cs"/>
            </a:endParaRPr>
          </a:p>
        </p:txBody>
      </p:sp>
      <p:sp>
        <p:nvSpPr>
          <p:cNvPr id="9" name="Rectangle 8">
            <a:extLst>
              <a:ext uri="{FF2B5EF4-FFF2-40B4-BE49-F238E27FC236}">
                <a16:creationId xmlns:a16="http://schemas.microsoft.com/office/drawing/2014/main" id="{BB9125A1-D67E-41DE-881E-35FD0BE43EFB}"/>
              </a:ext>
            </a:extLst>
          </p:cNvPr>
          <p:cNvSpPr/>
          <p:nvPr/>
        </p:nvSpPr>
        <p:spPr>
          <a:xfrm>
            <a:off x="2467378" y="4522167"/>
            <a:ext cx="4047983" cy="2056028"/>
          </a:xfrm>
          <a:prstGeom prst="rect">
            <a:avLst/>
          </a:prstGeom>
          <a:solidFill>
            <a:schemeClr val="bg1">
              <a:lumMod val="95000"/>
            </a:schemeClr>
          </a:solidFill>
          <a:ln w="15875" cap="flat" cmpd="sng" algn="ctr">
            <a:solidFill>
              <a:srgbClr val="A19A9C"/>
            </a:solidFill>
            <a:prstDash val="solid"/>
            <a:miter lim="800000"/>
          </a:ln>
          <a:effectLst/>
        </p:spPr>
        <p:txBody>
          <a:bodyPr lIns="198458" rtlCol="0" anchor="ctr"/>
          <a:lstStyle/>
          <a:p>
            <a:pPr marL="0" marR="0" lvl="0" indent="0" algn="ctr" defTabSz="1008126" rtl="0" eaLnBrk="1" fontAlgn="auto" latinLnBrk="0" hangingPunct="1">
              <a:lnSpc>
                <a:spcPct val="100000"/>
              </a:lnSpc>
              <a:spcBef>
                <a:spcPts val="0"/>
              </a:spcBef>
              <a:spcAft>
                <a:spcPts val="0"/>
              </a:spcAft>
              <a:buClrTx/>
              <a:buSzTx/>
              <a:buFontTx/>
              <a:buNone/>
              <a:tabLst/>
              <a:defRPr/>
            </a:pPr>
            <a:endParaRPr kumimoji="0" lang="en-GB" sz="1985" b="0" i="0" u="none" strike="noStrike" kern="0" cap="none" spc="0" normalizeH="0" baseline="0" noProof="0">
              <a:ln>
                <a:noFill/>
              </a:ln>
              <a:solidFill>
                <a:srgbClr val="A19A9C">
                  <a:lumMod val="75000"/>
                </a:srgbClr>
              </a:solidFill>
              <a:effectLst/>
              <a:uLnTx/>
              <a:uFillTx/>
              <a:latin typeface="Inter Tight" panose="020F0502020204030204"/>
              <a:ea typeface="+mn-ea"/>
              <a:cs typeface="+mn-cs"/>
            </a:endParaRPr>
          </a:p>
        </p:txBody>
      </p:sp>
      <p:sp>
        <p:nvSpPr>
          <p:cNvPr id="10" name="Rectangle 9">
            <a:extLst>
              <a:ext uri="{FF2B5EF4-FFF2-40B4-BE49-F238E27FC236}">
                <a16:creationId xmlns:a16="http://schemas.microsoft.com/office/drawing/2014/main" id="{ADAEFDF0-1FDA-4E05-B656-747AF90C34A5}"/>
              </a:ext>
            </a:extLst>
          </p:cNvPr>
          <p:cNvSpPr/>
          <p:nvPr/>
        </p:nvSpPr>
        <p:spPr>
          <a:xfrm>
            <a:off x="6515361" y="4522167"/>
            <a:ext cx="4047983" cy="2056028"/>
          </a:xfrm>
          <a:prstGeom prst="rect">
            <a:avLst/>
          </a:prstGeom>
          <a:solidFill>
            <a:schemeClr val="bg1">
              <a:lumMod val="95000"/>
            </a:schemeClr>
          </a:solidFill>
          <a:ln w="15875" cap="flat" cmpd="sng" algn="ctr">
            <a:solidFill>
              <a:srgbClr val="A19A9C"/>
            </a:solidFill>
            <a:prstDash val="solid"/>
            <a:miter lim="800000"/>
          </a:ln>
          <a:effectLst/>
        </p:spPr>
        <p:txBody>
          <a:bodyPr lIns="198458" rtlCol="0" anchor="ctr"/>
          <a:lstStyle/>
          <a:p>
            <a:pPr marL="0" marR="0" lvl="0" indent="0" algn="ctr" defTabSz="1008126" rtl="0" eaLnBrk="1" fontAlgn="auto" latinLnBrk="0" hangingPunct="1">
              <a:lnSpc>
                <a:spcPct val="100000"/>
              </a:lnSpc>
              <a:spcBef>
                <a:spcPts val="0"/>
              </a:spcBef>
              <a:spcAft>
                <a:spcPts val="0"/>
              </a:spcAft>
              <a:buClrTx/>
              <a:buSzTx/>
              <a:buFontTx/>
              <a:buNone/>
              <a:tabLst/>
              <a:defRPr/>
            </a:pPr>
            <a:endParaRPr kumimoji="0" lang="en-GB" sz="1985" b="0" i="0" u="none" strike="noStrike" kern="0" cap="none" spc="0" normalizeH="0" baseline="0" noProof="0">
              <a:ln>
                <a:noFill/>
              </a:ln>
              <a:solidFill>
                <a:srgbClr val="A19A9C">
                  <a:lumMod val="75000"/>
                </a:srgbClr>
              </a:solidFill>
              <a:effectLst/>
              <a:uLnTx/>
              <a:uFillTx/>
              <a:latin typeface="Inter Tight" panose="020F0502020204030204"/>
              <a:ea typeface="+mn-ea"/>
              <a:cs typeface="+mn-cs"/>
            </a:endParaRPr>
          </a:p>
        </p:txBody>
      </p:sp>
      <p:cxnSp>
        <p:nvCxnSpPr>
          <p:cNvPr id="11" name="Straight Arrow Connector 10">
            <a:extLst>
              <a:ext uri="{FF2B5EF4-FFF2-40B4-BE49-F238E27FC236}">
                <a16:creationId xmlns:a16="http://schemas.microsoft.com/office/drawing/2014/main" id="{96027E3E-F45A-4ABE-99A9-152BED54ADA8}"/>
              </a:ext>
            </a:extLst>
          </p:cNvPr>
          <p:cNvCxnSpPr>
            <a:cxnSpLocks/>
          </p:cNvCxnSpPr>
          <p:nvPr/>
        </p:nvCxnSpPr>
        <p:spPr>
          <a:xfrm flipV="1">
            <a:off x="6515361" y="2232246"/>
            <a:ext cx="0" cy="4345949"/>
          </a:xfrm>
          <a:prstGeom prst="straightConnector1">
            <a:avLst/>
          </a:prstGeom>
          <a:noFill/>
          <a:ln w="57150" cap="flat" cmpd="sng" algn="ctr">
            <a:solidFill>
              <a:schemeClr val="accent2"/>
            </a:solidFill>
            <a:prstDash val="solid"/>
            <a:miter lim="800000"/>
            <a:tailEnd type="triangle"/>
          </a:ln>
          <a:effectLst/>
        </p:spPr>
      </p:cxnSp>
      <p:sp>
        <p:nvSpPr>
          <p:cNvPr id="12" name="Rectangle 11">
            <a:extLst>
              <a:ext uri="{FF2B5EF4-FFF2-40B4-BE49-F238E27FC236}">
                <a16:creationId xmlns:a16="http://schemas.microsoft.com/office/drawing/2014/main" id="{FE20BB0D-6E54-41F4-82CB-42616DAC867C}"/>
              </a:ext>
            </a:extLst>
          </p:cNvPr>
          <p:cNvSpPr/>
          <p:nvPr/>
        </p:nvSpPr>
        <p:spPr>
          <a:xfrm>
            <a:off x="5077769" y="1862095"/>
            <a:ext cx="2849466" cy="369332"/>
          </a:xfrm>
          <a:prstGeom prst="rect">
            <a:avLst/>
          </a:prstGeom>
          <a:ln w="57150">
            <a:noFill/>
          </a:ln>
        </p:spPr>
        <p:txBody>
          <a:bodyPr wrap="square">
            <a:spAutoFit/>
          </a:bodyPr>
          <a:lstStyle/>
          <a:p>
            <a:pPr marL="0" marR="0" lvl="0" indent="0" algn="ctr" defTabSz="100812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ea typeface="+mn-ea"/>
                <a:cs typeface="+mn-cs"/>
              </a:rPr>
              <a:t>Social Signal </a:t>
            </a:r>
          </a:p>
        </p:txBody>
      </p:sp>
      <p:cxnSp>
        <p:nvCxnSpPr>
          <p:cNvPr id="13" name="Straight Arrow Connector 12">
            <a:extLst>
              <a:ext uri="{FF2B5EF4-FFF2-40B4-BE49-F238E27FC236}">
                <a16:creationId xmlns:a16="http://schemas.microsoft.com/office/drawing/2014/main" id="{AA4C0CBE-438C-46BA-BC6B-C29A2CDB2DFB}"/>
              </a:ext>
            </a:extLst>
          </p:cNvPr>
          <p:cNvCxnSpPr>
            <a:cxnSpLocks/>
          </p:cNvCxnSpPr>
          <p:nvPr/>
        </p:nvCxnSpPr>
        <p:spPr>
          <a:xfrm>
            <a:off x="2467378" y="4542888"/>
            <a:ext cx="8384171" cy="0"/>
          </a:xfrm>
          <a:prstGeom prst="straightConnector1">
            <a:avLst/>
          </a:prstGeom>
          <a:noFill/>
          <a:ln w="57150" cap="flat" cmpd="sng" algn="ctr">
            <a:solidFill>
              <a:schemeClr val="accent2"/>
            </a:solidFill>
            <a:prstDash val="solid"/>
            <a:miter lim="800000"/>
            <a:tailEnd type="triangle"/>
          </a:ln>
          <a:effectLst/>
        </p:spPr>
      </p:cxnSp>
      <p:sp>
        <p:nvSpPr>
          <p:cNvPr id="14" name="Rectangle 13">
            <a:extLst>
              <a:ext uri="{FF2B5EF4-FFF2-40B4-BE49-F238E27FC236}">
                <a16:creationId xmlns:a16="http://schemas.microsoft.com/office/drawing/2014/main" id="{AF5ED639-C7D5-44C1-8112-6AAC66D57E1A}"/>
              </a:ext>
            </a:extLst>
          </p:cNvPr>
          <p:cNvSpPr/>
          <p:nvPr/>
        </p:nvSpPr>
        <p:spPr>
          <a:xfrm>
            <a:off x="10831271" y="4336442"/>
            <a:ext cx="1756063" cy="369332"/>
          </a:xfrm>
          <a:prstGeom prst="rect">
            <a:avLst/>
          </a:prstGeom>
          <a:ln w="57150">
            <a:noFill/>
          </a:ln>
        </p:spPr>
        <p:txBody>
          <a:bodyPr wrap="square">
            <a:spAutoFit/>
          </a:bodyPr>
          <a:lstStyle/>
          <a:p>
            <a:pPr marL="0" marR="0" lvl="0" indent="0" algn="ctr" defTabSz="100812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ea typeface="+mn-ea"/>
                <a:cs typeface="+mn-cs"/>
              </a:rPr>
              <a:t>Fitness Signal </a:t>
            </a:r>
          </a:p>
        </p:txBody>
      </p:sp>
      <p:graphicFrame>
        <p:nvGraphicFramePr>
          <p:cNvPr id="15" name="Chart 14">
            <a:extLst>
              <a:ext uri="{FF2B5EF4-FFF2-40B4-BE49-F238E27FC236}">
                <a16:creationId xmlns:a16="http://schemas.microsoft.com/office/drawing/2014/main" id="{3E5F4434-8C18-4C28-A73B-9F3AF7E77B82}"/>
              </a:ext>
            </a:extLst>
          </p:cNvPr>
          <p:cNvGraphicFramePr/>
          <p:nvPr/>
        </p:nvGraphicFramePr>
        <p:xfrm>
          <a:off x="2993676" y="2512213"/>
          <a:ext cx="8239310" cy="408992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4">
            <a:extLst>
              <a:ext uri="{FF2B5EF4-FFF2-40B4-BE49-F238E27FC236}">
                <a16:creationId xmlns:a16="http://schemas.microsoft.com/office/drawing/2014/main" id="{4B775EEF-A1B6-036B-9BA3-BC7C2CA51443}"/>
              </a:ext>
            </a:extLst>
          </p:cNvPr>
          <p:cNvSpPr txBox="1">
            <a:spLocks/>
          </p:cNvSpPr>
          <p:nvPr/>
        </p:nvSpPr>
        <p:spPr>
          <a:xfrm>
            <a:off x="220663" y="-559488"/>
            <a:ext cx="6122755" cy="383196"/>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Inter Tight" panose="020B0604020202020204" pitchFamily="34" charset="0"/>
              <a:buNone/>
              <a:tabLst/>
              <a:defRPr sz="1764" b="1" kern="1200">
                <a:solidFill>
                  <a:schemeClr val="bg1"/>
                </a:solidFill>
                <a:latin typeface="+mn-lt"/>
                <a:ea typeface="+mn-ea"/>
                <a:cs typeface="+mn-cs"/>
              </a:defRPr>
            </a:lvl1pPr>
            <a:lvl2pPr marL="504063" indent="0" algn="ctr" defTabSz="1008126" rtl="0" eaLnBrk="1" latinLnBrk="0" hangingPunct="1">
              <a:lnSpc>
                <a:spcPct val="90000"/>
              </a:lnSpc>
              <a:spcBef>
                <a:spcPts val="551"/>
              </a:spcBef>
              <a:buFont typeface="Inter Tight"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Inter Tight"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9pPr>
          </a:lstStyle>
          <a:p>
            <a:pPr defTabSz="961844">
              <a:lnSpc>
                <a:spcPct val="100000"/>
              </a:lnSpc>
              <a:spcBef>
                <a:spcPts val="0"/>
              </a:spcBef>
              <a:buClr>
                <a:srgbClr val="FFFFFF"/>
              </a:buClr>
              <a:buSzPct val="100000"/>
              <a:buFont typeface="Inter Tight"/>
              <a:buNone/>
              <a:defRPr/>
            </a:pPr>
            <a:endParaRPr lang="en-GB" sz="900" b="0">
              <a:solidFill>
                <a:srgbClr val="000000"/>
              </a:solidFill>
              <a:latin typeface="Inter Tight"/>
            </a:endParaRPr>
          </a:p>
        </p:txBody>
      </p:sp>
    </p:spTree>
    <p:extLst>
      <p:ext uri="{BB962C8B-B14F-4D97-AF65-F5344CB8AC3E}">
        <p14:creationId xmlns:p14="http://schemas.microsoft.com/office/powerpoint/2010/main" val="53389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34"/>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C3591C61-90F4-4C43-8CFE-E8EAC3BBA044}"/>
              </a:ext>
            </a:extLst>
          </p:cNvPr>
          <p:cNvGraphicFramePr/>
          <p:nvPr>
            <p:extLst>
              <p:ext uri="{D42A27DB-BD31-4B8C-83A1-F6EECF244321}">
                <p14:modId xmlns:p14="http://schemas.microsoft.com/office/powerpoint/2010/main" val="597750648"/>
              </p:ext>
            </p:extLst>
          </p:nvPr>
        </p:nvGraphicFramePr>
        <p:xfrm>
          <a:off x="1631840" y="2247484"/>
          <a:ext cx="4248163" cy="433905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909E4E11-46D1-85DB-BBEC-4C5A3F8AE062}"/>
              </a:ext>
            </a:extLst>
          </p:cNvPr>
          <p:cNvSpPr>
            <a:spLocks noGrp="1"/>
          </p:cNvSpPr>
          <p:nvPr>
            <p:ph type="body" sz="quarter" idx="83"/>
          </p:nvPr>
        </p:nvSpPr>
        <p:spPr>
          <a:xfrm>
            <a:off x="7264708" y="7221354"/>
            <a:ext cx="5951941" cy="173156"/>
          </a:xfrm>
        </p:spPr>
        <p:txBody>
          <a:bodyPr/>
          <a:lstStyle/>
          <a:p>
            <a:r>
              <a:rPr lang="en-GB" sz="1000" kern="0">
                <a:solidFill>
                  <a:srgbClr val="000000"/>
                </a:solidFill>
                <a:latin typeface="Inter Tight" panose="020B0604020202020204"/>
                <a:cs typeface="Poppins" panose="00000500000000000000" pitchFamily="50" charset="0"/>
                <a:sym typeface="Inter Tight"/>
              </a:rPr>
              <a:t>Source: DCM/everyday people 2025. Van </a:t>
            </a:r>
            <a:r>
              <a:rPr lang="en-GB" sz="1000" kern="0" err="1">
                <a:solidFill>
                  <a:srgbClr val="000000"/>
                </a:solidFill>
                <a:latin typeface="Inter Tight" panose="020B0604020202020204"/>
                <a:cs typeface="Poppins" panose="00000500000000000000" pitchFamily="50" charset="0"/>
                <a:sym typeface="Inter Tight"/>
              </a:rPr>
              <a:t>Westendorp</a:t>
            </a:r>
            <a:r>
              <a:rPr lang="en-GB" sz="1000" kern="0">
                <a:solidFill>
                  <a:srgbClr val="000000"/>
                </a:solidFill>
                <a:latin typeface="Inter Tight" panose="020B0604020202020204"/>
                <a:cs typeface="Poppins" panose="00000500000000000000" pitchFamily="50" charset="0"/>
                <a:sym typeface="Inter Tight"/>
              </a:rPr>
              <a:t> Price Sensitivity Meter Output. </a:t>
            </a:r>
          </a:p>
          <a:p>
            <a:endParaRPr lang="en-US" sz="1050" dirty="0"/>
          </a:p>
        </p:txBody>
      </p:sp>
      <p:sp>
        <p:nvSpPr>
          <p:cNvPr id="2" name="Subtitle 1">
            <a:extLst>
              <a:ext uri="{FF2B5EF4-FFF2-40B4-BE49-F238E27FC236}">
                <a16:creationId xmlns:a16="http://schemas.microsoft.com/office/drawing/2014/main" id="{FF0CD90B-587E-8335-5085-D1ECEFF13AFF}"/>
              </a:ext>
            </a:extLst>
          </p:cNvPr>
          <p:cNvSpPr>
            <a:spLocks noGrp="1"/>
          </p:cNvSpPr>
          <p:nvPr>
            <p:ph type="subTitle" idx="1"/>
          </p:nvPr>
        </p:nvSpPr>
        <p:spPr>
          <a:xfrm>
            <a:off x="220333" y="1461471"/>
            <a:ext cx="12996316" cy="383196"/>
          </a:xfrm>
        </p:spPr>
        <p:txBody>
          <a:bodyPr/>
          <a:lstStyle/>
          <a:p>
            <a:pPr>
              <a:lnSpc>
                <a:spcPct val="100000"/>
              </a:lnSpc>
            </a:pPr>
            <a:r>
              <a:rPr lang="en-GB" sz="2000" dirty="0"/>
              <a:t>Results from an experiment run by everyday people and DCM found that when people believe a brand is launching with advertising in cinema, price perceptions for the brand significantly increase.. </a:t>
            </a:r>
          </a:p>
          <a:p>
            <a:pPr>
              <a:lnSpc>
                <a:spcPct val="100000"/>
              </a:lnSpc>
            </a:pPr>
            <a:endParaRPr lang="en-US" sz="2000" dirty="0"/>
          </a:p>
        </p:txBody>
      </p:sp>
      <p:sp>
        <p:nvSpPr>
          <p:cNvPr id="7" name="Title 6">
            <a:extLst>
              <a:ext uri="{FF2B5EF4-FFF2-40B4-BE49-F238E27FC236}">
                <a16:creationId xmlns:a16="http://schemas.microsoft.com/office/drawing/2014/main" id="{F9B21DB1-2AD7-20D7-C460-80CB71A5CE53}"/>
              </a:ext>
            </a:extLst>
          </p:cNvPr>
          <p:cNvSpPr>
            <a:spLocks noGrp="1"/>
          </p:cNvSpPr>
          <p:nvPr>
            <p:ph type="title"/>
          </p:nvPr>
        </p:nvSpPr>
        <p:spPr>
          <a:xfrm>
            <a:off x="220332" y="263612"/>
            <a:ext cx="12889611" cy="579445"/>
          </a:xfrm>
        </p:spPr>
        <p:txBody>
          <a:bodyPr/>
          <a:lstStyle/>
          <a:p>
            <a:pPr algn="l">
              <a:lnSpc>
                <a:spcPct val="80000"/>
              </a:lnSpc>
            </a:pPr>
            <a:r>
              <a:rPr lang="en-GB" sz="4400" i="0" dirty="0">
                <a:solidFill>
                  <a:srgbClr val="232323"/>
                </a:solidFill>
                <a:effectLst/>
              </a:rPr>
              <a:t>Cinema enhances price perceptions and perceived brand value</a:t>
            </a:r>
          </a:p>
        </p:txBody>
      </p:sp>
      <p:grpSp>
        <p:nvGrpSpPr>
          <p:cNvPr id="19" name="Group 18">
            <a:extLst>
              <a:ext uri="{FF2B5EF4-FFF2-40B4-BE49-F238E27FC236}">
                <a16:creationId xmlns:a16="http://schemas.microsoft.com/office/drawing/2014/main" id="{736654E7-E580-4885-80ED-BCA96428FA84}"/>
              </a:ext>
            </a:extLst>
          </p:cNvPr>
          <p:cNvGrpSpPr/>
          <p:nvPr/>
        </p:nvGrpSpPr>
        <p:grpSpPr>
          <a:xfrm>
            <a:off x="3028954" y="3376712"/>
            <a:ext cx="1310185" cy="1065123"/>
            <a:chOff x="13173090" y="2976458"/>
            <a:chExt cx="1310253" cy="1065181"/>
          </a:xfrm>
        </p:grpSpPr>
        <p:sp>
          <p:nvSpPr>
            <p:cNvPr id="20" name="TextBox 19">
              <a:extLst>
                <a:ext uri="{FF2B5EF4-FFF2-40B4-BE49-F238E27FC236}">
                  <a16:creationId xmlns:a16="http://schemas.microsoft.com/office/drawing/2014/main" id="{776E7511-8B8A-4505-84A8-8E88452D5CB6}"/>
                </a:ext>
              </a:extLst>
            </p:cNvPr>
            <p:cNvSpPr txBox="1"/>
            <p:nvPr/>
          </p:nvSpPr>
          <p:spPr>
            <a:xfrm>
              <a:off x="13319291" y="3011044"/>
              <a:ext cx="804920" cy="369352"/>
            </a:xfrm>
            <a:prstGeom prst="rect">
              <a:avLst/>
            </a:prstGeom>
            <a:noFill/>
          </p:spPr>
          <p:txBody>
            <a:bodyPr wrap="square" rtlCol="0">
              <a:spAutoFit/>
            </a:bodyPr>
            <a:lstStyle/>
            <a:p>
              <a:pPr marL="0" marR="0" lvl="0" indent="0" algn="ctr" defTabSz="1008087"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effectLst/>
                  <a:uLnTx/>
                  <a:uFillTx/>
                  <a:ea typeface="+mn-ea"/>
                  <a:cs typeface="Poppins" panose="00000500000000000000" pitchFamily="50" charset="0"/>
                  <a:sym typeface="Inter Tight"/>
                </a:rPr>
                <a:t>+10%</a:t>
              </a:r>
            </a:p>
          </p:txBody>
        </p:sp>
        <p:cxnSp>
          <p:nvCxnSpPr>
            <p:cNvPr id="21" name="Straight Arrow Connector 20">
              <a:extLst>
                <a:ext uri="{FF2B5EF4-FFF2-40B4-BE49-F238E27FC236}">
                  <a16:creationId xmlns:a16="http://schemas.microsoft.com/office/drawing/2014/main" id="{68F4A072-49A8-4723-B991-76BAF6E16167}"/>
                </a:ext>
              </a:extLst>
            </p:cNvPr>
            <p:cNvCxnSpPr>
              <a:cxnSpLocks/>
            </p:cNvCxnSpPr>
            <p:nvPr/>
          </p:nvCxnSpPr>
          <p:spPr>
            <a:xfrm flipV="1">
              <a:off x="13173090" y="2976458"/>
              <a:ext cx="1310253" cy="1065181"/>
            </a:xfrm>
            <a:prstGeom prst="straightConnector1">
              <a:avLst/>
            </a:prstGeom>
            <a:ln w="22225">
              <a:solidFill>
                <a:schemeClr val="accent6"/>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EF8A815D-F954-4F57-B49C-403F2D5ECF26}"/>
              </a:ext>
            </a:extLst>
          </p:cNvPr>
          <p:cNvSpPr txBox="1"/>
          <p:nvPr/>
        </p:nvSpPr>
        <p:spPr>
          <a:xfrm>
            <a:off x="776133" y="2473093"/>
            <a:ext cx="3767471" cy="646331"/>
          </a:xfrm>
          <a:prstGeom prst="rect">
            <a:avLst/>
          </a:prstGeom>
          <a:noFill/>
        </p:spPr>
        <p:txBody>
          <a:bodyPr wrap="square" rtlCol="0">
            <a:spAutoFit/>
          </a:bodyPr>
          <a:lstStyle/>
          <a:p>
            <a:pPr marL="0" marR="0" lvl="0" indent="0" algn="l" defTabSz="1008087"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00000"/>
                </a:solidFill>
                <a:effectLst/>
                <a:uLnTx/>
                <a:uFillTx/>
                <a:ea typeface="+mn-ea"/>
                <a:cs typeface="Inter Tight"/>
                <a:sym typeface="Inter Tight"/>
              </a:rPr>
              <a:t>Mobile network brand</a:t>
            </a:r>
          </a:p>
          <a:p>
            <a:pPr marL="0" marR="0" lvl="0" indent="0" algn="l" defTabSz="1008087"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srgbClr val="000000"/>
                </a:solidFill>
                <a:effectLst/>
                <a:uLnTx/>
                <a:uFillTx/>
                <a:ea typeface="+mn-ea"/>
                <a:cs typeface="Inter Tight"/>
                <a:sym typeface="Inter Tight"/>
              </a:rPr>
              <a:t>Optimal monthly cost</a:t>
            </a:r>
          </a:p>
        </p:txBody>
      </p:sp>
      <p:pic>
        <p:nvPicPr>
          <p:cNvPr id="12" name="Picture 11" descr="A black background with blue and pink text&#10;&#10;Description automatically generated">
            <a:extLst>
              <a:ext uri="{FF2B5EF4-FFF2-40B4-BE49-F238E27FC236}">
                <a16:creationId xmlns:a16="http://schemas.microsoft.com/office/drawing/2014/main" id="{57464CE1-6043-4DEE-8754-EBAA39524CE4}"/>
              </a:ext>
            </a:extLst>
          </p:cNvPr>
          <p:cNvPicPr>
            <a:picLocks noChangeAspect="1"/>
          </p:cNvPicPr>
          <p:nvPr/>
        </p:nvPicPr>
        <p:blipFill>
          <a:blip r:embed="rId4"/>
          <a:stretch>
            <a:fillRect/>
          </a:stretch>
        </p:blipFill>
        <p:spPr>
          <a:xfrm>
            <a:off x="1688812" y="6921739"/>
            <a:ext cx="1202919" cy="514047"/>
          </a:xfrm>
          <a:prstGeom prst="rect">
            <a:avLst/>
          </a:prstGeom>
        </p:spPr>
      </p:pic>
      <p:graphicFrame>
        <p:nvGraphicFramePr>
          <p:cNvPr id="14" name="Chart 13">
            <a:extLst>
              <a:ext uri="{FF2B5EF4-FFF2-40B4-BE49-F238E27FC236}">
                <a16:creationId xmlns:a16="http://schemas.microsoft.com/office/drawing/2014/main" id="{1123D686-506C-4365-908E-40F97B25C10A}"/>
              </a:ext>
            </a:extLst>
          </p:cNvPr>
          <p:cNvGraphicFramePr/>
          <p:nvPr>
            <p:extLst>
              <p:ext uri="{D42A27DB-BD31-4B8C-83A1-F6EECF244321}">
                <p14:modId xmlns:p14="http://schemas.microsoft.com/office/powerpoint/2010/main" val="3162270015"/>
              </p:ext>
            </p:extLst>
          </p:nvPr>
        </p:nvGraphicFramePr>
        <p:xfrm>
          <a:off x="7390213" y="2247484"/>
          <a:ext cx="4248163" cy="4339054"/>
        </p:xfrm>
        <a:graphic>
          <a:graphicData uri="http://schemas.openxmlformats.org/drawingml/2006/chart">
            <c:chart xmlns:c="http://schemas.openxmlformats.org/drawingml/2006/chart" xmlns:r="http://schemas.openxmlformats.org/officeDocument/2006/relationships" r:id="rId5"/>
          </a:graphicData>
        </a:graphic>
      </p:graphicFrame>
      <p:grpSp>
        <p:nvGrpSpPr>
          <p:cNvPr id="15" name="Group 14">
            <a:extLst>
              <a:ext uri="{FF2B5EF4-FFF2-40B4-BE49-F238E27FC236}">
                <a16:creationId xmlns:a16="http://schemas.microsoft.com/office/drawing/2014/main" id="{E9C09C10-67CC-484D-80DE-0C511C8864E0}"/>
              </a:ext>
            </a:extLst>
          </p:cNvPr>
          <p:cNvGrpSpPr/>
          <p:nvPr/>
        </p:nvGrpSpPr>
        <p:grpSpPr>
          <a:xfrm>
            <a:off x="8736478" y="3493661"/>
            <a:ext cx="1336222" cy="1146322"/>
            <a:chOff x="13065088" y="2955868"/>
            <a:chExt cx="1456232" cy="1146384"/>
          </a:xfrm>
        </p:grpSpPr>
        <p:sp>
          <p:nvSpPr>
            <p:cNvPr id="23" name="TextBox 22">
              <a:extLst>
                <a:ext uri="{FF2B5EF4-FFF2-40B4-BE49-F238E27FC236}">
                  <a16:creationId xmlns:a16="http://schemas.microsoft.com/office/drawing/2014/main" id="{9039DAF8-0451-4726-83AC-23FE74E636F3}"/>
                </a:ext>
              </a:extLst>
            </p:cNvPr>
            <p:cNvSpPr txBox="1"/>
            <p:nvPr/>
          </p:nvSpPr>
          <p:spPr>
            <a:xfrm>
              <a:off x="13244520" y="2955868"/>
              <a:ext cx="888359" cy="369352"/>
            </a:xfrm>
            <a:prstGeom prst="rect">
              <a:avLst/>
            </a:prstGeom>
            <a:noFill/>
          </p:spPr>
          <p:txBody>
            <a:bodyPr wrap="square" rtlCol="0">
              <a:spAutoFit/>
            </a:bodyPr>
            <a:lstStyle/>
            <a:p>
              <a:pPr marL="0" marR="0" lvl="0" indent="0" algn="ctr" defTabSz="1008087"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effectLst/>
                  <a:uLnTx/>
                  <a:uFillTx/>
                  <a:ea typeface="+mn-ea"/>
                  <a:cs typeface="Poppins" panose="00000500000000000000" pitchFamily="50" charset="0"/>
                  <a:sym typeface="Inter Tight"/>
                </a:rPr>
                <a:t>+14%</a:t>
              </a:r>
            </a:p>
          </p:txBody>
        </p:sp>
        <p:cxnSp>
          <p:nvCxnSpPr>
            <p:cNvPr id="24" name="Straight Arrow Connector 23">
              <a:extLst>
                <a:ext uri="{FF2B5EF4-FFF2-40B4-BE49-F238E27FC236}">
                  <a16:creationId xmlns:a16="http://schemas.microsoft.com/office/drawing/2014/main" id="{31F4F5F4-B018-4162-BAD3-639A705151FF}"/>
                </a:ext>
              </a:extLst>
            </p:cNvPr>
            <p:cNvCxnSpPr>
              <a:cxnSpLocks/>
            </p:cNvCxnSpPr>
            <p:nvPr/>
          </p:nvCxnSpPr>
          <p:spPr>
            <a:xfrm flipV="1">
              <a:off x="13065088" y="2986776"/>
              <a:ext cx="1456232" cy="1115476"/>
            </a:xfrm>
            <a:prstGeom prst="straightConnector1">
              <a:avLst/>
            </a:prstGeom>
            <a:ln w="22225">
              <a:solidFill>
                <a:schemeClr val="accent1"/>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389F77D4-CDB4-4E7A-85E1-6671D813315D}"/>
              </a:ext>
            </a:extLst>
          </p:cNvPr>
          <p:cNvSpPr txBox="1"/>
          <p:nvPr/>
        </p:nvSpPr>
        <p:spPr>
          <a:xfrm>
            <a:off x="7103235" y="2473093"/>
            <a:ext cx="2912303" cy="646331"/>
          </a:xfrm>
          <a:prstGeom prst="rect">
            <a:avLst/>
          </a:prstGeom>
          <a:noFill/>
        </p:spPr>
        <p:txBody>
          <a:bodyPr wrap="square" rtlCol="0">
            <a:spAutoFit/>
          </a:bodyPr>
          <a:lstStyle/>
          <a:p>
            <a:pPr marL="0" marR="0" lvl="0" indent="0" algn="l" defTabSz="1008087" rtl="0" eaLnBrk="1" fontAlgn="auto" latinLnBrk="0" hangingPunct="1">
              <a:lnSpc>
                <a:spcPct val="100000"/>
              </a:lnSpc>
              <a:spcBef>
                <a:spcPts val="0"/>
              </a:spcBef>
              <a:spcAft>
                <a:spcPts val="0"/>
              </a:spcAft>
              <a:buClr>
                <a:srgbClr val="000000"/>
              </a:buClr>
              <a:buSzTx/>
              <a:buFontTx/>
              <a:buNone/>
              <a:tabLst/>
              <a:defRPr/>
            </a:pPr>
            <a:r>
              <a:rPr kumimoji="0" lang="en-GB" sz="1800" b="1" i="0" u="none" strike="noStrike" kern="0" cap="none" spc="0" normalizeH="0" baseline="0" noProof="0">
                <a:ln>
                  <a:noFill/>
                </a:ln>
                <a:solidFill>
                  <a:srgbClr val="000000"/>
                </a:solidFill>
                <a:effectLst/>
                <a:uLnTx/>
                <a:uFillTx/>
                <a:ea typeface="+mn-ea"/>
                <a:cs typeface="Inter Tight"/>
                <a:sym typeface="Inter Tight"/>
              </a:rPr>
              <a:t>Laundry detergent brand</a:t>
            </a:r>
          </a:p>
          <a:p>
            <a:pPr marL="0" marR="0" lvl="0" indent="0" algn="l" defTabSz="1008087"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srgbClr val="000000"/>
                </a:solidFill>
                <a:effectLst/>
                <a:uLnTx/>
                <a:uFillTx/>
                <a:ea typeface="+mn-ea"/>
                <a:cs typeface="Inter Tight"/>
                <a:sym typeface="Inter Tight"/>
              </a:rPr>
              <a:t>Optimal pack cost</a:t>
            </a:r>
          </a:p>
        </p:txBody>
      </p:sp>
    </p:spTree>
    <p:extLst>
      <p:ext uri="{BB962C8B-B14F-4D97-AF65-F5344CB8AC3E}">
        <p14:creationId xmlns:p14="http://schemas.microsoft.com/office/powerpoint/2010/main" val="50122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8EFE38-7190-8968-0072-34AC9E986C3A}"/>
              </a:ext>
            </a:extLst>
          </p:cNvPr>
          <p:cNvSpPr>
            <a:spLocks noGrp="1"/>
          </p:cNvSpPr>
          <p:nvPr>
            <p:ph type="body" sz="quarter" idx="87"/>
          </p:nvPr>
        </p:nvSpPr>
        <p:spPr>
          <a:xfrm>
            <a:off x="226301" y="2115403"/>
            <a:ext cx="4214443" cy="4126840"/>
          </a:xfrm>
          <a:solidFill>
            <a:schemeClr val="accent2"/>
          </a:solidFill>
        </p:spPr>
        <p:txBody>
          <a:bodyPr bIns="216000"/>
          <a:lstStyle/>
          <a:p>
            <a:r>
              <a:rPr lang="en-US" sz="8800" dirty="0">
                <a:solidFill>
                  <a:schemeClr val="bg1"/>
                </a:solidFill>
              </a:rPr>
              <a:t>+21%</a:t>
            </a:r>
          </a:p>
        </p:txBody>
      </p:sp>
      <p:sp>
        <p:nvSpPr>
          <p:cNvPr id="3" name="Text Placeholder 2">
            <a:extLst>
              <a:ext uri="{FF2B5EF4-FFF2-40B4-BE49-F238E27FC236}">
                <a16:creationId xmlns:a16="http://schemas.microsoft.com/office/drawing/2014/main" id="{639E6C15-8015-8D26-DCA7-974AC748DB95}"/>
              </a:ext>
            </a:extLst>
          </p:cNvPr>
          <p:cNvSpPr>
            <a:spLocks noGrp="1"/>
          </p:cNvSpPr>
          <p:nvPr>
            <p:ph type="body" sz="quarter" idx="72"/>
          </p:nvPr>
        </p:nvSpPr>
        <p:spPr>
          <a:xfrm>
            <a:off x="4872278" y="7074125"/>
            <a:ext cx="8358046" cy="383196"/>
          </a:xfrm>
        </p:spPr>
        <p:txBody>
          <a:bodyPr/>
          <a:lstStyle/>
          <a:p>
            <a:r>
              <a:rPr lang="en-US" sz="1000" dirty="0"/>
              <a:t>Source: </a:t>
            </a:r>
            <a:r>
              <a:rPr lang="en-US" sz="1000" dirty="0" err="1"/>
              <a:t>Differentology</a:t>
            </a:r>
            <a:r>
              <a:rPr lang="en-US" sz="1000" dirty="0"/>
              <a:t> &amp; DCM databank of cinema campaign effectiveness studies  Relative uplifts between those exposed to the ad in cinema vs. those not exposed to ad in cinema (Demographically matched groups) Top 3 agree scores reported for perceptions, consideration and brand impression </a:t>
            </a:r>
          </a:p>
          <a:p>
            <a:endParaRPr lang="en-US" sz="1000" dirty="0"/>
          </a:p>
          <a:p>
            <a:endParaRPr lang="en-US" sz="700" dirty="0"/>
          </a:p>
        </p:txBody>
      </p:sp>
      <p:sp>
        <p:nvSpPr>
          <p:cNvPr id="4" name="Subtitle 3">
            <a:extLst>
              <a:ext uri="{FF2B5EF4-FFF2-40B4-BE49-F238E27FC236}">
                <a16:creationId xmlns:a16="http://schemas.microsoft.com/office/drawing/2014/main" id="{3E7B7A9F-084E-2047-2FCD-8D6EDCB558CE}"/>
              </a:ext>
            </a:extLst>
          </p:cNvPr>
          <p:cNvSpPr>
            <a:spLocks noGrp="1"/>
          </p:cNvSpPr>
          <p:nvPr>
            <p:ph type="subTitle" idx="1"/>
          </p:nvPr>
        </p:nvSpPr>
        <p:spPr>
          <a:xfrm>
            <a:off x="220333" y="1053450"/>
            <a:ext cx="12855904" cy="383196"/>
          </a:xfrm>
        </p:spPr>
        <p:txBody>
          <a:bodyPr/>
          <a:lstStyle/>
          <a:p>
            <a:r>
              <a:rPr lang="en-GB" sz="2400" dirty="0"/>
              <a:t>Based on results from over 100 campaigns, cinema can drive significant positive movement on key brand perceptions, improve brand impression and ultimately improve consideration.</a:t>
            </a:r>
          </a:p>
          <a:p>
            <a:endParaRPr lang="en-US" dirty="0"/>
          </a:p>
        </p:txBody>
      </p:sp>
      <p:sp>
        <p:nvSpPr>
          <p:cNvPr id="5" name="Title 4">
            <a:extLst>
              <a:ext uri="{FF2B5EF4-FFF2-40B4-BE49-F238E27FC236}">
                <a16:creationId xmlns:a16="http://schemas.microsoft.com/office/drawing/2014/main" id="{E022E878-6ED9-AF97-ED31-FD57181EB1BB}"/>
              </a:ext>
            </a:extLst>
          </p:cNvPr>
          <p:cNvSpPr>
            <a:spLocks noGrp="1"/>
          </p:cNvSpPr>
          <p:nvPr>
            <p:ph type="title"/>
          </p:nvPr>
        </p:nvSpPr>
        <p:spPr>
          <a:xfrm>
            <a:off x="220332" y="263612"/>
            <a:ext cx="12855905" cy="579445"/>
          </a:xfrm>
        </p:spPr>
        <p:txBody>
          <a:bodyPr/>
          <a:lstStyle/>
          <a:p>
            <a:r>
              <a:rPr lang="en-GB" sz="4800" dirty="0"/>
              <a:t>Cinema maximises uplifts on key brand KPIs</a:t>
            </a:r>
            <a:endParaRPr lang="en-US" sz="4800" dirty="0"/>
          </a:p>
        </p:txBody>
      </p:sp>
      <p:sp>
        <p:nvSpPr>
          <p:cNvPr id="6" name="Text Placeholder 5">
            <a:extLst>
              <a:ext uri="{FF2B5EF4-FFF2-40B4-BE49-F238E27FC236}">
                <a16:creationId xmlns:a16="http://schemas.microsoft.com/office/drawing/2014/main" id="{762F4C22-6CAD-E7C7-636E-D42680408BD0}"/>
              </a:ext>
            </a:extLst>
          </p:cNvPr>
          <p:cNvSpPr>
            <a:spLocks noGrp="1"/>
          </p:cNvSpPr>
          <p:nvPr>
            <p:ph type="body" sz="quarter" idx="89"/>
          </p:nvPr>
        </p:nvSpPr>
        <p:spPr>
          <a:xfrm>
            <a:off x="4622156" y="2115403"/>
            <a:ext cx="4214443" cy="4126840"/>
          </a:xfrm>
          <a:solidFill>
            <a:schemeClr val="accent4"/>
          </a:solidFill>
        </p:spPr>
        <p:txBody>
          <a:bodyPr bIns="216000"/>
          <a:lstStyle/>
          <a:p>
            <a:r>
              <a:rPr lang="en-US" sz="8800" dirty="0"/>
              <a:t>+16%</a:t>
            </a:r>
          </a:p>
        </p:txBody>
      </p:sp>
      <p:sp>
        <p:nvSpPr>
          <p:cNvPr id="7" name="Text Placeholder 6">
            <a:extLst>
              <a:ext uri="{FF2B5EF4-FFF2-40B4-BE49-F238E27FC236}">
                <a16:creationId xmlns:a16="http://schemas.microsoft.com/office/drawing/2014/main" id="{9FE989F5-AC78-48D4-D836-CC149531763C}"/>
              </a:ext>
            </a:extLst>
          </p:cNvPr>
          <p:cNvSpPr>
            <a:spLocks noGrp="1"/>
          </p:cNvSpPr>
          <p:nvPr>
            <p:ph type="body" sz="quarter" idx="91"/>
          </p:nvPr>
        </p:nvSpPr>
        <p:spPr>
          <a:xfrm>
            <a:off x="9015881" y="2115403"/>
            <a:ext cx="4214443" cy="4126840"/>
          </a:xfrm>
          <a:solidFill>
            <a:schemeClr val="accent2"/>
          </a:solidFill>
        </p:spPr>
        <p:txBody>
          <a:bodyPr bIns="216000"/>
          <a:lstStyle/>
          <a:p>
            <a:r>
              <a:rPr lang="en-US" sz="8800" dirty="0">
                <a:solidFill>
                  <a:schemeClr val="bg1"/>
                </a:solidFill>
              </a:rPr>
              <a:t>+17%</a:t>
            </a:r>
          </a:p>
        </p:txBody>
      </p:sp>
      <p:sp>
        <p:nvSpPr>
          <p:cNvPr id="9" name="TextBox 8">
            <a:extLst>
              <a:ext uri="{FF2B5EF4-FFF2-40B4-BE49-F238E27FC236}">
                <a16:creationId xmlns:a16="http://schemas.microsoft.com/office/drawing/2014/main" id="{219AB477-0887-58D9-0720-BAB69A51AFD0}"/>
              </a:ext>
            </a:extLst>
          </p:cNvPr>
          <p:cNvSpPr txBox="1"/>
          <p:nvPr/>
        </p:nvSpPr>
        <p:spPr>
          <a:xfrm>
            <a:off x="192088" y="4688527"/>
            <a:ext cx="4248656" cy="461665"/>
          </a:xfrm>
          <a:prstGeom prst="rect">
            <a:avLst/>
          </a:prstGeom>
          <a:noFill/>
        </p:spPr>
        <p:txBody>
          <a:bodyPr wrap="square">
            <a:spAutoFit/>
          </a:bodyPr>
          <a:lstStyle/>
          <a:p>
            <a:pPr marL="0" marR="0" lvl="0" indent="0" algn="ctr" defTabSz="872296"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rPr>
              <a:t>Quality perceptions </a:t>
            </a:r>
            <a:endParaRPr lang="en-US" b="1" dirty="0"/>
          </a:p>
        </p:txBody>
      </p:sp>
      <p:sp>
        <p:nvSpPr>
          <p:cNvPr id="10" name="TextBox 9">
            <a:extLst>
              <a:ext uri="{FF2B5EF4-FFF2-40B4-BE49-F238E27FC236}">
                <a16:creationId xmlns:a16="http://schemas.microsoft.com/office/drawing/2014/main" id="{A89775C9-A9B5-C4F4-93A5-4455260F7B65}"/>
              </a:ext>
            </a:extLst>
          </p:cNvPr>
          <p:cNvSpPr txBox="1"/>
          <p:nvPr/>
        </p:nvSpPr>
        <p:spPr>
          <a:xfrm>
            <a:off x="4600314" y="4688527"/>
            <a:ext cx="4248656" cy="461665"/>
          </a:xfrm>
          <a:prstGeom prst="rect">
            <a:avLst/>
          </a:prstGeom>
          <a:noFill/>
        </p:spPr>
        <p:txBody>
          <a:bodyPr wrap="square">
            <a:spAutoFit/>
          </a:bodyPr>
          <a:lstStyle/>
          <a:p>
            <a:pPr marL="0" marR="0" lvl="0" indent="0" algn="ctr" defTabSz="872296"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effectLst/>
                <a:uLnTx/>
                <a:uFillTx/>
              </a:rPr>
              <a:t>Better brand impression</a:t>
            </a:r>
            <a:endParaRPr lang="en-US" b="1" dirty="0"/>
          </a:p>
        </p:txBody>
      </p:sp>
      <p:sp>
        <p:nvSpPr>
          <p:cNvPr id="11" name="TextBox 10">
            <a:extLst>
              <a:ext uri="{FF2B5EF4-FFF2-40B4-BE49-F238E27FC236}">
                <a16:creationId xmlns:a16="http://schemas.microsoft.com/office/drawing/2014/main" id="{64AD759C-B6BE-ED16-FCB4-775E32B5E7CF}"/>
              </a:ext>
            </a:extLst>
          </p:cNvPr>
          <p:cNvSpPr txBox="1"/>
          <p:nvPr/>
        </p:nvSpPr>
        <p:spPr>
          <a:xfrm>
            <a:off x="8994894" y="4688527"/>
            <a:ext cx="4248656" cy="461665"/>
          </a:xfrm>
          <a:prstGeom prst="rect">
            <a:avLst/>
          </a:prstGeom>
          <a:noFill/>
        </p:spPr>
        <p:txBody>
          <a:bodyPr wrap="square">
            <a:spAutoFit/>
          </a:bodyPr>
          <a:lstStyle/>
          <a:p>
            <a:pPr marL="0" marR="0" lvl="0" indent="0" algn="ctr" defTabSz="872296" eaLnBrk="1" fontAlgn="auto" latinLnBrk="0" hangingPunct="1">
              <a:lnSpc>
                <a:spcPct val="100000"/>
              </a:lnSpc>
              <a:spcBef>
                <a:spcPts val="0"/>
              </a:spcBef>
              <a:spcAft>
                <a:spcPts val="0"/>
              </a:spcAft>
              <a:buClrTx/>
              <a:buSzTx/>
              <a:buFontTx/>
              <a:buNone/>
              <a:tabLst/>
              <a:defRPr/>
            </a:pPr>
            <a:r>
              <a:rPr lang="en-GB" sz="2400" b="1" kern="0" dirty="0">
                <a:solidFill>
                  <a:srgbClr val="FFFFFF"/>
                </a:solidFill>
              </a:rPr>
              <a:t>Consideration</a:t>
            </a:r>
            <a:endParaRPr lang="en-US" b="1" dirty="0"/>
          </a:p>
        </p:txBody>
      </p:sp>
    </p:spTree>
    <p:extLst>
      <p:ext uri="{BB962C8B-B14F-4D97-AF65-F5344CB8AC3E}">
        <p14:creationId xmlns:p14="http://schemas.microsoft.com/office/powerpoint/2010/main" val="285245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5E6C97F-4BBB-A692-CAF8-07C7A5DEBCB3}"/>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1C02E11-258B-3FCF-7C92-797CF1471B2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555" b="3555"/>
          <a:stretch>
            <a:fillRect/>
          </a:stretch>
        </p:blipFill>
        <p:spPr>
          <a:xfrm>
            <a:off x="219175" y="1669315"/>
            <a:ext cx="4089527" cy="2236767"/>
          </a:xfrm>
          <a:prstGeom prst="roundRect">
            <a:avLst>
              <a:gd name="adj" fmla="val 4087"/>
            </a:avLst>
          </a:prstGeom>
        </p:spPr>
      </p:pic>
      <p:sp>
        <p:nvSpPr>
          <p:cNvPr id="5" name="Text Placeholder 4">
            <a:extLst>
              <a:ext uri="{FF2B5EF4-FFF2-40B4-BE49-F238E27FC236}">
                <a16:creationId xmlns:a16="http://schemas.microsoft.com/office/drawing/2014/main" id="{F894F416-F4A0-4A4B-2226-581359480BB5}"/>
              </a:ext>
            </a:extLst>
          </p:cNvPr>
          <p:cNvSpPr>
            <a:spLocks noGrp="1"/>
          </p:cNvSpPr>
          <p:nvPr>
            <p:ph type="body" sz="quarter" idx="16"/>
          </p:nvPr>
        </p:nvSpPr>
        <p:spPr>
          <a:xfrm>
            <a:off x="219175" y="4029704"/>
            <a:ext cx="3687028" cy="316293"/>
          </a:xfrm>
        </p:spPr>
        <p:txBody>
          <a:bodyPr/>
          <a:lstStyle/>
          <a:p>
            <a:r>
              <a:rPr lang="en-US" dirty="0"/>
              <a:t>L’Oreal</a:t>
            </a:r>
          </a:p>
        </p:txBody>
      </p:sp>
      <p:sp>
        <p:nvSpPr>
          <p:cNvPr id="6" name="Text Placeholder 5">
            <a:extLst>
              <a:ext uri="{FF2B5EF4-FFF2-40B4-BE49-F238E27FC236}">
                <a16:creationId xmlns:a16="http://schemas.microsoft.com/office/drawing/2014/main" id="{2DC84F9F-7EF0-4239-F6F5-CDBCC03DA3F3}"/>
              </a:ext>
            </a:extLst>
          </p:cNvPr>
          <p:cNvSpPr>
            <a:spLocks noGrp="1"/>
          </p:cNvSpPr>
          <p:nvPr>
            <p:ph type="body" sz="quarter" idx="17"/>
          </p:nvPr>
        </p:nvSpPr>
        <p:spPr>
          <a:xfrm>
            <a:off x="219175" y="4446831"/>
            <a:ext cx="4189052" cy="425096"/>
          </a:xfrm>
        </p:spPr>
        <p:txBody>
          <a:bodyPr/>
          <a:lstStyle/>
          <a:p>
            <a:pPr marL="171450" indent="-171450">
              <a:lnSpc>
                <a:spcPct val="100000"/>
              </a:lnSpc>
              <a:buClr>
                <a:srgbClr val="000000"/>
              </a:buClr>
              <a:buFont typeface="Inter Tight" panose="020B0604020202020204" pitchFamily="34" charset="0"/>
              <a:buChar char="•"/>
              <a:defRPr/>
            </a:pPr>
            <a:r>
              <a:rPr lang="en-GB" sz="1250" kern="1000" dirty="0">
                <a:latin typeface="Inter Tight"/>
              </a:rPr>
              <a:t>Prada </a:t>
            </a:r>
            <a:r>
              <a:rPr lang="en-GB" sz="1250" kern="1000" dirty="0" err="1">
                <a:latin typeface="Inter Tight"/>
              </a:rPr>
              <a:t>Paradoxe</a:t>
            </a:r>
            <a:r>
              <a:rPr lang="en-GB" sz="1250" kern="1000" dirty="0">
                <a:latin typeface="Inter Tight"/>
              </a:rPr>
              <a:t> was the first major scent for women from the Italian fashion brand to be launched by L’Oréal. Billed as Prada's new signature feminine fragrance, L'Oreal wanted to ensure the launch campaign reflected the stature and prestige of the product. </a:t>
            </a:r>
          </a:p>
          <a:p>
            <a:pPr marL="171450" lvl="0" indent="-171450" defTabSz="961844">
              <a:lnSpc>
                <a:spcPct val="100000"/>
              </a:lnSpc>
              <a:spcBef>
                <a:spcPts val="0"/>
              </a:spcBef>
              <a:buClr>
                <a:srgbClr val="000000"/>
              </a:buClr>
              <a:buSzPct val="100000"/>
              <a:buFont typeface="Inter Tight" panose="020B0604020202020204" pitchFamily="34" charset="0"/>
              <a:buChar char="•"/>
              <a:defRPr/>
            </a:pPr>
            <a:endParaRPr lang="en-GB" sz="1250" kern="1000" dirty="0">
              <a:latin typeface="Inter Tight"/>
            </a:endParaRPr>
          </a:p>
          <a:p>
            <a:pPr marL="171450" lvl="0" indent="-171450" defTabSz="961844">
              <a:lnSpc>
                <a:spcPct val="100000"/>
              </a:lnSpc>
              <a:spcBef>
                <a:spcPts val="0"/>
              </a:spcBef>
              <a:buClr>
                <a:srgbClr val="000000"/>
              </a:buClr>
              <a:buSzPct val="100000"/>
              <a:buFont typeface="Inter Tight" panose="020B0604020202020204" pitchFamily="34" charset="0"/>
              <a:buChar char="•"/>
              <a:defRPr/>
            </a:pPr>
            <a:r>
              <a:rPr lang="en-GB" sz="1250" kern="1000" dirty="0">
                <a:latin typeface="Inter Tight"/>
              </a:rPr>
              <a:t>Exposure to the ad in cinema also helped drive agreement with key messaging – 12% uplift in ‘</a:t>
            </a:r>
            <a:r>
              <a:rPr lang="en-GB" sz="1250" dirty="0"/>
              <a:t>Prada </a:t>
            </a:r>
            <a:r>
              <a:rPr lang="en-GB" sz="1250" dirty="0" err="1"/>
              <a:t>Paradoxe</a:t>
            </a:r>
            <a:r>
              <a:rPr lang="en-GB" sz="1250" dirty="0"/>
              <a:t> has a classic luxury look and feel’ and 36% uplift in ‘Prada </a:t>
            </a:r>
            <a:r>
              <a:rPr lang="en-GB" sz="1250" dirty="0" err="1"/>
              <a:t>Paradoxe</a:t>
            </a:r>
            <a:r>
              <a:rPr lang="en-GB" sz="1250" dirty="0"/>
              <a:t> is sophisticated and aspirational’</a:t>
            </a:r>
          </a:p>
          <a:p>
            <a:pPr marL="171450" lvl="0" indent="-171450" defTabSz="961844">
              <a:lnSpc>
                <a:spcPct val="100000"/>
              </a:lnSpc>
              <a:spcBef>
                <a:spcPts val="0"/>
              </a:spcBef>
              <a:buClr>
                <a:srgbClr val="000000"/>
              </a:buClr>
              <a:buSzPct val="100000"/>
              <a:buFont typeface="Inter Tight" panose="020B0604020202020204" pitchFamily="34" charset="0"/>
              <a:buChar char="•"/>
              <a:defRPr/>
            </a:pPr>
            <a:endParaRPr lang="en-GB" sz="1250" kern="1000" dirty="0">
              <a:highlight>
                <a:srgbClr val="FFFFFF"/>
              </a:highlight>
              <a:latin typeface="Inter Tight"/>
            </a:endParaRPr>
          </a:p>
          <a:p>
            <a:pPr marL="171450" lvl="0" indent="-171450" defTabSz="961844">
              <a:lnSpc>
                <a:spcPct val="100000"/>
              </a:lnSpc>
              <a:spcBef>
                <a:spcPts val="0"/>
              </a:spcBef>
              <a:buClr>
                <a:srgbClr val="000000"/>
              </a:buClr>
              <a:buSzPct val="100000"/>
              <a:buFont typeface="Inter Tight" panose="020B0604020202020204" pitchFamily="34" charset="0"/>
              <a:buChar char="•"/>
              <a:defRPr/>
            </a:pPr>
            <a:endParaRPr lang="en-GB" sz="1250" kern="1000" dirty="0">
              <a:latin typeface="Inter Tight"/>
            </a:endParaRPr>
          </a:p>
        </p:txBody>
      </p:sp>
      <p:sp>
        <p:nvSpPr>
          <p:cNvPr id="8" name="Text Placeholder 7">
            <a:extLst>
              <a:ext uri="{FF2B5EF4-FFF2-40B4-BE49-F238E27FC236}">
                <a16:creationId xmlns:a16="http://schemas.microsoft.com/office/drawing/2014/main" id="{D9321770-F466-9B5B-B44B-47F2110C124A}"/>
              </a:ext>
            </a:extLst>
          </p:cNvPr>
          <p:cNvSpPr>
            <a:spLocks noGrp="1"/>
          </p:cNvSpPr>
          <p:nvPr>
            <p:ph type="body" sz="quarter" idx="83"/>
          </p:nvPr>
        </p:nvSpPr>
        <p:spPr>
          <a:xfrm>
            <a:off x="5242560" y="7213394"/>
            <a:ext cx="7974089" cy="244496"/>
          </a:xfrm>
        </p:spPr>
        <p:txBody>
          <a:bodyPr/>
          <a:lstStyle/>
          <a:p>
            <a:r>
              <a:rPr lang="en-US" sz="1000" dirty="0"/>
              <a:t>Source DCM Case Study Databank. Full case studies can be found here: </a:t>
            </a:r>
            <a:r>
              <a:rPr lang="en-US" sz="1000" dirty="0">
                <a:hlinkClick r:id="rId4"/>
              </a:rPr>
              <a:t>https://</a:t>
            </a:r>
            <a:r>
              <a:rPr lang="en-US" sz="1000" dirty="0" err="1">
                <a:hlinkClick r:id="rId4"/>
              </a:rPr>
              <a:t>www.dcm.co.uk</a:t>
            </a:r>
            <a:r>
              <a:rPr lang="en-US" sz="1000" dirty="0">
                <a:hlinkClick r:id="rId4"/>
              </a:rPr>
              <a:t>/case-studies </a:t>
            </a:r>
            <a:endParaRPr lang="en-US" sz="1000" dirty="0"/>
          </a:p>
          <a:p>
            <a:endParaRPr lang="en-US" dirty="0"/>
          </a:p>
        </p:txBody>
      </p:sp>
      <p:sp>
        <p:nvSpPr>
          <p:cNvPr id="7" name="Title 5">
            <a:extLst>
              <a:ext uri="{FF2B5EF4-FFF2-40B4-BE49-F238E27FC236}">
                <a16:creationId xmlns:a16="http://schemas.microsoft.com/office/drawing/2014/main" id="{A47E9FC6-DA99-84A5-58D0-462F3AC02925}"/>
              </a:ext>
            </a:extLst>
          </p:cNvPr>
          <p:cNvSpPr>
            <a:spLocks noGrp="1"/>
          </p:cNvSpPr>
          <p:nvPr>
            <p:ph type="title"/>
          </p:nvPr>
        </p:nvSpPr>
        <p:spPr/>
        <p:txBody>
          <a:bodyPr/>
          <a:lstStyle/>
          <a:p>
            <a:r>
              <a:rPr lang="en-GB" sz="5400">
                <a:latin typeface="+mn-lt"/>
              </a:rPr>
              <a:t>Case studies</a:t>
            </a:r>
            <a:endParaRPr lang="en-US" sz="5400" dirty="0">
              <a:latin typeface="+mn-lt"/>
            </a:endParaRPr>
          </a:p>
        </p:txBody>
      </p:sp>
      <p:pic>
        <p:nvPicPr>
          <p:cNvPr id="20" name="Picture Placeholder 19">
            <a:extLst>
              <a:ext uri="{FF2B5EF4-FFF2-40B4-BE49-F238E27FC236}">
                <a16:creationId xmlns:a16="http://schemas.microsoft.com/office/drawing/2014/main" id="{26122032-F073-0A5D-6F55-FEB1290C538D}"/>
              </a:ext>
            </a:extLst>
          </p:cNvPr>
          <p:cNvPicPr>
            <a:picLocks noGrp="1" noChangeAspect="1"/>
          </p:cNvPicPr>
          <p:nvPr>
            <p:ph type="pic" sz="quarter" idx="84"/>
          </p:nvPr>
        </p:nvPicPr>
        <p:blipFill rotWithShape="1">
          <a:blip r:embed="rId5">
            <a:extLst>
              <a:ext uri="{28A0092B-C50C-407E-A947-70E740481C1C}">
                <a14:useLocalDpi xmlns:a14="http://schemas.microsoft.com/office/drawing/2010/main" val="0"/>
              </a:ext>
            </a:extLst>
          </a:blip>
          <a:srcRect t="2181" b="2181"/>
          <a:stretch>
            <a:fillRect/>
          </a:stretch>
        </p:blipFill>
        <p:spPr>
          <a:xfrm>
            <a:off x="4682539" y="1669315"/>
            <a:ext cx="4089527" cy="2236767"/>
          </a:xfrm>
          <a:prstGeom prst="roundRect">
            <a:avLst>
              <a:gd name="adj" fmla="val 5093"/>
            </a:avLst>
          </a:prstGeom>
        </p:spPr>
      </p:pic>
      <p:pic>
        <p:nvPicPr>
          <p:cNvPr id="21" name="Picture Placeholder 4">
            <a:extLst>
              <a:ext uri="{FF2B5EF4-FFF2-40B4-BE49-F238E27FC236}">
                <a16:creationId xmlns:a16="http://schemas.microsoft.com/office/drawing/2014/main" id="{B2314F8A-589B-4C8E-ADE9-6507BBEB42E8}"/>
              </a:ext>
            </a:extLst>
          </p:cNvPr>
          <p:cNvPicPr>
            <a:picLocks noGrp="1" noChangeAspect="1"/>
          </p:cNvPicPr>
          <p:nvPr>
            <p:ph type="pic" sz="quarter" idx="85"/>
          </p:nvPr>
        </p:nvPicPr>
        <p:blipFill rotWithShape="1">
          <a:blip r:embed="rId6">
            <a:extLst>
              <a:ext uri="{28A0092B-C50C-407E-A947-70E740481C1C}">
                <a14:useLocalDpi xmlns:a14="http://schemas.microsoft.com/office/drawing/2010/main" val="0"/>
              </a:ext>
            </a:extLst>
          </a:blip>
          <a:srcRect t="2181" b="2181"/>
          <a:stretch>
            <a:fillRect/>
          </a:stretch>
        </p:blipFill>
        <p:spPr bwMode="gray">
          <a:xfrm>
            <a:off x="9145900" y="1669315"/>
            <a:ext cx="4089527" cy="2236767"/>
          </a:xfrm>
          <a:prstGeom prst="roundRect">
            <a:avLst>
              <a:gd name="adj" fmla="val 4590"/>
            </a:avLst>
          </a:prstGeom>
          <a:solidFill>
            <a:schemeClr val="accent5">
              <a:lumMod val="60000"/>
              <a:lumOff val="40000"/>
            </a:schemeClr>
          </a:solidFill>
          <a:effectLst/>
        </p:spPr>
      </p:pic>
      <p:sp>
        <p:nvSpPr>
          <p:cNvPr id="11" name="Text Placeholder 10">
            <a:extLst>
              <a:ext uri="{FF2B5EF4-FFF2-40B4-BE49-F238E27FC236}">
                <a16:creationId xmlns:a16="http://schemas.microsoft.com/office/drawing/2014/main" id="{D53753DD-2461-7CB2-C5B4-416F016A2012}"/>
              </a:ext>
            </a:extLst>
          </p:cNvPr>
          <p:cNvSpPr>
            <a:spLocks noGrp="1"/>
          </p:cNvSpPr>
          <p:nvPr>
            <p:ph type="body" sz="quarter" idx="86"/>
          </p:nvPr>
        </p:nvSpPr>
        <p:spPr>
          <a:xfrm>
            <a:off x="4682537" y="4029704"/>
            <a:ext cx="3687028" cy="316293"/>
          </a:xfrm>
        </p:spPr>
        <p:txBody>
          <a:bodyPr/>
          <a:lstStyle/>
          <a:p>
            <a:r>
              <a:rPr lang="en-US" dirty="0"/>
              <a:t>Kia</a:t>
            </a:r>
          </a:p>
        </p:txBody>
      </p:sp>
      <p:sp>
        <p:nvSpPr>
          <p:cNvPr id="12" name="Text Placeholder 11">
            <a:extLst>
              <a:ext uri="{FF2B5EF4-FFF2-40B4-BE49-F238E27FC236}">
                <a16:creationId xmlns:a16="http://schemas.microsoft.com/office/drawing/2014/main" id="{DA0EB1E1-5A3C-B7C0-4420-4B9ADC8E130B}"/>
              </a:ext>
            </a:extLst>
          </p:cNvPr>
          <p:cNvSpPr>
            <a:spLocks noGrp="1"/>
          </p:cNvSpPr>
          <p:nvPr>
            <p:ph type="body" sz="quarter" idx="87"/>
          </p:nvPr>
        </p:nvSpPr>
        <p:spPr>
          <a:xfrm>
            <a:off x="4682537" y="4446831"/>
            <a:ext cx="3971830" cy="425096"/>
          </a:xfrm>
        </p:spPr>
        <p:txBody>
          <a:bodyPr/>
          <a:lstStyle/>
          <a:p>
            <a:pPr marL="285750" lvl="0" indent="-285750" defTabSz="961844">
              <a:lnSpc>
                <a:spcPct val="100000"/>
              </a:lnSpc>
              <a:spcBef>
                <a:spcPts val="1100"/>
              </a:spcBef>
              <a:buClr>
                <a:srgbClr val="000000"/>
              </a:buClr>
              <a:buSzPct val="100000"/>
              <a:buFont typeface="Inter Tight" panose="020B0604020202020204" pitchFamily="34" charset="0"/>
              <a:buChar char="•"/>
              <a:defRPr/>
            </a:pPr>
            <a:r>
              <a:rPr lang="en-GB" sz="1250" kern="1000" dirty="0">
                <a:latin typeface="Inter Tight"/>
                <a:cs typeface="Inter Tight"/>
              </a:rPr>
              <a:t>Kia was looking to showcase the brand’s innovative credentials as part of a new brand identity launch that aimed to cement the brand as a leader in the electrified market.</a:t>
            </a:r>
          </a:p>
          <a:p>
            <a:pPr marL="285750" lvl="0" indent="-285750" defTabSz="961844">
              <a:lnSpc>
                <a:spcPct val="100000"/>
              </a:lnSpc>
              <a:spcBef>
                <a:spcPts val="1100"/>
              </a:spcBef>
              <a:buClr>
                <a:srgbClr val="000000"/>
              </a:buClr>
              <a:buSzPct val="100000"/>
              <a:buFont typeface="Inter Tight" panose="020B0604020202020204" pitchFamily="34" charset="0"/>
              <a:buChar char="•"/>
              <a:defRPr/>
            </a:pPr>
            <a:r>
              <a:rPr lang="en-GB" sz="1250" kern="1000" dirty="0">
                <a:latin typeface="Inter Tight"/>
                <a:cs typeface="Inter Tight"/>
              </a:rPr>
              <a:t>The first year of the cinema campaign has been a big success for the brand with significant movement on how likely audiences are to agree with key brand perception:</a:t>
            </a:r>
          </a:p>
          <a:p>
            <a:pPr marL="539750" indent="-269875" defTabSz="961844">
              <a:lnSpc>
                <a:spcPct val="100000"/>
              </a:lnSpc>
              <a:spcBef>
                <a:spcPts val="1100"/>
              </a:spcBef>
              <a:buClr>
                <a:srgbClr val="000000"/>
              </a:buClr>
              <a:buSzPct val="100000"/>
              <a:buFont typeface="Inter Tight" panose="020B0604020202020204" pitchFamily="34" charset="0"/>
              <a:buChar char="•"/>
              <a:defRPr/>
            </a:pPr>
            <a:r>
              <a:rPr lang="en-GB" sz="1250" kern="1000" dirty="0">
                <a:latin typeface="Inter Tight"/>
                <a:cs typeface="Inter Tight"/>
              </a:rPr>
              <a:t>+24% uplift - ‘leader in electric vehicles’ </a:t>
            </a:r>
          </a:p>
          <a:p>
            <a:pPr marL="539750" indent="-269875" defTabSz="961844">
              <a:lnSpc>
                <a:spcPct val="100000"/>
              </a:lnSpc>
              <a:spcBef>
                <a:spcPts val="800"/>
              </a:spcBef>
              <a:buClr>
                <a:srgbClr val="000000"/>
              </a:buClr>
              <a:buSzPct val="100000"/>
              <a:buFont typeface="Inter Tight" panose="020B0604020202020204" pitchFamily="34" charset="0"/>
              <a:buChar char="•"/>
              <a:defRPr/>
            </a:pPr>
            <a:r>
              <a:rPr lang="en-GB" sz="1250" kern="1000" dirty="0">
                <a:latin typeface="Inter Tight"/>
                <a:cs typeface="Inter Tight"/>
              </a:rPr>
              <a:t> +22% uplift - ‘makes high quality vehicles.’ </a:t>
            </a:r>
          </a:p>
          <a:p>
            <a:pPr marL="539750" indent="-269875" defTabSz="961844">
              <a:lnSpc>
                <a:spcPct val="100000"/>
              </a:lnSpc>
              <a:spcBef>
                <a:spcPts val="800"/>
              </a:spcBef>
              <a:buClr>
                <a:srgbClr val="000000"/>
              </a:buClr>
              <a:buSzPct val="100000"/>
              <a:buFont typeface="Inter Tight" panose="020B0604020202020204" pitchFamily="34" charset="0"/>
              <a:buChar char="•"/>
              <a:defRPr/>
            </a:pPr>
            <a:r>
              <a:rPr lang="en-GB" sz="1250" kern="1000" dirty="0">
                <a:latin typeface="Inter Tight"/>
                <a:cs typeface="Inter Tight"/>
              </a:rPr>
              <a:t>+37% uplift - ‘innovative brand’ </a:t>
            </a:r>
          </a:p>
          <a:p>
            <a:pPr marL="285750" lvl="0" indent="-285750" defTabSz="961844">
              <a:lnSpc>
                <a:spcPct val="100000"/>
              </a:lnSpc>
              <a:spcBef>
                <a:spcPts val="0"/>
              </a:spcBef>
              <a:buClr>
                <a:srgbClr val="000000"/>
              </a:buClr>
              <a:buSzPct val="100000"/>
              <a:buFont typeface="Inter Tight" panose="020B0604020202020204" pitchFamily="34" charset="0"/>
              <a:buChar char="•"/>
              <a:defRPr/>
            </a:pPr>
            <a:endParaRPr lang="en-GB" sz="1250" dirty="0">
              <a:latin typeface="Inter Tight"/>
            </a:endParaRPr>
          </a:p>
          <a:p>
            <a:pPr marL="285750" lvl="0" indent="-285750" defTabSz="961844">
              <a:lnSpc>
                <a:spcPct val="100000"/>
              </a:lnSpc>
              <a:spcBef>
                <a:spcPts val="0"/>
              </a:spcBef>
              <a:buClr>
                <a:srgbClr val="000000"/>
              </a:buClr>
              <a:buSzPct val="100000"/>
              <a:buFont typeface="Inter Tight" panose="020B0604020202020204" pitchFamily="34" charset="0"/>
              <a:buChar char="•"/>
              <a:defRPr/>
            </a:pPr>
            <a:endParaRPr lang="en-GB" sz="1250" dirty="0">
              <a:latin typeface="Inter Tight"/>
            </a:endParaRPr>
          </a:p>
        </p:txBody>
      </p:sp>
      <p:sp>
        <p:nvSpPr>
          <p:cNvPr id="17" name="Text Placeholder 16">
            <a:extLst>
              <a:ext uri="{FF2B5EF4-FFF2-40B4-BE49-F238E27FC236}">
                <a16:creationId xmlns:a16="http://schemas.microsoft.com/office/drawing/2014/main" id="{2D4B3B2A-5515-6B10-16E4-D72A33E092F5}"/>
              </a:ext>
            </a:extLst>
          </p:cNvPr>
          <p:cNvSpPr>
            <a:spLocks noGrp="1"/>
          </p:cNvSpPr>
          <p:nvPr>
            <p:ph type="body" sz="quarter" idx="88"/>
          </p:nvPr>
        </p:nvSpPr>
        <p:spPr>
          <a:xfrm>
            <a:off x="9134570" y="4029704"/>
            <a:ext cx="3687028" cy="316293"/>
          </a:xfrm>
        </p:spPr>
        <p:txBody>
          <a:bodyPr/>
          <a:lstStyle/>
          <a:p>
            <a:r>
              <a:rPr lang="en-US" dirty="0"/>
              <a:t>Habitat</a:t>
            </a:r>
          </a:p>
        </p:txBody>
      </p:sp>
      <p:sp>
        <p:nvSpPr>
          <p:cNvPr id="18" name="Text Placeholder 17">
            <a:extLst>
              <a:ext uri="{FF2B5EF4-FFF2-40B4-BE49-F238E27FC236}">
                <a16:creationId xmlns:a16="http://schemas.microsoft.com/office/drawing/2014/main" id="{03DAE849-2C8C-36CA-70B2-6C328B5EEF16}"/>
              </a:ext>
            </a:extLst>
          </p:cNvPr>
          <p:cNvSpPr>
            <a:spLocks noGrp="1"/>
          </p:cNvSpPr>
          <p:nvPr>
            <p:ph type="body" sz="quarter" idx="89"/>
          </p:nvPr>
        </p:nvSpPr>
        <p:spPr>
          <a:xfrm>
            <a:off x="9134570" y="4446831"/>
            <a:ext cx="3844451" cy="425096"/>
          </a:xfrm>
        </p:spPr>
        <p:txBody>
          <a:bodyPr/>
          <a:lstStyle/>
          <a:p>
            <a:pPr marL="171450" indent="-171450">
              <a:lnSpc>
                <a:spcPct val="100000"/>
              </a:lnSpc>
              <a:buClr>
                <a:schemeClr val="tx1"/>
              </a:buClr>
              <a:buFont typeface="Inter Tight" panose="020B0604020202020204" pitchFamily="34" charset="0"/>
              <a:buChar char="•"/>
            </a:pPr>
            <a:r>
              <a:rPr lang="en-GB" sz="1250" dirty="0"/>
              <a:t>Habitat wanted to raise the brand’s profile and consideration levels with the ‘Happy Habitat’ campaign that was designed to showcase the breadth and quality of the product range. </a:t>
            </a:r>
            <a:endParaRPr lang="en-GB" sz="1250"/>
          </a:p>
          <a:p>
            <a:pPr marL="171450" indent="-171450">
              <a:lnSpc>
                <a:spcPct val="100000"/>
              </a:lnSpc>
              <a:buClr>
                <a:schemeClr val="tx1"/>
              </a:buClr>
              <a:buFont typeface="Inter Tight" panose="020B0604020202020204" pitchFamily="34" charset="0"/>
              <a:buChar char="•"/>
            </a:pPr>
            <a:r>
              <a:rPr lang="en-GB" sz="1250" dirty="0"/>
              <a:t>Seeing the ad in cinema helped drive key perception statements for Habitat with significant uplifts in agreement (vs control): </a:t>
            </a:r>
            <a:endParaRPr lang="en-GB" sz="1250"/>
          </a:p>
          <a:p>
            <a:pPr marL="228600" indent="-39688">
              <a:lnSpc>
                <a:spcPct val="100000"/>
              </a:lnSpc>
              <a:buClr>
                <a:schemeClr val="tx1"/>
              </a:buClr>
              <a:buFont typeface="Inter Tight" panose="020B0604020202020204" pitchFamily="34" charset="0"/>
              <a:buChar char="•"/>
            </a:pPr>
            <a:r>
              <a:rPr lang="en-GB" sz="1250" dirty="0"/>
              <a:t>    </a:t>
            </a:r>
            <a:r>
              <a:rPr lang="en-GB" sz="1250">
                <a:latin typeface="Inter Tight"/>
              </a:rPr>
              <a:t>+43% uplift - ‘is good value for money’</a:t>
            </a:r>
          </a:p>
          <a:p>
            <a:pPr marL="228600" indent="-39688">
              <a:lnSpc>
                <a:spcPct val="100000"/>
              </a:lnSpc>
              <a:spcBef>
                <a:spcPts val="800"/>
              </a:spcBef>
              <a:buClr>
                <a:schemeClr val="tx1"/>
              </a:buClr>
              <a:buFont typeface="Inter Tight" panose="020B0604020202020204" pitchFamily="34" charset="0"/>
              <a:buChar char="•"/>
            </a:pPr>
            <a:r>
              <a:rPr lang="en-GB" sz="1250">
                <a:latin typeface="Inter Tight"/>
              </a:rPr>
              <a:t>    +22% uplift  - ‘has quality products &amp; design’           </a:t>
            </a:r>
          </a:p>
          <a:p>
            <a:pPr marL="228600" indent="-39688">
              <a:lnSpc>
                <a:spcPct val="100000"/>
              </a:lnSpc>
              <a:spcBef>
                <a:spcPts val="800"/>
              </a:spcBef>
              <a:buClr>
                <a:schemeClr val="tx1"/>
              </a:buClr>
              <a:buFont typeface="Inter Tight" panose="020B0604020202020204" pitchFamily="34" charset="0"/>
              <a:buChar char="•"/>
            </a:pPr>
            <a:r>
              <a:rPr lang="en-GB" sz="1250">
                <a:latin typeface="Inter Tight"/>
              </a:rPr>
              <a:t>    +56% uplift - 'is a brand I trust’</a:t>
            </a:r>
          </a:p>
        </p:txBody>
      </p:sp>
      <p:sp>
        <p:nvSpPr>
          <p:cNvPr id="13" name="Text Placeholder 25">
            <a:extLst>
              <a:ext uri="{FF2B5EF4-FFF2-40B4-BE49-F238E27FC236}">
                <a16:creationId xmlns:a16="http://schemas.microsoft.com/office/drawing/2014/main" id="{42C3C9CD-CE23-41FC-93F9-E085CAF8B269}"/>
              </a:ext>
            </a:extLst>
          </p:cNvPr>
          <p:cNvSpPr txBox="1">
            <a:spLocks/>
          </p:cNvSpPr>
          <p:nvPr/>
        </p:nvSpPr>
        <p:spPr>
          <a:xfrm>
            <a:off x="3255375" y="6998154"/>
            <a:ext cx="6932200" cy="376317"/>
          </a:xfrm>
          <a:prstGeom prst="rect">
            <a:avLst/>
          </a:prstGeom>
        </p:spPr>
        <p:txBody>
          <a:bodyPr/>
          <a:lstStyle>
            <a:defPPr marR="0" lvl="0" algn="l" rtl="0">
              <a:lnSpc>
                <a:spcPct val="100000"/>
              </a:lnSpc>
              <a:spcBef>
                <a:spcPts val="0"/>
              </a:spcBef>
              <a:spcAft>
                <a:spcPts val="0"/>
              </a:spcAft>
            </a:defPPr>
            <a:lvl1pPr marR="0" lvl="0"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0" marR="0" lvl="0" indent="0" algn="ctr" defTabSz="1482046" rtl="0" eaLnBrk="1" fontAlgn="auto" latinLnBrk="0" hangingPunct="1">
              <a:lnSpc>
                <a:spcPct val="114000"/>
              </a:lnSpc>
              <a:spcBef>
                <a:spcPts val="0"/>
              </a:spcBef>
              <a:spcAft>
                <a:spcPts val="0"/>
              </a:spcAft>
              <a:buClrTx/>
              <a:buSzTx/>
              <a:buFont typeface="Inter Tight"/>
              <a:buNone/>
              <a:tabLst/>
              <a:defRPr/>
            </a:pPr>
            <a:endParaRPr kumimoji="0" lang="en-US" sz="1029" b="0" i="0" u="none" strike="noStrike" kern="0" cap="none" spc="0" normalizeH="0" baseline="0" noProof="0">
              <a:ln>
                <a:noFill/>
              </a:ln>
              <a:solidFill>
                <a:srgbClr val="000000"/>
              </a:solidFill>
              <a:effectLst/>
              <a:uLnTx/>
              <a:uFillTx/>
              <a:latin typeface="Inter Tight" charset="0"/>
              <a:ea typeface="Inter Tight" charset="0"/>
              <a:cs typeface="Inter Tight" charset="0"/>
              <a:sym typeface="Inter Tight"/>
            </a:endParaRPr>
          </a:p>
        </p:txBody>
      </p:sp>
      <p:sp>
        <p:nvSpPr>
          <p:cNvPr id="14" name="Text Placeholder 6">
            <a:extLst>
              <a:ext uri="{FF2B5EF4-FFF2-40B4-BE49-F238E27FC236}">
                <a16:creationId xmlns:a16="http://schemas.microsoft.com/office/drawing/2014/main" id="{D8EF6F4B-6BBB-317E-905A-1AD9898C46FB}"/>
              </a:ext>
            </a:extLst>
          </p:cNvPr>
          <p:cNvSpPr txBox="1">
            <a:spLocks/>
          </p:cNvSpPr>
          <p:nvPr/>
        </p:nvSpPr>
        <p:spPr>
          <a:xfrm>
            <a:off x="219175" y="875280"/>
            <a:ext cx="13016252" cy="676747"/>
          </a:xfrm>
          <a:prstGeom prst="rect">
            <a:avLst/>
          </a:prstGeom>
        </p:spPr>
        <p:txBody>
          <a:bodyPr spcFirstLastPara="1" vert="horz" wrap="square" lIns="0" tIns="134400" rIns="134400" bIns="134400" rtlCol="0" anchor="t" anchorCtr="0">
            <a:noAutofit/>
          </a:bodyPr>
          <a:lstStyle>
            <a:defPPr marR="0" lvl="0" algn="l" rtl="0">
              <a:lnSpc>
                <a:spcPct val="100000"/>
              </a:lnSpc>
              <a:spcBef>
                <a:spcPts val="0"/>
              </a:spcBef>
              <a:spcAft>
                <a:spcPts val="0"/>
              </a:spcAft>
            </a:defPPr>
            <a:lvl1pPr marL="0" marR="0" lvl="0" indent="0" algn="l" rtl="0" eaLnBrk="1" hangingPunct="1">
              <a:lnSpc>
                <a:spcPct val="114000"/>
              </a:lnSpc>
              <a:spcBef>
                <a:spcPts val="0"/>
              </a:spcBef>
              <a:spcAft>
                <a:spcPts val="0"/>
              </a:spcAft>
              <a:buClr>
                <a:schemeClr val="tx2"/>
              </a:buClr>
              <a:buSzPct val="100000"/>
              <a:buFont typeface="Inter Tight" panose="020B0604020202020204" pitchFamily="34" charset="0"/>
              <a:buNone/>
              <a:defRPr sz="12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L="914400" marR="0" lvl="1" indent="-317500" algn="l" rtl="0" eaLnBrk="1" hangingPunct="1">
              <a:lnSpc>
                <a:spcPct val="114000"/>
              </a:lnSpc>
              <a:spcBef>
                <a:spcPts val="0"/>
              </a:spcBef>
              <a:spcAft>
                <a:spcPts val="0"/>
              </a:spcAft>
              <a:buClr>
                <a:srgbClr val="000000"/>
              </a:buClr>
              <a:buSzPts val="1400"/>
              <a:buFont typeface="Inter Tight"/>
              <a:buChar char="○"/>
              <a:defRPr sz="1200" b="0" i="0" u="none" strike="noStrike" cap="none">
                <a:solidFill>
                  <a:srgbClr val="000000"/>
                </a:solidFill>
                <a:latin typeface="Inter Tight"/>
                <a:ea typeface="Inter Tight"/>
                <a:cs typeface="Inter Tight"/>
                <a:sym typeface="Inter Tight"/>
              </a:defRPr>
            </a:lvl2pPr>
            <a:lvl3pPr marL="1371600" marR="0" lvl="2" indent="-317500" algn="l" rtl="0" eaLnBrk="1" hangingPunct="1">
              <a:lnSpc>
                <a:spcPct val="114000"/>
              </a:lnSpc>
              <a:spcBef>
                <a:spcPts val="0"/>
              </a:spcBef>
              <a:spcAft>
                <a:spcPts val="0"/>
              </a:spcAft>
              <a:buClr>
                <a:srgbClr val="000000"/>
              </a:buClr>
              <a:buSzPts val="1400"/>
              <a:buFont typeface="Inter Tight"/>
              <a:buChar char="■"/>
              <a:defRPr sz="1200" b="0" i="0" u="none" strike="noStrike" cap="none">
                <a:solidFill>
                  <a:srgbClr val="000000"/>
                </a:solidFill>
                <a:latin typeface="Inter Tight"/>
                <a:ea typeface="Inter Tight"/>
                <a:cs typeface="Inter Tight"/>
                <a:sym typeface="Inter Tight"/>
              </a:defRPr>
            </a:lvl3pPr>
            <a:lvl4pPr marL="1828800" marR="0" lvl="3" indent="-317500" algn="l" rtl="0" eaLnBrk="1" hangingPunct="1">
              <a:lnSpc>
                <a:spcPct val="114000"/>
              </a:lnSpc>
              <a:spcBef>
                <a:spcPts val="0"/>
              </a:spcBef>
              <a:spcAft>
                <a:spcPts val="0"/>
              </a:spcAft>
              <a:buClr>
                <a:srgbClr val="000000"/>
              </a:buClr>
              <a:buSzPts val="1400"/>
              <a:buFont typeface="Inter Tight"/>
              <a:buChar char="●"/>
              <a:defRPr sz="1200" b="0" i="0" u="none" strike="noStrike" cap="none">
                <a:solidFill>
                  <a:srgbClr val="000000"/>
                </a:solidFill>
                <a:latin typeface="Inter Tight"/>
                <a:ea typeface="Inter Tight"/>
                <a:cs typeface="Inter Tight"/>
                <a:sym typeface="Inter Tight"/>
              </a:defRPr>
            </a:lvl4pPr>
            <a:lvl5pPr marL="2286000" marR="0" lvl="4" indent="-317500" algn="l" rtl="0" eaLnBrk="1" hangingPunct="1">
              <a:lnSpc>
                <a:spcPct val="114000"/>
              </a:lnSpc>
              <a:spcBef>
                <a:spcPts val="0"/>
              </a:spcBef>
              <a:spcAft>
                <a:spcPts val="0"/>
              </a:spcAft>
              <a:buClr>
                <a:srgbClr val="000000"/>
              </a:buClr>
              <a:buSzPts val="1400"/>
              <a:buFont typeface="Inter Tight"/>
              <a:buChar char="○"/>
              <a:defRPr sz="1200" b="0" i="0" u="none" strike="noStrike" cap="none">
                <a:solidFill>
                  <a:srgbClr val="000000"/>
                </a:solidFill>
                <a:latin typeface="Inter Tight"/>
                <a:ea typeface="Inter Tight"/>
                <a:cs typeface="Inter Tight"/>
                <a:sym typeface="Inter Tight"/>
              </a:defRPr>
            </a:lvl5pPr>
            <a:lvl6pPr marL="2743200" marR="0" lvl="5" indent="-317500" algn="l" rtl="0" eaLnBrk="1" hangingPunct="1">
              <a:lnSpc>
                <a:spcPct val="100000"/>
              </a:lnSpc>
              <a:spcBef>
                <a:spcPts val="0"/>
              </a:spcBef>
              <a:spcAft>
                <a:spcPts val="0"/>
              </a:spcAft>
              <a:buClr>
                <a:srgbClr val="000000"/>
              </a:buClr>
              <a:buSzPts val="1400"/>
              <a:buFont typeface="Inter Tight"/>
              <a:buChar char="■"/>
              <a:defRPr sz="1400" b="0" i="0" u="none" strike="noStrike" cap="none">
                <a:solidFill>
                  <a:srgbClr val="000000"/>
                </a:solidFill>
                <a:latin typeface="Inter Tight"/>
                <a:ea typeface="Inter Tight"/>
                <a:cs typeface="Inter Tight"/>
                <a:sym typeface="Inter Tight"/>
              </a:defRPr>
            </a:lvl6pPr>
            <a:lvl7pPr marL="3200400" marR="0" lvl="6" indent="-317500" algn="l" rtl="0" eaLnBrk="1" hangingPunct="1">
              <a:lnSpc>
                <a:spcPct val="100000"/>
              </a:lnSpc>
              <a:spcBef>
                <a:spcPts val="0"/>
              </a:spcBef>
              <a:spcAft>
                <a:spcPts val="0"/>
              </a:spcAft>
              <a:buClr>
                <a:srgbClr val="000000"/>
              </a:buClr>
              <a:buSzPts val="1400"/>
              <a:buFont typeface="Inter Tight"/>
              <a:buChar char="●"/>
              <a:defRPr sz="1400" b="0" i="0" u="none" strike="noStrike" cap="none">
                <a:solidFill>
                  <a:srgbClr val="000000"/>
                </a:solidFill>
                <a:latin typeface="Inter Tight"/>
                <a:ea typeface="Inter Tight"/>
                <a:cs typeface="Inter Tight"/>
                <a:sym typeface="Inter Tight"/>
              </a:defRPr>
            </a:lvl7pPr>
            <a:lvl8pPr marL="3657600" marR="0" lvl="7" indent="-317500" algn="l" rtl="0" eaLnBrk="1" hangingPunct="1">
              <a:lnSpc>
                <a:spcPct val="100000"/>
              </a:lnSpc>
              <a:spcBef>
                <a:spcPts val="0"/>
              </a:spcBef>
              <a:spcAft>
                <a:spcPts val="0"/>
              </a:spcAft>
              <a:buClr>
                <a:srgbClr val="000000"/>
              </a:buClr>
              <a:buSzPts val="1400"/>
              <a:buFont typeface="Inter Tight"/>
              <a:buChar char="○"/>
              <a:defRPr sz="1400" b="0" i="0" u="none" strike="noStrike" cap="none">
                <a:solidFill>
                  <a:srgbClr val="000000"/>
                </a:solidFill>
                <a:latin typeface="Inter Tight"/>
                <a:ea typeface="Inter Tight"/>
                <a:cs typeface="Inter Tight"/>
                <a:sym typeface="Inter Tight"/>
              </a:defRPr>
            </a:lvl8pPr>
            <a:lvl9pPr marL="4114800" marR="0" lvl="8" indent="-317500" algn="l" rtl="0" eaLnBrk="1" hangingPunct="1">
              <a:lnSpc>
                <a:spcPct val="100000"/>
              </a:lnSpc>
              <a:spcBef>
                <a:spcPts val="0"/>
              </a:spcBef>
              <a:spcAft>
                <a:spcPts val="0"/>
              </a:spcAft>
              <a:buClr>
                <a:srgbClr val="000000"/>
              </a:buClr>
              <a:buSzPts val="1400"/>
              <a:buFont typeface="Inter Tight"/>
              <a:buChar char="■"/>
              <a:defRPr sz="1400" b="0" i="0" u="none" strike="noStrike" cap="none">
                <a:solidFill>
                  <a:srgbClr val="000000"/>
                </a:solidFill>
                <a:latin typeface="Inter Tight"/>
                <a:ea typeface="Inter Tight"/>
                <a:cs typeface="Inter Tight"/>
                <a:sym typeface="Inter Tight"/>
              </a:defRPr>
            </a:lvl9pPr>
          </a:lstStyle>
          <a:p>
            <a:pPr lvl="0">
              <a:lnSpc>
                <a:spcPct val="100000"/>
              </a:lnSpc>
              <a:buClr>
                <a:srgbClr val="00B4D0"/>
              </a:buClr>
              <a:defRPr/>
            </a:pPr>
            <a:r>
              <a:rPr kumimoji="0" lang="en-GB" sz="2000" b="1" i="0" u="none" strike="noStrike" kern="1200" cap="none" spc="0" normalizeH="0" baseline="0" noProof="0" dirty="0">
                <a:ln>
                  <a:noFill/>
                </a:ln>
                <a:solidFill>
                  <a:srgbClr val="000000"/>
                </a:solidFill>
                <a:effectLst/>
                <a:uLnTx/>
                <a:uFillTx/>
                <a:latin typeface="+mn-lt"/>
                <a:cs typeface="Inter Tight" panose="020B0604020202020204" pitchFamily="34" charset="0"/>
                <a:sym typeface="Inter Tight"/>
              </a:rPr>
              <a:t>Brands have seen great success when starting with Cinema in the AV mix </a:t>
            </a:r>
            <a:r>
              <a:rPr lang="en-GB" sz="2000" b="1" dirty="0">
                <a:solidFill>
                  <a:srgbClr val="000000"/>
                </a:solidFill>
                <a:latin typeface="+mn-lt"/>
              </a:rPr>
              <a:t>increase premium and quality perceptions</a:t>
            </a:r>
            <a:endParaRPr kumimoji="0" lang="en-GB" sz="2000" b="1" i="0" u="none" strike="noStrike" kern="1200" cap="none" spc="0" normalizeH="0" baseline="0" noProof="0" dirty="0">
              <a:ln>
                <a:noFill/>
              </a:ln>
              <a:solidFill>
                <a:srgbClr val="000000"/>
              </a:solidFill>
              <a:effectLst/>
              <a:uLnTx/>
              <a:uFillTx/>
              <a:latin typeface="+mn-lt"/>
              <a:cs typeface="Inter Tight" panose="020B0604020202020204" pitchFamily="34" charset="0"/>
              <a:sym typeface="Inter Tight"/>
            </a:endParaRPr>
          </a:p>
        </p:txBody>
      </p:sp>
    </p:spTree>
    <p:extLst>
      <p:ext uri="{BB962C8B-B14F-4D97-AF65-F5344CB8AC3E}">
        <p14:creationId xmlns:p14="http://schemas.microsoft.com/office/powerpoint/2010/main" val="32865164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DCM-July2026">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July2026" id="{D703CF8B-174A-7742-B170-60D040B334EB}" vid="{2A11A874-72A2-AB44-B23B-A6639F700E66}"/>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house51">
    <a:dk1>
      <a:sysClr val="windowText" lastClr="000000"/>
    </a:dk1>
    <a:lt1>
      <a:sysClr val="window" lastClr="FFFFFF"/>
    </a:lt1>
    <a:dk2>
      <a:srgbClr val="77AF2B"/>
    </a:dk2>
    <a:lt2>
      <a:srgbClr val="104894"/>
    </a:lt2>
    <a:accent1>
      <a:srgbClr val="6BC9C3"/>
    </a:accent1>
    <a:accent2>
      <a:srgbClr val="A19A9C"/>
    </a:accent2>
    <a:accent3>
      <a:srgbClr val="EF8024"/>
    </a:accent3>
    <a:accent4>
      <a:srgbClr val="E3499B"/>
    </a:accent4>
    <a:accent5>
      <a:srgbClr val="EC331E"/>
    </a:accent5>
    <a:accent6>
      <a:srgbClr val="F5DB42"/>
    </a:accent6>
    <a:hlink>
      <a:srgbClr val="000000"/>
    </a:hlink>
    <a:folHlink>
      <a:srgbClr val="EC331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179E9E3-37F6-48A1-9F8E-150B0F8195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1063</Words>
  <Application>Microsoft Office PowerPoint</Application>
  <PresentationFormat>Custom</PresentationFormat>
  <Paragraphs>80</Paragraphs>
  <Slides>8</Slides>
  <Notes>6</Notes>
  <HiddenSlides>0</HiddenSlides>
  <MMClips>0</MMClips>
  <ScaleCrop>false</ScaleCrop>
  <HeadingPairs>
    <vt:vector size="6" baseType="variant">
      <vt:variant>
        <vt:lpstr>Fonts Used</vt:lpstr>
      </vt:variant>
      <vt:variant>
        <vt:i4>5</vt:i4>
      </vt:variant>
      <vt:variant>
        <vt:lpstr>Theme</vt:lpstr>
      </vt:variant>
      <vt:variant>
        <vt:i4>11</vt:i4>
      </vt:variant>
      <vt:variant>
        <vt:lpstr>Slide Titles</vt:lpstr>
      </vt:variant>
      <vt:variant>
        <vt:i4>8</vt:i4>
      </vt:variant>
    </vt:vector>
  </HeadingPairs>
  <TitlesOfParts>
    <vt:vector size="24" baseType="lpstr">
      <vt:lpstr>Poppins</vt:lpstr>
      <vt:lpstr>Century Gothic</vt:lpstr>
      <vt:lpstr>Inter Tight Light</vt:lpstr>
      <vt:lpstr>Calibri</vt:lpstr>
      <vt:lpstr>Inter Tight</vt:lpstr>
      <vt:lpstr>DCM-July2026</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Premium &amp; Quality Perceptions</vt:lpstr>
      <vt:lpstr>Cinema delivers a trusted environment for brands</vt:lpstr>
      <vt:lpstr>Cinema is key for reinforcing quality perceptions</vt:lpstr>
      <vt:lpstr>Cost signalling: drive premium perceptions for new products</vt:lpstr>
      <vt:lpstr>Maximise social and fitness signals with Cinema </vt:lpstr>
      <vt:lpstr>Cinema enhances price perceptions and perceived brand value</vt:lpstr>
      <vt:lpstr>Cinema maximises uplifts on key brand KPIs</vt:lpstr>
      <vt:lpstr>Case studies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Josh Turner</cp:lastModifiedBy>
  <cp:revision>2</cp:revision>
  <dcterms:created xsi:type="dcterms:W3CDTF">2019-06-19T14:56:43Z</dcterms:created>
  <dcterms:modified xsi:type="dcterms:W3CDTF">2026-08-04T08:17:12Z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TC034606149991</vt:lpwstr>
  </property>
</Properties>
</file>