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5.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6.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7.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8.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9.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0.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790" r:id="rId2"/>
    <p:sldMasterId id="2147483920" r:id="rId3"/>
    <p:sldMasterId id="2147484046" r:id="rId4"/>
    <p:sldMasterId id="2147484147" r:id="rId5"/>
    <p:sldMasterId id="2147484671" r:id="rId6"/>
    <p:sldMasterId id="2147484441" r:id="rId7"/>
    <p:sldMasterId id="2147484493" r:id="rId8"/>
    <p:sldMasterId id="2147484545" r:id="rId9"/>
    <p:sldMasterId id="2147484353" r:id="rId10"/>
    <p:sldMasterId id="2147484740" r:id="rId11"/>
  </p:sldMasterIdLst>
  <p:notesMasterIdLst>
    <p:notesMasterId r:id="rId26"/>
  </p:notesMasterIdLst>
  <p:handoutMasterIdLst>
    <p:handoutMasterId r:id="rId27"/>
  </p:handoutMasterIdLst>
  <p:sldIdLst>
    <p:sldId id="504" r:id="rId12"/>
    <p:sldId id="410" r:id="rId13"/>
    <p:sldId id="2147483626" r:id="rId14"/>
    <p:sldId id="2147483629" r:id="rId15"/>
    <p:sldId id="2147483630" r:id="rId16"/>
    <p:sldId id="2147483631" r:id="rId17"/>
    <p:sldId id="2147483456" r:id="rId18"/>
    <p:sldId id="2147483628" r:id="rId19"/>
    <p:sldId id="484" r:id="rId20"/>
    <p:sldId id="458" r:id="rId21"/>
    <p:sldId id="2147483633" r:id="rId22"/>
    <p:sldId id="2147483632" r:id="rId23"/>
    <p:sldId id="2147483627" r:id="rId24"/>
    <p:sldId id="2147483593" r:id="rId25"/>
  </p:sldIdLst>
  <p:sldSz cx="12192000" cy="6858000"/>
  <p:notesSz cx="6858000" cy="9144000"/>
  <p:embeddedFontLst>
    <p:embeddedFont>
      <p:font typeface="Inter Tight" pitchFamily="2"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9863"/>
    <a:srgbClr val="A8714E"/>
    <a:srgbClr val="B2B4B2"/>
    <a:srgbClr val="BC955B"/>
    <a:srgbClr val="EF3340"/>
    <a:srgbClr val="051D2E"/>
    <a:srgbClr val="D97F4C"/>
    <a:srgbClr val="999595"/>
    <a:srgbClr val="FF9527"/>
    <a:srgbClr val="F3DD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627" autoAdjust="0"/>
    <p:restoredTop sz="84170" autoAdjust="0"/>
  </p:normalViewPr>
  <p:slideViewPr>
    <p:cSldViewPr snapToGrid="0">
      <p:cViewPr varScale="1">
        <p:scale>
          <a:sx n="93" d="100"/>
          <a:sy n="93" d="100"/>
        </p:scale>
        <p:origin x="474" y="84"/>
      </p:cViewPr>
      <p:guideLst/>
    </p:cSldViewPr>
  </p:slideViewPr>
  <p:outlineViewPr>
    <p:cViewPr>
      <p:scale>
        <a:sx n="33" d="100"/>
        <a:sy n="33" d="100"/>
      </p:scale>
      <p:origin x="0" y="-552"/>
    </p:cViewPr>
  </p:outlineViewPr>
  <p:notesTextViewPr>
    <p:cViewPr>
      <p:scale>
        <a:sx n="65" d="100"/>
        <a:sy n="65" d="100"/>
      </p:scale>
      <p:origin x="0" y="0"/>
    </p:cViewPr>
  </p:notesTextViewPr>
  <p:sorterViewPr>
    <p:cViewPr>
      <p:scale>
        <a:sx n="100" d="100"/>
        <a:sy n="100" d="100"/>
      </p:scale>
      <p:origin x="0" y="-18348"/>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font" Target="fonts/font1.fntdata"/><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font" Target="fonts/font4.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tableStyles" Target="tableStyles.xml"/><Relationship Id="rId8" Type="http://schemas.openxmlformats.org/officeDocument/2006/relationships/slideMaster" Target="slideMasters/slideMaster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j-lt"/>
                <a:ea typeface="+mn-ea"/>
                <a:cs typeface="+mn-cs"/>
              </a:defRPr>
            </a:pPr>
            <a:r>
              <a:rPr lang="en-US"/>
              <a:t>Brand Recall</a:t>
            </a:r>
          </a:p>
        </c:rich>
      </c:tx>
      <c:layout>
        <c:manualLayout>
          <c:xMode val="edge"/>
          <c:yMode val="edge"/>
          <c:x val="2.8738597883801512E-2"/>
          <c:y val="0.13045431042573025"/>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j-lt"/>
              <a:ea typeface="+mn-ea"/>
              <a:cs typeface="+mn-cs"/>
            </a:defRPr>
          </a:pPr>
          <a:endParaRPr lang="en-US"/>
        </a:p>
      </c:txPr>
    </c:title>
    <c:autoTitleDeleted val="0"/>
    <c:plotArea>
      <c:layout>
        <c:manualLayout>
          <c:layoutTarget val="inner"/>
          <c:xMode val="edge"/>
          <c:yMode val="edge"/>
          <c:x val="1.8897729769637793E-2"/>
          <c:y val="7.6942764613757E-2"/>
          <c:w val="0.97001667283370807"/>
          <c:h val="0.77525085010004668"/>
        </c:manualLayout>
      </c:layout>
      <c:barChart>
        <c:barDir val="col"/>
        <c:grouping val="clustered"/>
        <c:varyColors val="0"/>
        <c:dLbls>
          <c:showLegendKey val="0"/>
          <c:showVal val="0"/>
          <c:showCatName val="0"/>
          <c:showSerName val="0"/>
          <c:showPercent val="0"/>
          <c:showBubbleSize val="0"/>
        </c:dLbls>
        <c:gapWidth val="219"/>
        <c:overlap val="-27"/>
        <c:axId val="350743151"/>
        <c:axId val="1949589983"/>
      </c:barChart>
      <c:catAx>
        <c:axId val="350743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n-US"/>
          </a:p>
        </c:txPr>
        <c:crossAx val="1949589983"/>
        <c:crosses val="autoZero"/>
        <c:auto val="1"/>
        <c:lblAlgn val="ctr"/>
        <c:lblOffset val="100"/>
        <c:noMultiLvlLbl val="0"/>
      </c:catAx>
      <c:valAx>
        <c:axId val="1949589983"/>
        <c:scaling>
          <c:orientation val="minMax"/>
          <c:max val="300"/>
        </c:scaling>
        <c:delete val="1"/>
        <c:axPos val="l"/>
        <c:numFmt formatCode="0" sourceLinked="1"/>
        <c:majorTickMark val="none"/>
        <c:minorTickMark val="none"/>
        <c:tickLblPos val="nextTo"/>
        <c:crossAx val="3507431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mj-l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t>% of viewable time viewing by position in reel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0668496835491619E-2"/>
          <c:y val="0.12375028781064362"/>
          <c:w val="0.95933150316450833"/>
          <c:h val="0.76133237140620447"/>
        </c:manualLayout>
      </c:layout>
      <c:lineChart>
        <c:grouping val="standard"/>
        <c:varyColors val="0"/>
        <c:ser>
          <c:idx val="0"/>
          <c:order val="0"/>
          <c:tx>
            <c:strRef>
              <c:f>Position!$A$21</c:f>
              <c:strCache>
                <c:ptCount val="1"/>
                <c:pt idx="0">
                  <c:v>% of viewable time viewing</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6C21-EF40-ABCC-7FAB3409937C}"/>
                </c:ext>
              </c:extLst>
            </c:dLbl>
            <c:dLbl>
              <c:idx val="1"/>
              <c:delete val="1"/>
              <c:extLst>
                <c:ext xmlns:c15="http://schemas.microsoft.com/office/drawing/2012/chart" uri="{CE6537A1-D6FC-4f65-9D91-7224C49458BB}"/>
                <c:ext xmlns:c16="http://schemas.microsoft.com/office/drawing/2014/chart" uri="{C3380CC4-5D6E-409C-BE32-E72D297353CC}">
                  <c16:uniqueId val="{00000001-6C21-EF40-ABCC-7FAB3409937C}"/>
                </c:ext>
              </c:extLst>
            </c:dLbl>
            <c:dLbl>
              <c:idx val="2"/>
              <c:delete val="1"/>
              <c:extLst>
                <c:ext xmlns:c15="http://schemas.microsoft.com/office/drawing/2012/chart" uri="{CE6537A1-D6FC-4f65-9D91-7224C49458BB}"/>
                <c:ext xmlns:c16="http://schemas.microsoft.com/office/drawing/2014/chart" uri="{C3380CC4-5D6E-409C-BE32-E72D297353CC}">
                  <c16:uniqueId val="{00000002-6C21-EF40-ABCC-7FAB3409937C}"/>
                </c:ext>
              </c:extLst>
            </c:dLbl>
            <c:dLbl>
              <c:idx val="3"/>
              <c:delete val="1"/>
              <c:extLst>
                <c:ext xmlns:c15="http://schemas.microsoft.com/office/drawing/2012/chart" uri="{CE6537A1-D6FC-4f65-9D91-7224C49458BB}"/>
                <c:ext xmlns:c16="http://schemas.microsoft.com/office/drawing/2014/chart" uri="{C3380CC4-5D6E-409C-BE32-E72D297353CC}">
                  <c16:uniqueId val="{00000003-6C21-EF40-ABCC-7FAB3409937C}"/>
                </c:ext>
              </c:extLst>
            </c:dLbl>
            <c:dLbl>
              <c:idx val="4"/>
              <c:delete val="1"/>
              <c:extLst>
                <c:ext xmlns:c15="http://schemas.microsoft.com/office/drawing/2012/chart" uri="{CE6537A1-D6FC-4f65-9D91-7224C49458BB}"/>
                <c:ext xmlns:c16="http://schemas.microsoft.com/office/drawing/2014/chart" uri="{C3380CC4-5D6E-409C-BE32-E72D297353CC}">
                  <c16:uniqueId val="{00000004-6C21-EF40-ABCC-7FAB3409937C}"/>
                </c:ext>
              </c:extLst>
            </c:dLbl>
            <c:dLbl>
              <c:idx val="5"/>
              <c:delete val="1"/>
              <c:extLst>
                <c:ext xmlns:c15="http://schemas.microsoft.com/office/drawing/2012/chart" uri="{CE6537A1-D6FC-4f65-9D91-7224C49458BB}"/>
                <c:ext xmlns:c16="http://schemas.microsoft.com/office/drawing/2014/chart" uri="{C3380CC4-5D6E-409C-BE32-E72D297353CC}">
                  <c16:uniqueId val="{00000005-6C21-EF40-ABCC-7FAB3409937C}"/>
                </c:ext>
              </c:extLst>
            </c:dLbl>
            <c:dLbl>
              <c:idx val="6"/>
              <c:delete val="1"/>
              <c:extLst>
                <c:ext xmlns:c15="http://schemas.microsoft.com/office/drawing/2012/chart" uri="{CE6537A1-D6FC-4f65-9D91-7224C49458BB}"/>
                <c:ext xmlns:c16="http://schemas.microsoft.com/office/drawing/2014/chart" uri="{C3380CC4-5D6E-409C-BE32-E72D297353CC}">
                  <c16:uniqueId val="{00000006-6C21-EF40-ABCC-7FAB3409937C}"/>
                </c:ext>
              </c:extLst>
            </c:dLbl>
            <c:dLbl>
              <c:idx val="7"/>
              <c:delete val="1"/>
              <c:extLst>
                <c:ext xmlns:c15="http://schemas.microsoft.com/office/drawing/2012/chart" uri="{CE6537A1-D6FC-4f65-9D91-7224C49458BB}"/>
                <c:ext xmlns:c16="http://schemas.microsoft.com/office/drawing/2014/chart" uri="{C3380CC4-5D6E-409C-BE32-E72D297353CC}">
                  <c16:uniqueId val="{00000007-6C21-EF40-ABCC-7FAB3409937C}"/>
                </c:ext>
              </c:extLst>
            </c:dLbl>
            <c:dLbl>
              <c:idx val="8"/>
              <c:delete val="1"/>
              <c:extLst>
                <c:ext xmlns:c15="http://schemas.microsoft.com/office/drawing/2012/chart" uri="{CE6537A1-D6FC-4f65-9D91-7224C49458BB}"/>
                <c:ext xmlns:c16="http://schemas.microsoft.com/office/drawing/2014/chart" uri="{C3380CC4-5D6E-409C-BE32-E72D297353CC}">
                  <c16:uniqueId val="{00000008-6C21-EF40-ABCC-7FAB3409937C}"/>
                </c:ext>
              </c:extLst>
            </c:dLbl>
            <c:dLbl>
              <c:idx val="9"/>
              <c:delete val="1"/>
              <c:extLst>
                <c:ext xmlns:c15="http://schemas.microsoft.com/office/drawing/2012/chart" uri="{CE6537A1-D6FC-4f65-9D91-7224C49458BB}"/>
                <c:ext xmlns:c16="http://schemas.microsoft.com/office/drawing/2014/chart" uri="{C3380CC4-5D6E-409C-BE32-E72D297353CC}">
                  <c16:uniqueId val="{00000009-6C21-EF40-ABCC-7FAB3409937C}"/>
                </c:ext>
              </c:extLst>
            </c:dLbl>
            <c:dLbl>
              <c:idx val="10"/>
              <c:delete val="1"/>
              <c:extLst>
                <c:ext xmlns:c15="http://schemas.microsoft.com/office/drawing/2012/chart" uri="{CE6537A1-D6FC-4f65-9D91-7224C49458BB}"/>
                <c:ext xmlns:c16="http://schemas.microsoft.com/office/drawing/2014/chart" uri="{C3380CC4-5D6E-409C-BE32-E72D297353CC}">
                  <c16:uniqueId val="{0000000A-6C21-EF40-ABCC-7FAB3409937C}"/>
                </c:ext>
              </c:extLst>
            </c:dLbl>
            <c:dLbl>
              <c:idx val="11"/>
              <c:delete val="1"/>
              <c:extLst>
                <c:ext xmlns:c15="http://schemas.microsoft.com/office/drawing/2012/chart" uri="{CE6537A1-D6FC-4f65-9D91-7224C49458BB}"/>
                <c:ext xmlns:c16="http://schemas.microsoft.com/office/drawing/2014/chart" uri="{C3380CC4-5D6E-409C-BE32-E72D297353CC}">
                  <c16:uniqueId val="{0000000B-6C21-EF40-ABCC-7FAB3409937C}"/>
                </c:ext>
              </c:extLst>
            </c:dLbl>
            <c:dLbl>
              <c:idx val="12"/>
              <c:layout>
                <c:manualLayout>
                  <c:x val="-2.1506123817526118E-2"/>
                  <c:y val="-5.32392018002723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C21-EF40-ABCC-7FAB3409937C}"/>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Position!$BC$2:$BQ$2</c:f>
              <c:numCache>
                <c:formatCode>General</c:formatCode>
                <c:ptCount val="15"/>
                <c:pt idx="0">
                  <c:v>2</c:v>
                </c:pt>
                <c:pt idx="1">
                  <c:v>3</c:v>
                </c:pt>
                <c:pt idx="2">
                  <c:v>4</c:v>
                </c:pt>
                <c:pt idx="3">
                  <c:v>5</c:v>
                </c:pt>
                <c:pt idx="4">
                  <c:v>6</c:v>
                </c:pt>
                <c:pt idx="5">
                  <c:v>7</c:v>
                </c:pt>
                <c:pt idx="6">
                  <c:v>8</c:v>
                </c:pt>
                <c:pt idx="7">
                  <c:v>9</c:v>
                </c:pt>
                <c:pt idx="8">
                  <c:v>10</c:v>
                </c:pt>
                <c:pt idx="9">
                  <c:v>11</c:v>
                </c:pt>
                <c:pt idx="10">
                  <c:v>12</c:v>
                </c:pt>
                <c:pt idx="11">
                  <c:v>13</c:v>
                </c:pt>
                <c:pt idx="12">
                  <c:v>14</c:v>
                </c:pt>
                <c:pt idx="13">
                  <c:v>15</c:v>
                </c:pt>
                <c:pt idx="14">
                  <c:v>16</c:v>
                </c:pt>
              </c:numCache>
            </c:numRef>
          </c:cat>
          <c:val>
            <c:numRef>
              <c:f>Position!$BC$21:$BQ$21</c:f>
              <c:numCache>
                <c:formatCode>0%</c:formatCode>
                <c:ptCount val="15"/>
                <c:pt idx="0">
                  <c:v>0.67100669825865888</c:v>
                </c:pt>
                <c:pt idx="1">
                  <c:v>0.68540819985656221</c:v>
                </c:pt>
                <c:pt idx="2">
                  <c:v>0.69876961458971043</c:v>
                </c:pt>
                <c:pt idx="3">
                  <c:v>0.76591760299625467</c:v>
                </c:pt>
                <c:pt idx="4">
                  <c:v>0.75642403517342449</c:v>
                </c:pt>
                <c:pt idx="5">
                  <c:v>0.7823411444740529</c:v>
                </c:pt>
                <c:pt idx="6">
                  <c:v>0.70698183873931175</c:v>
                </c:pt>
                <c:pt idx="7">
                  <c:v>0.77183968083648069</c:v>
                </c:pt>
                <c:pt idx="8">
                  <c:v>0.7224184055644729</c:v>
                </c:pt>
                <c:pt idx="9">
                  <c:v>0.69735602773760519</c:v>
                </c:pt>
                <c:pt idx="10">
                  <c:v>0.71839946901815765</c:v>
                </c:pt>
                <c:pt idx="11">
                  <c:v>0.71456155632984897</c:v>
                </c:pt>
                <c:pt idx="12">
                  <c:v>0.77888888888888896</c:v>
                </c:pt>
                <c:pt idx="13">
                  <c:v>0.86465517241379319</c:v>
                </c:pt>
                <c:pt idx="14">
                  <c:v>0.87</c:v>
                </c:pt>
              </c:numCache>
            </c:numRef>
          </c:val>
          <c:smooth val="0"/>
          <c:extLst>
            <c:ext xmlns:c16="http://schemas.microsoft.com/office/drawing/2014/chart" uri="{C3380CC4-5D6E-409C-BE32-E72D297353CC}">
              <c16:uniqueId val="{0000000D-6C21-EF40-ABCC-7FAB3409937C}"/>
            </c:ext>
          </c:extLst>
        </c:ser>
        <c:dLbls>
          <c:dLblPos val="t"/>
          <c:showLegendKey val="0"/>
          <c:showVal val="1"/>
          <c:showCatName val="0"/>
          <c:showSerName val="0"/>
          <c:showPercent val="0"/>
          <c:showBubbleSize val="0"/>
        </c:dLbls>
        <c:smooth val="0"/>
        <c:axId val="1082120783"/>
        <c:axId val="1082119535"/>
      </c:lineChart>
      <c:catAx>
        <c:axId val="1082120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082119535"/>
        <c:crosses val="autoZero"/>
        <c:auto val="1"/>
        <c:lblAlgn val="ctr"/>
        <c:lblOffset val="100"/>
        <c:noMultiLvlLbl val="0"/>
      </c:catAx>
      <c:valAx>
        <c:axId val="1082119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082120783"/>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rgbClr val="051D2E"/>
                </a:solidFill>
                <a:latin typeface="+mn-lt"/>
                <a:ea typeface="+mn-ea"/>
                <a:cs typeface="+mn-cs"/>
              </a:defRPr>
            </a:pPr>
            <a:r>
              <a:rPr lang="en-US" sz="1800" b="1" dirty="0">
                <a:solidFill>
                  <a:srgbClr val="051D2E"/>
                </a:solidFill>
              </a:rPr>
              <a:t>Brand Recall</a:t>
            </a:r>
          </a:p>
        </c:rich>
      </c:tx>
      <c:layout>
        <c:manualLayout>
          <c:xMode val="edge"/>
          <c:yMode val="edge"/>
          <c:x val="2.873861950199829E-2"/>
          <c:y val="5.8056080094060637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rgbClr val="051D2E"/>
              </a:solidFill>
              <a:latin typeface="+mn-lt"/>
              <a:ea typeface="+mn-ea"/>
              <a:cs typeface="+mn-cs"/>
            </a:defRPr>
          </a:pPr>
          <a:endParaRPr lang="en-US"/>
        </a:p>
      </c:txPr>
    </c:title>
    <c:autoTitleDeleted val="0"/>
    <c:plotArea>
      <c:layout>
        <c:manualLayout>
          <c:layoutTarget val="inner"/>
          <c:xMode val="edge"/>
          <c:yMode val="edge"/>
          <c:x val="1.8897729769637793E-2"/>
          <c:y val="7.6942764613757E-2"/>
          <c:w val="0.97001667283370807"/>
          <c:h val="0.77525085010004668"/>
        </c:manualLayout>
      </c:layout>
      <c:barChart>
        <c:barDir val="col"/>
        <c:grouping val="clustered"/>
        <c:varyColors val="0"/>
        <c:ser>
          <c:idx val="0"/>
          <c:order val="0"/>
          <c:tx>
            <c:strRef>
              <c:f>Sheet1!$B$1</c:f>
              <c:strCache>
                <c:ptCount val="1"/>
                <c:pt idx="0">
                  <c:v>Test</c:v>
                </c:pt>
              </c:strCache>
            </c:strRef>
          </c:tx>
          <c:spPr>
            <a:solidFill>
              <a:schemeClr val="bg1"/>
            </a:solidFill>
            <a:ln>
              <a:noFill/>
            </a:ln>
            <a:effectLst/>
          </c:spPr>
          <c:invertIfNegative val="0"/>
          <c:dPt>
            <c:idx val="0"/>
            <c:invertIfNegative val="0"/>
            <c:bubble3D val="0"/>
            <c:spPr>
              <a:solidFill>
                <a:srgbClr val="051D2E"/>
              </a:solidFill>
              <a:ln>
                <a:noFill/>
              </a:ln>
              <a:effectLst/>
            </c:spPr>
            <c:extLst>
              <c:ext xmlns:c16="http://schemas.microsoft.com/office/drawing/2014/chart" uri="{C3380CC4-5D6E-409C-BE32-E72D297353CC}">
                <c16:uniqueId val="{00000001-E82B-B84E-A8EF-355D91909548}"/>
              </c:ext>
            </c:extLst>
          </c:dPt>
          <c:dPt>
            <c:idx val="1"/>
            <c:invertIfNegative val="0"/>
            <c:bubble3D val="0"/>
            <c:spPr>
              <a:solidFill>
                <a:srgbClr val="A8714E"/>
              </a:solidFill>
              <a:ln>
                <a:noFill/>
              </a:ln>
              <a:effectLst/>
            </c:spPr>
            <c:extLst>
              <c:ext xmlns:c16="http://schemas.microsoft.com/office/drawing/2014/chart" uri="{C3380CC4-5D6E-409C-BE32-E72D297353CC}">
                <c16:uniqueId val="{00000003-E82B-B84E-A8EF-355D91909548}"/>
              </c:ext>
            </c:extLst>
          </c:dPt>
          <c:dPt>
            <c:idx val="2"/>
            <c:invertIfNegative val="0"/>
            <c:bubble3D val="0"/>
            <c:spPr>
              <a:solidFill>
                <a:srgbClr val="B2B4B2"/>
              </a:solidFill>
              <a:ln>
                <a:noFill/>
              </a:ln>
              <a:effectLst/>
            </c:spPr>
            <c:extLst>
              <c:ext xmlns:c16="http://schemas.microsoft.com/office/drawing/2014/chart" uri="{C3380CC4-5D6E-409C-BE32-E72D297353CC}">
                <c16:uniqueId val="{00000005-E82B-B84E-A8EF-355D91909548}"/>
              </c:ext>
            </c:extLst>
          </c:dPt>
          <c:dPt>
            <c:idx val="3"/>
            <c:invertIfNegative val="0"/>
            <c:bubble3D val="0"/>
            <c:spPr>
              <a:solidFill>
                <a:srgbClr val="BC955B"/>
              </a:solidFill>
              <a:ln>
                <a:noFill/>
              </a:ln>
              <a:effectLst/>
            </c:spPr>
            <c:extLst>
              <c:ext xmlns:c16="http://schemas.microsoft.com/office/drawing/2014/chart" uri="{C3380CC4-5D6E-409C-BE32-E72D297353CC}">
                <c16:uniqueId val="{00000007-E82B-B84E-A8EF-355D91909548}"/>
              </c:ext>
            </c:extLst>
          </c:dPt>
          <c:dLbls>
            <c:dLbl>
              <c:idx val="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051D2E"/>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E82B-B84E-A8EF-355D91909548}"/>
                </c:ext>
              </c:extLst>
            </c:dLbl>
            <c:dLbl>
              <c:idx val="1"/>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A8714E"/>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E82B-B84E-A8EF-355D91909548}"/>
                </c:ext>
              </c:extLst>
            </c:dLbl>
            <c:dLbl>
              <c:idx val="2"/>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999595"/>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E82B-B84E-A8EF-355D91909548}"/>
                </c:ext>
              </c:extLst>
            </c:dLbl>
            <c:dLbl>
              <c:idx val="3"/>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BA9863"/>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E82B-B84E-A8EF-355D91909548}"/>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'In Reel'</c:v>
                </c:pt>
                <c:pt idx="1">
                  <c:v>Bronze Spot</c:v>
                </c:pt>
                <c:pt idx="2">
                  <c:v>Silver Spot</c:v>
                </c:pt>
                <c:pt idx="3">
                  <c:v>Gold Spot</c:v>
                </c:pt>
              </c:strCache>
            </c:strRef>
          </c:cat>
          <c:val>
            <c:numRef>
              <c:f>Sheet1!$B$2:$B$5</c:f>
              <c:numCache>
                <c:formatCode>0</c:formatCode>
                <c:ptCount val="4"/>
                <c:pt idx="0">
                  <c:v>100</c:v>
                </c:pt>
                <c:pt idx="1">
                  <c:v>110</c:v>
                </c:pt>
                <c:pt idx="2">
                  <c:v>170</c:v>
                </c:pt>
                <c:pt idx="3">
                  <c:v>235</c:v>
                </c:pt>
              </c:numCache>
            </c:numRef>
          </c:val>
          <c:extLst>
            <c:ext xmlns:c16="http://schemas.microsoft.com/office/drawing/2014/chart" uri="{C3380CC4-5D6E-409C-BE32-E72D297353CC}">
              <c16:uniqueId val="{00000008-E82B-B84E-A8EF-355D91909548}"/>
            </c:ext>
          </c:extLst>
        </c:ser>
        <c:dLbls>
          <c:showLegendKey val="0"/>
          <c:showVal val="0"/>
          <c:showCatName val="0"/>
          <c:showSerName val="0"/>
          <c:showPercent val="0"/>
          <c:showBubbleSize val="0"/>
        </c:dLbls>
        <c:gapWidth val="219"/>
        <c:overlap val="-27"/>
        <c:axId val="350743151"/>
        <c:axId val="1949589983"/>
      </c:barChart>
      <c:catAx>
        <c:axId val="350743151"/>
        <c:scaling>
          <c:orientation val="minMax"/>
        </c:scaling>
        <c:delete val="0"/>
        <c:axPos val="b"/>
        <c:numFmt formatCode="General" sourceLinked="1"/>
        <c:majorTickMark val="none"/>
        <c:minorTickMark val="none"/>
        <c:tickLblPos val="nextTo"/>
        <c:spPr>
          <a:noFill/>
          <a:ln w="9525" cap="flat" cmpd="sng" algn="ctr">
            <a:solidFill>
              <a:schemeClr val="accent6"/>
            </a:solidFill>
            <a:round/>
          </a:ln>
          <a:effectLst/>
        </c:spPr>
        <c:txPr>
          <a:bodyPr rot="-60000000" spcFirstLastPara="1" vertOverflow="ellipsis" vert="horz" wrap="square" anchor="ctr" anchorCtr="1"/>
          <a:lstStyle/>
          <a:p>
            <a:pPr>
              <a:defRPr sz="1600" b="0" i="0" u="none" strike="noStrike" kern="1200" baseline="0">
                <a:solidFill>
                  <a:srgbClr val="051D2E"/>
                </a:solidFill>
                <a:latin typeface="+mn-lt"/>
                <a:ea typeface="+mn-ea"/>
                <a:cs typeface="+mn-cs"/>
              </a:defRPr>
            </a:pPr>
            <a:endParaRPr lang="en-US"/>
          </a:p>
        </c:txPr>
        <c:crossAx val="1949589983"/>
        <c:crosses val="autoZero"/>
        <c:auto val="1"/>
        <c:lblAlgn val="ctr"/>
        <c:lblOffset val="100"/>
        <c:noMultiLvlLbl val="0"/>
      </c:catAx>
      <c:valAx>
        <c:axId val="1949589983"/>
        <c:scaling>
          <c:orientation val="minMax"/>
          <c:max val="300"/>
        </c:scaling>
        <c:delete val="1"/>
        <c:axPos val="l"/>
        <c:numFmt formatCode="0" sourceLinked="1"/>
        <c:majorTickMark val="none"/>
        <c:minorTickMark val="none"/>
        <c:tickLblPos val="nextTo"/>
        <c:crossAx val="3507431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accent6"/>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rgbClr val="051D2E"/>
                </a:solidFill>
                <a:latin typeface="+mn-lt"/>
                <a:ea typeface="+mn-ea"/>
                <a:cs typeface="+mn-cs"/>
              </a:defRPr>
            </a:pPr>
            <a:r>
              <a:rPr lang="en-US" sz="1600" b="1" dirty="0">
                <a:solidFill>
                  <a:srgbClr val="051D2E"/>
                </a:solidFill>
              </a:rPr>
              <a:t>Average ad recall levels</a:t>
            </a:r>
          </a:p>
        </c:rich>
      </c:tx>
      <c:layout>
        <c:manualLayout>
          <c:xMode val="edge"/>
          <c:yMode val="edge"/>
          <c:x val="7.2668606104422705E-3"/>
          <c:y val="0"/>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rgbClr val="051D2E"/>
              </a:solidFill>
              <a:latin typeface="+mn-lt"/>
              <a:ea typeface="+mn-ea"/>
              <a:cs typeface="+mn-cs"/>
            </a:defRPr>
          </a:pPr>
          <a:endParaRPr lang="en-US"/>
        </a:p>
      </c:txPr>
    </c:title>
    <c:autoTitleDeleted val="0"/>
    <c:plotArea>
      <c:layout>
        <c:manualLayout>
          <c:layoutTarget val="inner"/>
          <c:xMode val="edge"/>
          <c:yMode val="edge"/>
          <c:x val="2.7153532088407192E-3"/>
          <c:y val="7.4088614993999796E-2"/>
          <c:w val="0.99728448173412876"/>
          <c:h val="0.80585789932086194"/>
        </c:manualLayout>
      </c:layout>
      <c:barChart>
        <c:barDir val="col"/>
        <c:grouping val="clustered"/>
        <c:varyColors val="0"/>
        <c:ser>
          <c:idx val="0"/>
          <c:order val="0"/>
          <c:tx>
            <c:strRef>
              <c:f>Sheet1!$B$1</c:f>
              <c:strCache>
                <c:ptCount val="1"/>
                <c:pt idx="0">
                  <c:v>Series 1</c:v>
                </c:pt>
              </c:strCache>
            </c:strRef>
          </c:tx>
          <c:spPr>
            <a:solidFill>
              <a:srgbClr val="051D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 Reel</c:v>
                </c:pt>
                <c:pt idx="1">
                  <c:v>Gold Spot</c:v>
                </c:pt>
              </c:strCache>
            </c:strRef>
          </c:cat>
          <c:val>
            <c:numRef>
              <c:f>Sheet1!$B$2:$B$3</c:f>
              <c:numCache>
                <c:formatCode>0%</c:formatCode>
                <c:ptCount val="2"/>
                <c:pt idx="0">
                  <c:v>0.47</c:v>
                </c:pt>
                <c:pt idx="1">
                  <c:v>0.6</c:v>
                </c:pt>
              </c:numCache>
            </c:numRef>
          </c:val>
          <c:extLst>
            <c:ext xmlns:c16="http://schemas.microsoft.com/office/drawing/2014/chart" uri="{C3380CC4-5D6E-409C-BE32-E72D297353CC}">
              <c16:uniqueId val="{00000000-2D03-644F-B889-F5A9695F966B}"/>
            </c:ext>
          </c:extLst>
        </c:ser>
        <c:dLbls>
          <c:showLegendKey val="0"/>
          <c:showVal val="0"/>
          <c:showCatName val="0"/>
          <c:showSerName val="0"/>
          <c:showPercent val="0"/>
          <c:showBubbleSize val="0"/>
        </c:dLbls>
        <c:gapWidth val="219"/>
        <c:overlap val="-27"/>
        <c:axId val="1201034352"/>
        <c:axId val="1201034768"/>
      </c:barChart>
      <c:catAx>
        <c:axId val="1201034352"/>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600" b="0" i="0" u="none" strike="noStrike" kern="1200" baseline="0">
                <a:solidFill>
                  <a:srgbClr val="051D2E"/>
                </a:solidFill>
                <a:latin typeface="+mn-lt"/>
                <a:ea typeface="+mn-ea"/>
                <a:cs typeface="+mn-cs"/>
              </a:defRPr>
            </a:pPr>
            <a:endParaRPr lang="en-US"/>
          </a:p>
        </c:txPr>
        <c:crossAx val="1201034768"/>
        <c:crosses val="autoZero"/>
        <c:auto val="1"/>
        <c:lblAlgn val="ctr"/>
        <c:lblOffset val="100"/>
        <c:noMultiLvlLbl val="0"/>
      </c:catAx>
      <c:valAx>
        <c:axId val="1201034768"/>
        <c:scaling>
          <c:orientation val="minMax"/>
        </c:scaling>
        <c:delete val="1"/>
        <c:axPos val="l"/>
        <c:numFmt formatCode="0%" sourceLinked="1"/>
        <c:majorTickMark val="none"/>
        <c:minorTickMark val="none"/>
        <c:tickLblPos val="nextTo"/>
        <c:crossAx val="1201034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04/08/2026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04/08/2026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a:t>
            </a:fld>
            <a:endParaRPr lang="en-GB"/>
          </a:p>
        </p:txBody>
      </p:sp>
    </p:spTree>
    <p:extLst>
      <p:ext uri="{BB962C8B-B14F-4D97-AF65-F5344CB8AC3E}">
        <p14:creationId xmlns:p14="http://schemas.microsoft.com/office/powerpoint/2010/main" val="3159931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92CCB-C88D-A31D-D40B-D06B85CA22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FDEA2-6A45-13DB-76CE-7A0BFB185A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D3D6A9-25C3-4E83-AAF3-B990D5A37DA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F18BCD-36DD-EA4E-477B-E182B296A5CE}"/>
              </a:ext>
            </a:extLst>
          </p:cNvPr>
          <p:cNvSpPr>
            <a:spLocks noGrp="1"/>
          </p:cNvSpPr>
          <p:nvPr>
            <p:ph type="sldNum" sz="quarter" idx="5"/>
          </p:nvPr>
        </p:nvSpPr>
        <p:spPr/>
        <p:txBody>
          <a:bodyPr/>
          <a:lstStyle/>
          <a:p>
            <a:fld id="{C78402DA-2A0D-4673-AD50-76F374C3F685}" type="slidenum">
              <a:rPr lang="en-GB" smtClean="0"/>
              <a:t>11</a:t>
            </a:fld>
            <a:endParaRPr lang="en-GB"/>
          </a:p>
        </p:txBody>
      </p:sp>
    </p:spTree>
    <p:extLst>
      <p:ext uri="{BB962C8B-B14F-4D97-AF65-F5344CB8AC3E}">
        <p14:creationId xmlns:p14="http://schemas.microsoft.com/office/powerpoint/2010/main" val="928541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47F21-CF80-F221-86DF-7B26FC422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35B71-5E6B-D9AC-2095-E39BDA5273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774AE9-014A-D658-50E6-3418753019E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40D9811-8BD3-790C-7080-C20EEB6F233B}"/>
              </a:ext>
            </a:extLst>
          </p:cNvPr>
          <p:cNvSpPr>
            <a:spLocks noGrp="1"/>
          </p:cNvSpPr>
          <p:nvPr>
            <p:ph type="sldNum" sz="quarter" idx="5"/>
          </p:nvPr>
        </p:nvSpPr>
        <p:spPr/>
        <p:txBody>
          <a:bodyPr/>
          <a:lstStyle/>
          <a:p>
            <a:fld id="{C78402DA-2A0D-4673-AD50-76F374C3F685}" type="slidenum">
              <a:rPr lang="en-GB" smtClean="0"/>
              <a:t>12</a:t>
            </a:fld>
            <a:endParaRPr lang="en-GB"/>
          </a:p>
        </p:txBody>
      </p:sp>
    </p:spTree>
    <p:extLst>
      <p:ext uri="{BB962C8B-B14F-4D97-AF65-F5344CB8AC3E}">
        <p14:creationId xmlns:p14="http://schemas.microsoft.com/office/powerpoint/2010/main" val="3847823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455AF-59FB-A5E2-7E9B-E7344FA3F0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5D112-6F9D-D6C8-B28F-606FC3D05C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A3AFDC-DAFE-C849-4870-EDD59D54BFC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ED45516-8B41-B07E-EFC1-611357E9C7E3}"/>
              </a:ext>
            </a:extLst>
          </p:cNvPr>
          <p:cNvSpPr>
            <a:spLocks noGrp="1"/>
          </p:cNvSpPr>
          <p:nvPr>
            <p:ph type="sldNum" sz="quarter" idx="5"/>
          </p:nvPr>
        </p:nvSpPr>
        <p:spPr/>
        <p:txBody>
          <a:bodyPr/>
          <a:lstStyle/>
          <a:p>
            <a:fld id="{C78402DA-2A0D-4673-AD50-76F374C3F685}" type="slidenum">
              <a:rPr lang="en-GB" smtClean="0"/>
              <a:t>13</a:t>
            </a:fld>
            <a:endParaRPr lang="en-GB"/>
          </a:p>
        </p:txBody>
      </p:sp>
    </p:spTree>
    <p:extLst>
      <p:ext uri="{BB962C8B-B14F-4D97-AF65-F5344CB8AC3E}">
        <p14:creationId xmlns:p14="http://schemas.microsoft.com/office/powerpoint/2010/main" val="3468794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2</a:t>
            </a:fld>
            <a:endParaRPr lang="en-GB"/>
          </a:p>
        </p:txBody>
      </p:sp>
    </p:spTree>
    <p:extLst>
      <p:ext uri="{BB962C8B-B14F-4D97-AF65-F5344CB8AC3E}">
        <p14:creationId xmlns:p14="http://schemas.microsoft.com/office/powerpoint/2010/main" val="1324621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3B917-8CEF-B660-2944-877C78CE0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309074-AC7C-B364-C58B-15D3D591D7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ACF40D-8A92-985F-695A-55D03CF9D5B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705FF50-8440-6958-C1DF-290A7977A7BE}"/>
              </a:ext>
            </a:extLst>
          </p:cNvPr>
          <p:cNvSpPr>
            <a:spLocks noGrp="1"/>
          </p:cNvSpPr>
          <p:nvPr>
            <p:ph type="sldNum" sz="quarter" idx="5"/>
          </p:nvPr>
        </p:nvSpPr>
        <p:spPr/>
        <p:txBody>
          <a:bodyPr/>
          <a:lstStyle/>
          <a:p>
            <a:fld id="{C78402DA-2A0D-4673-AD50-76F374C3F685}" type="slidenum">
              <a:rPr lang="en-GB" smtClean="0"/>
              <a:t>3</a:t>
            </a:fld>
            <a:endParaRPr lang="en-GB"/>
          </a:p>
        </p:txBody>
      </p:sp>
    </p:spTree>
    <p:extLst>
      <p:ext uri="{BB962C8B-B14F-4D97-AF65-F5344CB8AC3E}">
        <p14:creationId xmlns:p14="http://schemas.microsoft.com/office/powerpoint/2010/main" val="73015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644FE-E61E-4BEF-43CE-76D847B190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459113-2847-EDA6-2B35-D7AEA80A65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732305-BD64-9B20-756D-76D6BD2C118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26CB3F3-A5A9-D83C-DC27-E8248AA60424}"/>
              </a:ext>
            </a:extLst>
          </p:cNvPr>
          <p:cNvSpPr>
            <a:spLocks noGrp="1"/>
          </p:cNvSpPr>
          <p:nvPr>
            <p:ph type="sldNum" sz="quarter" idx="5"/>
          </p:nvPr>
        </p:nvSpPr>
        <p:spPr/>
        <p:txBody>
          <a:bodyPr/>
          <a:lstStyle/>
          <a:p>
            <a:fld id="{C78402DA-2A0D-4673-AD50-76F374C3F685}" type="slidenum">
              <a:rPr lang="en-GB" smtClean="0"/>
              <a:t>4</a:t>
            </a:fld>
            <a:endParaRPr lang="en-GB"/>
          </a:p>
        </p:txBody>
      </p:sp>
    </p:spTree>
    <p:extLst>
      <p:ext uri="{BB962C8B-B14F-4D97-AF65-F5344CB8AC3E}">
        <p14:creationId xmlns:p14="http://schemas.microsoft.com/office/powerpoint/2010/main" val="24783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050B7-ABA3-1FC3-486A-EEE4A7B32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D576F5-9FE6-D65B-4DE5-3472C8BD2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8F020-6DF5-A3A0-2CEB-AEE3B80563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246FF36-C712-969E-3431-E84EF4086C31}"/>
              </a:ext>
            </a:extLst>
          </p:cNvPr>
          <p:cNvSpPr>
            <a:spLocks noGrp="1"/>
          </p:cNvSpPr>
          <p:nvPr>
            <p:ph type="sldNum" sz="quarter" idx="5"/>
          </p:nvPr>
        </p:nvSpPr>
        <p:spPr/>
        <p:txBody>
          <a:bodyPr/>
          <a:lstStyle/>
          <a:p>
            <a:fld id="{C78402DA-2A0D-4673-AD50-76F374C3F685}" type="slidenum">
              <a:rPr lang="en-GB" smtClean="0"/>
              <a:t>5</a:t>
            </a:fld>
            <a:endParaRPr lang="en-GB"/>
          </a:p>
        </p:txBody>
      </p:sp>
    </p:spTree>
    <p:extLst>
      <p:ext uri="{BB962C8B-B14F-4D97-AF65-F5344CB8AC3E}">
        <p14:creationId xmlns:p14="http://schemas.microsoft.com/office/powerpoint/2010/main" val="2291691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7459C-7EFC-91EF-458F-970A6D261D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3E07C5-D8A4-9900-596C-332906EA57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B6A818-02C0-BBBD-EA29-AA8781865BB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2DFCFFC-3A06-9358-E318-AA5783684E49}"/>
              </a:ext>
            </a:extLst>
          </p:cNvPr>
          <p:cNvSpPr>
            <a:spLocks noGrp="1"/>
          </p:cNvSpPr>
          <p:nvPr>
            <p:ph type="sldNum" sz="quarter" idx="5"/>
          </p:nvPr>
        </p:nvSpPr>
        <p:spPr/>
        <p:txBody>
          <a:bodyPr/>
          <a:lstStyle/>
          <a:p>
            <a:fld id="{C78402DA-2A0D-4673-AD50-76F374C3F685}" type="slidenum">
              <a:rPr lang="en-GB" smtClean="0"/>
              <a:t>6</a:t>
            </a:fld>
            <a:endParaRPr lang="en-GB"/>
          </a:p>
        </p:txBody>
      </p:sp>
    </p:spTree>
    <p:extLst>
      <p:ext uri="{BB962C8B-B14F-4D97-AF65-F5344CB8AC3E}">
        <p14:creationId xmlns:p14="http://schemas.microsoft.com/office/powerpoint/2010/main" val="3854209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CBF54-70DA-290C-8A0D-5E6F1E3A52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202D0-2593-30F6-5556-345C312D68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9B1FE6-A955-A8C3-47E3-717BA5EFD0C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D02E3D3-DFE5-96AB-1CDF-11C63EFC9610}"/>
              </a:ext>
            </a:extLst>
          </p:cNvPr>
          <p:cNvSpPr>
            <a:spLocks noGrp="1"/>
          </p:cNvSpPr>
          <p:nvPr>
            <p:ph type="sldNum" sz="quarter" idx="5"/>
          </p:nvPr>
        </p:nvSpPr>
        <p:spPr/>
        <p:txBody>
          <a:bodyPr/>
          <a:lstStyle/>
          <a:p>
            <a:fld id="{C78402DA-2A0D-4673-AD50-76F374C3F685}" type="slidenum">
              <a:rPr lang="en-GB" smtClean="0"/>
              <a:t>7</a:t>
            </a:fld>
            <a:endParaRPr lang="en-GB"/>
          </a:p>
        </p:txBody>
      </p:sp>
    </p:spTree>
    <p:extLst>
      <p:ext uri="{BB962C8B-B14F-4D97-AF65-F5344CB8AC3E}">
        <p14:creationId xmlns:p14="http://schemas.microsoft.com/office/powerpoint/2010/main" val="801792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A5BA3-78FC-F1FA-C7F6-B1A4D410D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6DE67-57A2-1456-AE09-4F135D3874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50FFA-F011-AD18-DA6D-260447E20EB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38D1A3C-47D7-7FB2-FC6D-B825BE8924C1}"/>
              </a:ext>
            </a:extLst>
          </p:cNvPr>
          <p:cNvSpPr>
            <a:spLocks noGrp="1"/>
          </p:cNvSpPr>
          <p:nvPr>
            <p:ph type="sldNum" sz="quarter" idx="5"/>
          </p:nvPr>
        </p:nvSpPr>
        <p:spPr/>
        <p:txBody>
          <a:bodyPr/>
          <a:lstStyle/>
          <a:p>
            <a:fld id="{C78402DA-2A0D-4673-AD50-76F374C3F685}" type="slidenum">
              <a:rPr lang="en-GB" smtClean="0"/>
              <a:t>8</a:t>
            </a:fld>
            <a:endParaRPr lang="en-GB"/>
          </a:p>
        </p:txBody>
      </p:sp>
    </p:spTree>
    <p:extLst>
      <p:ext uri="{BB962C8B-B14F-4D97-AF65-F5344CB8AC3E}">
        <p14:creationId xmlns:p14="http://schemas.microsoft.com/office/powerpoint/2010/main" val="3387071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10</a:t>
            </a:fld>
            <a:endParaRPr lang="en-GB"/>
          </a:p>
        </p:txBody>
      </p:sp>
    </p:spTree>
    <p:extLst>
      <p:ext uri="{BB962C8B-B14F-4D97-AF65-F5344CB8AC3E}">
        <p14:creationId xmlns:p14="http://schemas.microsoft.com/office/powerpoint/2010/main" val="7633597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title dark text">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pic>
        <p:nvPicPr>
          <p:cNvPr id="16" name="Picture 15" descr="A group of blue circles  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90754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Heading goes here</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solidFill>
                  <a:schemeClr val="bg1"/>
                </a:solidFill>
              </a:defRPr>
            </a:lvl1pPr>
          </a:lstStyle>
          <a:p>
            <a:pPr lvl="0"/>
            <a:r>
              <a:rPr lang="en-US"/>
              <a:t>Heading goes here</a:t>
            </a:r>
          </a:p>
        </p:txBody>
      </p:sp>
      <p:pic>
        <p:nvPicPr>
          <p:cNvPr id="12" name="Picture 11" descr="A white circle with black background  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4481588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38021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F0B4224-632A-A833-2B8A-29ED462A792F}"/>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03078" y="6371736"/>
            <a:ext cx="1255194" cy="261683"/>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16568874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  AI-generated content may be incorrect.">
            <a:extLst>
              <a:ext uri="{FF2B5EF4-FFF2-40B4-BE49-F238E27FC236}">
                <a16:creationId xmlns:a16="http://schemas.microsoft.com/office/drawing/2014/main" id="{7DC5F97B-C5AA-DEC3-A247-D95A27DC0AF6}"/>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99910708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66FD2184-3AEE-6DC9-2AEE-6ADC2575ED81}"/>
              </a:ext>
            </a:extLst>
          </p:cNvPr>
          <p:cNvPicPr>
            <a:picLocks/>
          </p:cNvPicPr>
          <p:nvPr userDrawn="1"/>
        </p:nvPicPr>
        <p:blipFill>
          <a:blip r:embed="rId2"/>
          <a:stretch>
            <a:fillRect/>
          </a:stretch>
        </p:blipFill>
        <p:spPr>
          <a:xfrm>
            <a:off x="203078" y="6371736"/>
            <a:ext cx="1255194" cy="261683"/>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spTree>
    <p:extLst>
      <p:ext uri="{BB962C8B-B14F-4D97-AF65-F5344CB8AC3E}">
        <p14:creationId xmlns:p14="http://schemas.microsoft.com/office/powerpoint/2010/main" val="31149374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a:t>Release date here</a:t>
            </a:r>
          </a:p>
        </p:txBody>
      </p:sp>
      <p:pic>
        <p:nvPicPr>
          <p:cNvPr id="7" name="Picture 6" descr="A white circle with black background  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84906683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8636003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2192000" cy="62325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68611663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14" name="Picture 13" descr="A group of blue circles  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548374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  AI-generated content may be incorrect.">
            <a:extLst>
              <a:ext uri="{FF2B5EF4-FFF2-40B4-BE49-F238E27FC236}">
                <a16:creationId xmlns:a16="http://schemas.microsoft.com/office/drawing/2014/main" id="{A647F4BB-4E33-FC8D-6A31-AA29BAFC14DC}"/>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15334" y="34130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87686" y="1129723"/>
            <a:ext cx="2107984" cy="299026"/>
          </a:xfrm>
        </p:spPr>
        <p:txBody>
          <a:bodyPr>
            <a:noAutofit/>
          </a:bodyPr>
          <a:lstStyle>
            <a:lvl1pPr>
              <a:lnSpc>
                <a:spcPct val="100000"/>
              </a:lnSpc>
              <a:buNone/>
              <a:defRPr sz="1400"/>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15334" y="176627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87686" y="2562899"/>
            <a:ext cx="2107984" cy="299026"/>
          </a:xfrm>
        </p:spPr>
        <p:txBody>
          <a:bodyPr>
            <a:noAutofit/>
          </a:bodyPr>
          <a:lstStyle>
            <a:lvl1pPr>
              <a:lnSpc>
                <a:spcPct val="100000"/>
              </a:lnSpc>
              <a:buNone/>
              <a:defRPr sz="1400"/>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15334" y="319124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87686" y="3996075"/>
            <a:ext cx="2107984" cy="299026"/>
          </a:xfrm>
        </p:spPr>
        <p:txBody>
          <a:bodyPr>
            <a:noAutofit/>
          </a:bodyPr>
          <a:lstStyle>
            <a:lvl1pPr>
              <a:lnSpc>
                <a:spcPct val="100000"/>
              </a:lnSpc>
              <a:buNone/>
              <a:defRPr sz="1400"/>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15334" y="461621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87686" y="5429251"/>
            <a:ext cx="2107984" cy="299026"/>
          </a:xfrm>
        </p:spPr>
        <p:txBody>
          <a:bodyPr>
            <a:noAutofit/>
          </a:bodyPr>
          <a:lstStyle>
            <a:lvl1pPr>
              <a:lnSpc>
                <a:spcPct val="100000"/>
              </a:lnSpc>
              <a:buNone/>
              <a:defRPr sz="1400"/>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3E49DBA0-C2B8-0E35-0F31-70159508EB9F}"/>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tx1"/>
                </a:solidFill>
              </a:defRPr>
            </a:lvl1pPr>
          </a:lstStyle>
          <a:p>
            <a:pPr lvl="0"/>
            <a:r>
              <a:rPr lang="en-US"/>
              <a:t>Subheading goes here</a:t>
            </a:r>
          </a:p>
        </p:txBody>
      </p:sp>
    </p:spTree>
    <p:extLst>
      <p:ext uri="{BB962C8B-B14F-4D97-AF65-F5344CB8AC3E}">
        <p14:creationId xmlns:p14="http://schemas.microsoft.com/office/powerpoint/2010/main" val="40129900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59648677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163513689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77373067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4DFE8A96-FA11-85C1-E8A9-9BEF3996A282}"/>
              </a:ext>
            </a:extLst>
          </p:cNvPr>
          <p:cNvPicPr/>
          <p:nvPr userDrawn="1"/>
        </p:nvPicPr>
        <p:blipFill>
          <a:blip r:embed="rId2"/>
          <a:stretch>
            <a:fillRect/>
          </a:stretch>
        </p:blipFill>
        <p:spPr>
          <a:xfrm>
            <a:off x="205242" y="6369457"/>
            <a:ext cx="1252800" cy="266400"/>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869329"/>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869329"/>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44578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414216423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group of blue circles  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75416272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2ED7EFA-1843-91C7-EECB-4CED8AC9FAE8}"/>
              </a:ext>
            </a:extLst>
          </p:cNvPr>
          <p:cNvPicPr/>
          <p:nvPr userDrawn="1"/>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4934843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16382574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userDrawn="1"/>
        </p:nvPicPr>
        <p:blipFill>
          <a:blip r:embed="rId2"/>
          <a:stretch>
            <a:fillRect/>
          </a:stretch>
        </p:blipFill>
        <p:spPr>
          <a:xfrm>
            <a:off x="203078" y="6371736"/>
            <a:ext cx="1255194" cy="261683"/>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5"/>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3"/>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5E6D4"/>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F7DCC0"/>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8008296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9601354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userDrawn="1"/>
        </p:nvPicPr>
        <p:blipFill>
          <a:blip r:embed="rId2"/>
          <a:stretch>
            <a:fillRect/>
          </a:stretch>
        </p:blipFill>
        <p:spPr>
          <a:xfrm>
            <a:off x="205242" y="6369457"/>
            <a:ext cx="1252800" cy="266400"/>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bg2"/>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bg2"/>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518154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104062" y="225424"/>
            <a:ext cx="4895851" cy="640715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199829" y="2275157"/>
            <a:ext cx="6276975" cy="1070082"/>
          </a:xfrm>
        </p:spPr>
        <p:txBody>
          <a:bodyPr>
            <a:noAutofit/>
          </a:bodyPr>
          <a:lstStyle>
            <a:lvl1pPr>
              <a:buNone/>
              <a:defRPr sz="7400">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199829" y="3478482"/>
            <a:ext cx="6451188" cy="914400"/>
          </a:xfrm>
        </p:spPr>
        <p:txBody>
          <a:bodyPr>
            <a:noAutofit/>
          </a:bodyPr>
          <a:lstStyle>
            <a:lvl1pPr>
              <a:buNone/>
              <a:defRPr sz="2000">
                <a:solidFill>
                  <a:schemeClr val="bg1"/>
                </a:solidFill>
              </a:defRPr>
            </a:lvl1pPr>
          </a:lstStyle>
          <a:p>
            <a:pPr lvl="0"/>
            <a:r>
              <a:rPr lang="en-US"/>
              <a:t>Subheading goes here</a:t>
            </a:r>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47559247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81560890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B8C0856B-0CF6-664C-6E3C-C0F3398D8809}"/>
              </a:ext>
            </a:extLst>
          </p:cNvPr>
          <p:cNvPicPr/>
          <p:nvPr userDrawn="1"/>
        </p:nvPicPr>
        <p:blipFill>
          <a:blip r:embed="rId2"/>
          <a:stretch>
            <a:fillRect/>
          </a:stretch>
        </p:blipFill>
        <p:spPr>
          <a:xfrm>
            <a:off x="205242" y="6369457"/>
            <a:ext cx="1252800" cy="266400"/>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00618" y="2029168"/>
            <a:ext cx="754017" cy="684329"/>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06521" y="2029168"/>
            <a:ext cx="754017" cy="684329"/>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12424" y="2029168"/>
            <a:ext cx="754017" cy="684329"/>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bg2"/>
          </a:solidFill>
        </p:spPr>
        <p:txBody>
          <a:bodyPr vert="horz" lIns="108000" anchor="ctr">
            <a:noAutofit/>
          </a:bodyPr>
          <a:lstStyle>
            <a:lvl1pPr marL="92075" indent="0" algn="l" rtl="1">
              <a:buNone/>
              <a:tabLst/>
              <a:defRPr sz="1200"/>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3"/>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5"/>
          </a:solidFill>
        </p:spPr>
        <p:txBody>
          <a:bodyPr vert="horz" lIns="108000" anchor="ctr">
            <a:noAutofit/>
          </a:bodyPr>
          <a:lstStyle>
            <a:lvl1pPr marL="92075" indent="0" algn="l" rtl="1">
              <a:buNone/>
              <a:tabLst/>
              <a:defRPr sz="1200"/>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296907" y="2032943"/>
            <a:ext cx="754017" cy="684329"/>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02810" y="2032943"/>
            <a:ext cx="754017" cy="684329"/>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08713" y="2032943"/>
            <a:ext cx="754017" cy="684329"/>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23170" y="2040327"/>
            <a:ext cx="754017" cy="684329"/>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29073" y="2040327"/>
            <a:ext cx="754017" cy="684329"/>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34976" y="2040327"/>
            <a:ext cx="754017" cy="684329"/>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325559" y="2040327"/>
            <a:ext cx="754017" cy="684329"/>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231462" y="2040327"/>
            <a:ext cx="754017" cy="684329"/>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137365" y="2040327"/>
            <a:ext cx="754017" cy="684329"/>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05403" y="3588741"/>
            <a:ext cx="754017" cy="684329"/>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11306" y="3588741"/>
            <a:ext cx="754017" cy="684329"/>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17209" y="3588741"/>
            <a:ext cx="754017" cy="684329"/>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01692" y="3592516"/>
            <a:ext cx="754017" cy="684329"/>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07595" y="3592516"/>
            <a:ext cx="754017" cy="684329"/>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13498" y="3592516"/>
            <a:ext cx="754017" cy="684329"/>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27955" y="3599900"/>
            <a:ext cx="754017" cy="684329"/>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33858" y="3599900"/>
            <a:ext cx="754017" cy="684329"/>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39761" y="3599900"/>
            <a:ext cx="754017" cy="684329"/>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330344" y="3599900"/>
            <a:ext cx="754017" cy="684329"/>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236247" y="3599900"/>
            <a:ext cx="754017" cy="684329"/>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42150" y="3599900"/>
            <a:ext cx="754017" cy="684329"/>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00618" y="5157208"/>
            <a:ext cx="754017" cy="684329"/>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06521" y="5157208"/>
            <a:ext cx="754017" cy="684329"/>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12424" y="5157208"/>
            <a:ext cx="754017" cy="684329"/>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04164" y="5133610"/>
            <a:ext cx="754017" cy="684329"/>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10067" y="5133610"/>
            <a:ext cx="754017" cy="684329"/>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15970" y="5133610"/>
            <a:ext cx="754017" cy="684329"/>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23170" y="5130798"/>
            <a:ext cx="754017" cy="684329"/>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29073" y="5130798"/>
            <a:ext cx="754017" cy="684329"/>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34976" y="5130798"/>
            <a:ext cx="754017" cy="684329"/>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318302" y="5131121"/>
            <a:ext cx="754017" cy="684329"/>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224205" y="5131121"/>
            <a:ext cx="754017" cy="684329"/>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130108" y="5131121"/>
            <a:ext cx="754017" cy="684329"/>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10691800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55265485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31397556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38564983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userDrawn="1"/>
        </p:nvPicPr>
        <p:blipFill>
          <a:blip r:embed="rId2"/>
          <a:stretch>
            <a:fillRect/>
          </a:stretch>
        </p:blipFill>
        <p:spPr>
          <a:xfrm>
            <a:off x="203078" y="6371736"/>
            <a:ext cx="1255194" cy="261683"/>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197985"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212052"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02674"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207363" y="4612246"/>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186948"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201015"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191637"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96326" y="3045663"/>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186948"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201015"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191637"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96326" y="1479080"/>
            <a:ext cx="2798898" cy="143743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5712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4874"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7600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7675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68008" y="312261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275755" y="311522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79628"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80379" y="312261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57127" y="4681972"/>
            <a:ext cx="2641398" cy="306389"/>
          </a:xfrm>
          <a:prstGeom prst="roundRect">
            <a:avLst>
              <a:gd name="adj" fmla="val 13265"/>
            </a:avLst>
          </a:prstGeom>
          <a:solidFill>
            <a:schemeClr val="accent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264874" y="467458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76004"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76755" y="46819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47476" y="201308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32194" y="201354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57993" y="202034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42711" y="202080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47476" y="358800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332194" y="358846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6357993" y="3595268"/>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9342711" y="3595723"/>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47476" y="514625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332194" y="514670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6357993" y="5153514"/>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9342711" y="5153969"/>
            <a:ext cx="2460699" cy="771816"/>
          </a:xfrm>
        </p:spPr>
        <p:txBody>
          <a:bodyPr>
            <a:noAutofit/>
          </a:bodyPr>
          <a:lstStyle>
            <a:lvl1pPr marL="0">
              <a:lnSpc>
                <a:spcPct val="150000"/>
              </a:lnSpc>
              <a:spcAft>
                <a:spcPts val="0"/>
              </a:spcAft>
              <a:buNone/>
              <a:defRPr sz="1200"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9902271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61310282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571EC59C-77D8-FD73-7257-40EC3573FF84}"/>
              </a:ext>
            </a:extLst>
          </p:cNvPr>
          <p:cNvPicPr/>
          <p:nvPr userDrawn="1"/>
        </p:nvPicPr>
        <p:blipFill>
          <a:blip r:embed="rId2"/>
          <a:stretch>
            <a:fillRect/>
          </a:stretch>
        </p:blipFill>
        <p:spPr>
          <a:xfrm>
            <a:off x="205242" y="6369457"/>
            <a:ext cx="1252800" cy="266400"/>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105611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1110117"/>
            <a:ext cx="792000" cy="504000"/>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501757"/>
            <a:ext cx="900000" cy="612000"/>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555757"/>
            <a:ext cx="792000" cy="504000"/>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7789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833229"/>
            <a:ext cx="792000" cy="504000"/>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4126687"/>
            <a:ext cx="792000" cy="504000"/>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51832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572327"/>
            <a:ext cx="792000" cy="504000"/>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849799"/>
            <a:ext cx="792000" cy="504000"/>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105796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1111960"/>
            <a:ext cx="792000" cy="504000"/>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50360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557600"/>
            <a:ext cx="792000" cy="504000"/>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78078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835072"/>
            <a:ext cx="792000" cy="504000"/>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407453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4128530"/>
            <a:ext cx="792000" cy="504000"/>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179764" y="552017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574170"/>
            <a:ext cx="792000" cy="504000"/>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179764" y="4797350"/>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851642"/>
            <a:ext cx="792000" cy="504000"/>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172125"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1111747"/>
            <a:ext cx="792000" cy="504000"/>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557387"/>
            <a:ext cx="792000" cy="504000"/>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172125"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834859"/>
            <a:ext cx="792000" cy="504000"/>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4128317"/>
            <a:ext cx="792000" cy="504000"/>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573957"/>
            <a:ext cx="792000" cy="504000"/>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79713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851429"/>
            <a:ext cx="792000" cy="504000"/>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1110117"/>
            <a:ext cx="792000" cy="504000"/>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159446"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555757"/>
            <a:ext cx="792000" cy="504000"/>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833229"/>
            <a:ext cx="792000" cy="504000"/>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4126687"/>
            <a:ext cx="792000" cy="504000"/>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518327"/>
            <a:ext cx="900000" cy="612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572327"/>
            <a:ext cx="792000" cy="504000"/>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79550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849799"/>
            <a:ext cx="792000" cy="504000"/>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105774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1111747"/>
            <a:ext cx="792000" cy="504000"/>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141569" y="25033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557387"/>
            <a:ext cx="792000" cy="504000"/>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78056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834859"/>
            <a:ext cx="792000" cy="504000"/>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40743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4128317"/>
            <a:ext cx="792000" cy="504000"/>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9133930" y="5519957"/>
            <a:ext cx="900000" cy="612000"/>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573957"/>
            <a:ext cx="792000" cy="504000"/>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79713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851429"/>
            <a:ext cx="792000" cy="504000"/>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105611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1110117"/>
            <a:ext cx="792000" cy="504000"/>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0107552" y="250175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555757"/>
            <a:ext cx="792000" cy="504000"/>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77893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833229"/>
            <a:ext cx="792000" cy="504000"/>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1099913" y="4072687"/>
            <a:ext cx="900000" cy="6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4126687"/>
            <a:ext cx="792000" cy="504000"/>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1099913" y="5518327"/>
            <a:ext cx="900000" cy="612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572327"/>
            <a:ext cx="792000" cy="504000"/>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795507"/>
            <a:ext cx="900000" cy="612000"/>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849799"/>
            <a:ext cx="792000" cy="504000"/>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2403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3778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2371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3746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2366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3741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05242" y="6369457"/>
            <a:ext cx="1252800" cy="266400"/>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7955375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userDrawn="1"/>
        </p:nvPicPr>
        <p:blipFill>
          <a:blip r:embed="rId2"/>
          <a:stretch>
            <a:fillRect/>
          </a:stretch>
        </p:blipFill>
        <p:spPr>
          <a:xfrm>
            <a:off x="203078" y="6371736"/>
            <a:ext cx="1255194" cy="261683"/>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rgbClr val="26735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Tree>
    <p:extLst>
      <p:ext uri="{BB962C8B-B14F-4D97-AF65-F5344CB8AC3E}">
        <p14:creationId xmlns:p14="http://schemas.microsoft.com/office/powerpoint/2010/main" val="489506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pic>
        <p:nvPicPr>
          <p:cNvPr id="4" name="Picture 3" descr="A group of blue circles  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8471536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7" name="Picture 6" descr="A white circle with black background  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05242" y="6369457"/>
            <a:ext cx="1252800" cy="266400"/>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04823855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  AI-generated content may be incorrect.">
            <a:extLst>
              <a:ext uri="{FF2B5EF4-FFF2-40B4-BE49-F238E27FC236}">
                <a16:creationId xmlns:a16="http://schemas.microsoft.com/office/drawing/2014/main" id="{6D11AFD2-7E24-67E5-F02F-694196F874CE}"/>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7"/>
            <a:ext cx="11789261" cy="4690257"/>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88609"/>
            <a:ext cx="2143342" cy="1152000"/>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88609"/>
            <a:ext cx="2143342" cy="115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88609"/>
            <a:ext cx="2143342" cy="1152000"/>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88609"/>
            <a:ext cx="2143342" cy="1152000"/>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88609"/>
            <a:ext cx="2143342" cy="1152000"/>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87041"/>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227293"/>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883977"/>
            <a:ext cx="2143342" cy="115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883977"/>
            <a:ext cx="2143342" cy="1152000"/>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883977"/>
            <a:ext cx="2143342" cy="115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883977"/>
            <a:ext cx="2143342" cy="1152000"/>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883977"/>
            <a:ext cx="2143342" cy="1152000"/>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522661"/>
            <a:ext cx="2143342" cy="470202"/>
          </a:xfrm>
        </p:spPr>
        <p:txBody>
          <a:bodyPr>
            <a:noAutofit/>
          </a:bodyPr>
          <a:lstStyle>
            <a:lvl1pPr marL="0">
              <a:lnSpc>
                <a:spcPct val="100000"/>
              </a:lnSpc>
              <a:buNone/>
              <a:defRPr sz="1200"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182409"/>
            <a:ext cx="2143342" cy="247769"/>
          </a:xfrm>
        </p:spPr>
        <p:txBody>
          <a:bodyPr vert="horz">
            <a:noAutofit/>
          </a:bodyPr>
          <a:lstStyle>
            <a:lvl1pPr marL="0" algn="l" rtl="1">
              <a:buNone/>
              <a:defRPr sz="1400"/>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522661"/>
            <a:ext cx="2143342" cy="470202"/>
          </a:xfrm>
        </p:spPr>
        <p:txBody>
          <a:bodyPr>
            <a:noAutofit/>
          </a:bodyPr>
          <a:lstStyle>
            <a:lvl1pPr marL="0">
              <a:lnSpc>
                <a:spcPct val="100000"/>
              </a:lnSpc>
              <a:buNone/>
              <a:defRPr sz="1200" b="0"/>
            </a:lvl1pPr>
          </a:lstStyle>
          <a:p>
            <a:pPr lvl="0"/>
            <a:r>
              <a:rPr lang="en-US"/>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03078" y="6371736"/>
            <a:ext cx="1255194" cy="261683"/>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52945498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  AI-generated content may be incorrect.">
            <a:extLst>
              <a:ext uri="{FF2B5EF4-FFF2-40B4-BE49-F238E27FC236}">
                <a16:creationId xmlns:a16="http://schemas.microsoft.com/office/drawing/2014/main" id="{60CB624A-7977-AE07-85F5-32AF7B20FEFC}"/>
              </a:ext>
            </a:extLst>
          </p:cNvPr>
          <p:cNvPicPr/>
          <p:nvPr userDrawn="1"/>
        </p:nvPicPr>
        <p:blipFill>
          <a:blip r:embed="rId2"/>
          <a:stretch>
            <a:fillRect/>
          </a:stretch>
        </p:blipFill>
        <p:spPr>
          <a:xfrm>
            <a:off x="205242" y="6369457"/>
            <a:ext cx="1252800" cy="266400"/>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07404"/>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820104"/>
          </a:xfrm>
          <a:prstGeom prst="roundRect">
            <a:avLst>
              <a:gd name="adj" fmla="val 6343"/>
            </a:avLst>
          </a:prstGeom>
          <a:solidFill>
            <a:schemeClr val="accent5"/>
          </a:solidFill>
        </p:spPr>
        <p:txBody>
          <a:bodyPr vert="horz" lIns="108000" anchor="ctr">
            <a:noAutofit/>
          </a:bodyPr>
          <a:lstStyle>
            <a:lvl1pPr marL="92075" indent="0" algn="ctr" rtl="1">
              <a:buNone/>
              <a:tabLst/>
              <a:defRPr sz="1200"/>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8201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820104"/>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820104"/>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820104"/>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820104"/>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1"/>
            <a:ext cx="1008000" cy="820104"/>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1"/>
            <a:ext cx="1008000" cy="820104"/>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1"/>
            <a:ext cx="1008000" cy="820104"/>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820104"/>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199829" y="2627973"/>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34416" y="2756300"/>
            <a:ext cx="1008000" cy="820104"/>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485443" y="2756300"/>
            <a:ext cx="1008000" cy="820104"/>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657322" y="2756300"/>
            <a:ext cx="1008000" cy="820104"/>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3829201" y="2756300"/>
            <a:ext cx="1008000" cy="820104"/>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001080" y="2756300"/>
            <a:ext cx="1008000" cy="820104"/>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172959" y="2756300"/>
            <a:ext cx="1008000" cy="820104"/>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7344838" y="2756300"/>
            <a:ext cx="1008000" cy="820104"/>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8516717" y="2756300"/>
            <a:ext cx="1008000" cy="820104"/>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9688596" y="2756300"/>
            <a:ext cx="1008000" cy="820104"/>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0860476" y="2756300"/>
            <a:ext cx="1008000" cy="820104"/>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199829" y="3848542"/>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18934" y="3976869"/>
            <a:ext cx="1008000" cy="820104"/>
          </a:xfrm>
          <a:prstGeom prst="roundRect">
            <a:avLst>
              <a:gd name="adj" fmla="val 6343"/>
            </a:avLst>
          </a:prstGeom>
          <a:solidFill>
            <a:schemeClr val="accent6"/>
          </a:solidFill>
        </p:spPr>
        <p:txBody>
          <a:bodyPr vert="horz" lIns="108000" anchor="ctr">
            <a:noAutofit/>
          </a:bodyPr>
          <a:lstStyle>
            <a:lvl1pPr marL="92075" indent="0" algn="ctr" rtl="1">
              <a:buNone/>
              <a:tabLst/>
              <a:defRPr sz="1200"/>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469961" y="3976869"/>
            <a:ext cx="1008000" cy="820104"/>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641840" y="3976869"/>
            <a:ext cx="1008000" cy="820104"/>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3813719" y="3976869"/>
            <a:ext cx="1008000" cy="820104"/>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4985598" y="3976869"/>
            <a:ext cx="1008000" cy="820104"/>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157477" y="3976869"/>
            <a:ext cx="1008000" cy="820104"/>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7329356" y="3976869"/>
            <a:ext cx="1008000" cy="820104"/>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8501235" y="3976869"/>
            <a:ext cx="1008000" cy="820104"/>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9673114" y="3976869"/>
            <a:ext cx="1008000" cy="820104"/>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0844994" y="3976869"/>
            <a:ext cx="1008000" cy="820104"/>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199829" y="5083968"/>
            <a:ext cx="11807825" cy="10922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26675" y="5212295"/>
            <a:ext cx="1008000" cy="820104"/>
          </a:xfrm>
          <a:prstGeom prst="roundRect">
            <a:avLst>
              <a:gd name="adj" fmla="val 6343"/>
            </a:avLst>
          </a:prstGeom>
          <a:solidFill>
            <a:schemeClr val="accent3"/>
          </a:solidFill>
        </p:spPr>
        <p:txBody>
          <a:bodyPr vert="horz" lIns="108000" anchor="ctr">
            <a:noAutofit/>
          </a:bodyPr>
          <a:lstStyle>
            <a:lvl1pPr marL="92075" indent="0" algn="ctr" rtl="1">
              <a:buNone/>
              <a:tabLst/>
              <a:defRPr sz="1200"/>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477702" y="5212295"/>
            <a:ext cx="1008000" cy="820104"/>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649581" y="5212295"/>
            <a:ext cx="1008000" cy="820104"/>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3821460" y="5212295"/>
            <a:ext cx="1008000" cy="820104"/>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4993339" y="5212295"/>
            <a:ext cx="1008000" cy="820104"/>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165218" y="5212295"/>
            <a:ext cx="1008000" cy="820104"/>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7337097" y="5212295"/>
            <a:ext cx="1008000" cy="820104"/>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8508976" y="5212295"/>
            <a:ext cx="1008000" cy="820104"/>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9680855" y="5212295"/>
            <a:ext cx="1008000" cy="820104"/>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0852735" y="5212295"/>
            <a:ext cx="1008000" cy="820104"/>
          </a:xfrm>
          <a:noFill/>
        </p:spPr>
        <p:txBody>
          <a:bodyPr/>
          <a:lstStyle>
            <a:lvl1pPr>
              <a:buNone/>
              <a:defRPr/>
            </a:lvl1pPr>
          </a:lstStyle>
          <a:p>
            <a:endParaRPr lang="en-US"/>
          </a:p>
        </p:txBody>
      </p:sp>
    </p:spTree>
    <p:extLst>
      <p:ext uri="{BB962C8B-B14F-4D97-AF65-F5344CB8AC3E}">
        <p14:creationId xmlns:p14="http://schemas.microsoft.com/office/powerpoint/2010/main" val="209988581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03078" y="6371736"/>
            <a:ext cx="1255194" cy="261683"/>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8649138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userDrawn="1"/>
        </p:nvPicPr>
        <p:blipFill>
          <a:blip r:embed="rId2"/>
          <a:stretch>
            <a:fillRect/>
          </a:stretch>
        </p:blipFill>
        <p:spPr>
          <a:xfrm>
            <a:off x="205242" y="6369457"/>
            <a:ext cx="1252800" cy="266400"/>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44346"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147871"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2775383" y="3138707"/>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7579163"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0002908" y="3130824"/>
            <a:ext cx="1860080" cy="2221999"/>
          </a:xfrm>
        </p:spPr>
        <p:txBody>
          <a:bodyPr>
            <a:noAutofit/>
          </a:bodyPr>
          <a:lstStyle>
            <a:lvl1pPr marL="0">
              <a:lnSpc>
                <a:spcPct val="150000"/>
              </a:lnSpc>
              <a:spcAft>
                <a:spcPts val="0"/>
              </a:spcAft>
              <a:buNone/>
              <a:defRPr sz="10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bg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a:t>Subheading goes here</a:t>
            </a:r>
          </a:p>
        </p:txBody>
      </p:sp>
    </p:spTree>
    <p:extLst>
      <p:ext uri="{BB962C8B-B14F-4D97-AF65-F5344CB8AC3E}">
        <p14:creationId xmlns:p14="http://schemas.microsoft.com/office/powerpoint/2010/main" val="28059315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pic>
        <p:nvPicPr>
          <p:cNvPr id="2" name="Picture 1" descr="A white circle with black background  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9831715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  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38628802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03078" y="6371736"/>
            <a:ext cx="1255194" cy="261683"/>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7394570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userDrawn="1"/>
        </p:nvPicPr>
        <p:blipFill>
          <a:blip r:embed="rId2"/>
          <a:stretch>
            <a:fillRect/>
          </a:stretch>
        </p:blipFill>
        <p:spPr>
          <a:xfrm>
            <a:off x="205242" y="6369457"/>
            <a:ext cx="1252800" cy="266400"/>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986889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1A4AEF-1D87-C584-AF02-9102A58F48AA}"/>
              </a:ext>
            </a:extLst>
          </p:cNvPr>
          <p:cNvPicPr/>
          <p:nvPr userDrawn="1"/>
        </p:nvPicPr>
        <p:blipFill>
          <a:blip r:embed="rId2"/>
          <a:stretch>
            <a:fillRect/>
          </a:stretch>
        </p:blipFill>
        <p:spPr>
          <a:xfrm>
            <a:off x="205242" y="6369457"/>
            <a:ext cx="1252800" cy="266400"/>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2088" y="244864"/>
            <a:ext cx="11772900" cy="984092"/>
          </a:xfrm>
        </p:spPr>
        <p:txBody>
          <a:bodyPr anchor="t">
            <a:noAutofit/>
          </a:bodyPr>
          <a:lstStyle>
            <a:lvl1pPr>
              <a:defRPr sz="7400">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192088" y="1516870"/>
            <a:ext cx="11807825" cy="4419964"/>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9932908"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17530833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11782669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03078" y="6371736"/>
            <a:ext cx="1255194" cy="261683"/>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4157548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  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16066707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rgbClr val="267355"/>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  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26675208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54610294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accent5"/>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7381225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2164747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Tree>
    <p:extLst>
      <p:ext uri="{BB962C8B-B14F-4D97-AF65-F5344CB8AC3E}">
        <p14:creationId xmlns:p14="http://schemas.microsoft.com/office/powerpoint/2010/main" val="275117066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22854459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2917513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4884434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28170463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57074697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249274479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  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37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2" name="Picture 1" descr="A white circle with black background  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84522787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70316947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9886330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052593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1464532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579724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138448729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39615738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1444235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  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05773752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324797012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105327891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416087096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6559156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userDrawn="1"/>
        </p:nvPicPr>
        <p:blipFill>
          <a:blip r:embed="rId2"/>
          <a:stretch>
            <a:fillRect/>
          </a:stretch>
        </p:blipFill>
        <p:spPr>
          <a:xfrm>
            <a:off x="205242" y="6369457"/>
            <a:ext cx="1252800" cy="266400"/>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935502"/>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3" y="9854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5" y="-14932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3" y="17603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5" y="-71831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2" y="253526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4" y="56586"/>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1" y="329897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3" y="82028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60" y="410258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2" y="162390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9" y="489548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1" y="241680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Tree>
    <p:extLst>
      <p:ext uri="{BB962C8B-B14F-4D97-AF65-F5344CB8AC3E}">
        <p14:creationId xmlns:p14="http://schemas.microsoft.com/office/powerpoint/2010/main" val="175210382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302474502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87864"/>
            <a:ext cx="1100675" cy="1222531"/>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148553"/>
            <a:ext cx="1100675" cy="1222531"/>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723530"/>
            <a:ext cx="1100675" cy="1222531"/>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742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716531"/>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87864"/>
            <a:ext cx="1100675" cy="1222531"/>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303825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85933"/>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148553"/>
            <a:ext cx="1100675" cy="1222531"/>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6076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862478"/>
            <a:ext cx="4152766" cy="747431"/>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723530"/>
            <a:ext cx="1100675" cy="1222531"/>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91246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  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62437224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2724718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45553658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hart colour bg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79504582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97240605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579895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Chart full width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60856"/>
            <a:ext cx="11540992" cy="4386168"/>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180108468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96925620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1280619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05242" y="6369457"/>
            <a:ext cx="1252800" cy="266400"/>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5356760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userDrawn="1"/>
        </p:nvPicPr>
        <p:blipFill>
          <a:blip r:embed="rId2"/>
          <a:stretch>
            <a:fillRect/>
          </a:stretch>
        </p:blipFill>
        <p:spPr>
          <a:xfrm>
            <a:off x="203078" y="6371736"/>
            <a:ext cx="1255194" cy="261683"/>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91859"/>
            <a:ext cx="11513869" cy="4158018"/>
          </a:xfrm>
          <a:pattFill prst="pct50">
            <a:fgClr>
              <a:schemeClr val="accent1"/>
            </a:fgClr>
            <a:bgClr>
              <a:schemeClr val="bg1"/>
            </a:bgClr>
          </a:pattFill>
        </p:spPr>
        <p:txBody>
          <a:bodyPr/>
          <a:lstStyle>
            <a:lvl1pPr>
              <a:buNone/>
              <a:defRPr/>
            </a:lvl1pPr>
          </a:lstStyle>
          <a:p>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04960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2460607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325291397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578760"/>
            <a:ext cx="11513869" cy="4323769"/>
          </a:xfrm>
          <a:pattFill prst="pct50">
            <a:fgClr>
              <a:schemeClr val="accent1"/>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51873108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325192325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Tree>
    <p:extLst>
      <p:ext uri="{BB962C8B-B14F-4D97-AF65-F5344CB8AC3E}">
        <p14:creationId xmlns:p14="http://schemas.microsoft.com/office/powerpoint/2010/main" val="76622227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248450023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387212850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1_Bar chart vertical">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p:nvSpPr>
        <p:spPr>
          <a:xfrm>
            <a:off x="211319" y="1430368"/>
            <a:ext cx="11788593" cy="4704073"/>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Q1 2026 revenue by film vs target</a:t>
            </a:r>
            <a:endParaRPr lang="en-US" dirty="0"/>
          </a:p>
        </p:txBody>
      </p:sp>
    </p:spTree>
    <p:extLst>
      <p:ext uri="{BB962C8B-B14F-4D97-AF65-F5344CB8AC3E}">
        <p14:creationId xmlns:p14="http://schemas.microsoft.com/office/powerpoint/2010/main" val="409955731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1_Bar chart horizontal">
    <p:bg>
      <p:bgPr>
        <a:solidFill>
          <a:schemeClr val="accent5"/>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p:nvSpPr>
        <p:spPr>
          <a:xfrm>
            <a:off x="211319" y="2480150"/>
            <a:ext cx="11788593" cy="3555189"/>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11319" y="1615380"/>
            <a:ext cx="10891826" cy="637228"/>
          </a:xfrm>
        </p:spPr>
        <p:txBody>
          <a:bodyPr>
            <a:noAutofit/>
          </a:bodyPr>
          <a:lstStyle>
            <a:lvl1pPr marL="0" indent="0" algn="l">
              <a:lnSpc>
                <a:spcPct val="100000"/>
              </a:lnSpc>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 can futureproof your AV approach in the run up to new HFSS regulations by including cinema in the media mix</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211319" y="252817"/>
            <a:ext cx="10882181" cy="1255979"/>
          </a:xfrm>
        </p:spPr>
        <p:txBody>
          <a:bodyPr>
            <a:noAutofit/>
          </a:bodyPr>
          <a:lstStyle>
            <a:lvl1pPr>
              <a:defRPr>
                <a:solidFill>
                  <a:schemeClr val="tx1"/>
                </a:solidFill>
              </a:defRPr>
            </a:lvl1pPr>
          </a:lstStyle>
          <a:p>
            <a:r>
              <a:rPr lang="en-GB" dirty="0"/>
              <a:t>Cinema can drive strong reach pre 9pm in the face of HFSS/LHF regs change</a:t>
            </a:r>
            <a:endParaRPr lang="en-US" dirty="0"/>
          </a:p>
        </p:txBody>
      </p:sp>
    </p:spTree>
    <p:extLst>
      <p:ext uri="{BB962C8B-B14F-4D97-AF65-F5344CB8AC3E}">
        <p14:creationId xmlns:p14="http://schemas.microsoft.com/office/powerpoint/2010/main" val="2944145600"/>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2_Bar chart horizontal">
    <p:bg>
      <p:bgPr>
        <a:solidFill>
          <a:schemeClr val="bg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p:nvSpPr>
        <p:spPr>
          <a:xfrm>
            <a:off x="211319" y="2480150"/>
            <a:ext cx="11788593" cy="3555189"/>
          </a:xfrm>
          <a:prstGeom prst="roundRect">
            <a:avLst>
              <a:gd name="adj" fmla="val 1407"/>
            </a:avLst>
          </a:prstGeom>
          <a:solidFill>
            <a:srgbClr val="EDED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211319" y="1615380"/>
            <a:ext cx="10891826" cy="637228"/>
          </a:xfrm>
        </p:spPr>
        <p:txBody>
          <a:bodyPr>
            <a:noAutofit/>
          </a:bodyPr>
          <a:lstStyle>
            <a:lvl1pPr marL="0" indent="0" algn="l">
              <a:lnSpc>
                <a:spcPct val="100000"/>
              </a:lnSpc>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You can futureproof your AV approach in the run up to new HFSS regulations by including cinema in the media mix</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211319" y="252817"/>
            <a:ext cx="10882181" cy="1255979"/>
          </a:xfrm>
        </p:spPr>
        <p:txBody>
          <a:bodyPr>
            <a:noAutofit/>
          </a:bodyPr>
          <a:lstStyle>
            <a:lvl1pPr>
              <a:defRPr>
                <a:solidFill>
                  <a:schemeClr val="tx1"/>
                </a:solidFill>
              </a:defRPr>
            </a:lvl1pPr>
          </a:lstStyle>
          <a:p>
            <a:r>
              <a:rPr lang="en-GB" dirty="0"/>
              <a:t>Cinema can drive strong reach pre 9pm in the face of HFSS/LHF regs change</a:t>
            </a:r>
            <a:endParaRPr lang="en-US" dirty="0"/>
          </a:p>
        </p:txBody>
      </p:sp>
    </p:spTree>
    <p:extLst>
      <p:ext uri="{BB962C8B-B14F-4D97-AF65-F5344CB8AC3E}">
        <p14:creationId xmlns:p14="http://schemas.microsoft.com/office/powerpoint/2010/main" val="241862727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1_Line graph">
    <p:bg>
      <p:bgPr>
        <a:solidFill>
          <a:schemeClr val="accent4"/>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DCM Forecasted Admissions</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28" name="Rounded Rectangle 27">
            <a:extLst>
              <a:ext uri="{FF2B5EF4-FFF2-40B4-BE49-F238E27FC236}">
                <a16:creationId xmlns:a16="http://schemas.microsoft.com/office/drawing/2014/main" id="{698547EB-59F1-B227-57A2-E09D3C389560}"/>
              </a:ext>
            </a:extLst>
          </p:cNvPr>
          <p:cNvSpPr/>
          <p:nvPr/>
        </p:nvSpPr>
        <p:spPr>
          <a:xfrm>
            <a:off x="211319" y="1648918"/>
            <a:ext cx="11788593" cy="4485523"/>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8165" y="239094"/>
            <a:ext cx="11788593" cy="1112016"/>
          </a:xfrm>
        </p:spPr>
        <p:txBody>
          <a:bodyPr>
            <a:noAutofit/>
          </a:bodyPr>
          <a:lstStyle>
            <a:lvl1pPr>
              <a:defRPr>
                <a:solidFill>
                  <a:schemeClr val="tx1"/>
                </a:solidFill>
              </a:defRPr>
            </a:lvl1pPr>
          </a:lstStyle>
          <a:p>
            <a:r>
              <a:rPr lang="en-GB" dirty="0"/>
              <a:t>It’s set to reach a significant proportion of </a:t>
            </a:r>
            <a:br>
              <a:rPr lang="en-GB" dirty="0"/>
            </a:br>
            <a:r>
              <a:rPr lang="en-GB" dirty="0"/>
              <a:t>16-34 men ahead of the new year</a:t>
            </a:r>
            <a:endParaRPr lang="en-US" dirty="0"/>
          </a:p>
        </p:txBody>
      </p:sp>
    </p:spTree>
    <p:extLst>
      <p:ext uri="{BB962C8B-B14F-4D97-AF65-F5344CB8AC3E}">
        <p14:creationId xmlns:p14="http://schemas.microsoft.com/office/powerpoint/2010/main" val="5918187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hart colour bg light logo v1">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192088" y="15422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669345"/>
            <a:ext cx="11540992" cy="4210672"/>
          </a:xfrm>
          <a:pattFill prst="trellis">
            <a:fgClr>
              <a:schemeClr val="accent6"/>
            </a:fgClr>
            <a:bgClr>
              <a:schemeClr val="bg1"/>
            </a:bgClr>
          </a:pattFill>
        </p:spPr>
        <p:txBody>
          <a:bodyPr/>
          <a:lstStyle>
            <a:lvl1pPr>
              <a:buNone/>
              <a:defRPr/>
            </a:lvl1pPr>
          </a:lstStyle>
          <a:p>
            <a:endParaRPr lang="en-US" dirty="0"/>
          </a:p>
        </p:txBody>
      </p:sp>
    </p:spTree>
    <p:extLst>
      <p:ext uri="{BB962C8B-B14F-4D97-AF65-F5344CB8AC3E}">
        <p14:creationId xmlns:p14="http://schemas.microsoft.com/office/powerpoint/2010/main" val="409531982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1_Scatter graph">
    <p:bg>
      <p:bgPr>
        <a:solidFill>
          <a:schemeClr val="tx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GB </a:t>
            </a:r>
            <a:r>
              <a:rPr lang="en-US" dirty="0" err="1"/>
              <a:t>TGIOct</a:t>
            </a:r>
            <a:r>
              <a:rPr lang="en-US" dirty="0"/>
              <a:t> 2024</a:t>
            </a:r>
          </a:p>
        </p:txBody>
      </p:sp>
      <p:sp>
        <p:nvSpPr>
          <p:cNvPr id="28" name="Rounded Rectangle 27">
            <a:extLst>
              <a:ext uri="{FF2B5EF4-FFF2-40B4-BE49-F238E27FC236}">
                <a16:creationId xmlns:a16="http://schemas.microsoft.com/office/drawing/2014/main" id="{698547EB-59F1-B227-57A2-E09D3C389560}"/>
              </a:ext>
            </a:extLst>
          </p:cNvPr>
          <p:cNvSpPr/>
          <p:nvPr/>
        </p:nvSpPr>
        <p:spPr>
          <a:xfrm>
            <a:off x="211319" y="2413416"/>
            <a:ext cx="11788593" cy="3721025"/>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8165" y="239094"/>
            <a:ext cx="11788593" cy="1112016"/>
          </a:xfrm>
        </p:spPr>
        <p:txBody>
          <a:bodyPr>
            <a:noAutofit/>
          </a:bodyPr>
          <a:lstStyle>
            <a:lvl1pPr>
              <a:defRPr>
                <a:solidFill>
                  <a:schemeClr val="bg1"/>
                </a:solidFill>
              </a:defRPr>
            </a:lvl1pPr>
          </a:lstStyle>
          <a:p>
            <a:r>
              <a:rPr lang="en-GB" dirty="0"/>
              <a:t>Cinemagoers are younger and more upmarket vs TV, BVOD &amp; SVOD</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53006A4B-5117-3F66-9D2D-3EE7C7737AFA}"/>
              </a:ext>
            </a:extLst>
          </p:cNvPr>
          <p:cNvPicPr/>
          <p:nvPr/>
        </p:nvPicPr>
        <p:blipFill>
          <a:blip r:embed="rId2"/>
          <a:stretch>
            <a:fillRect/>
          </a:stretch>
        </p:blipFill>
        <p:spPr>
          <a:xfrm>
            <a:off x="205242" y="6369457"/>
            <a:ext cx="1252800" cy="266400"/>
          </a:xfrm>
          <a:prstGeom prst="rect">
            <a:avLst/>
          </a:prstGeom>
        </p:spPr>
      </p:pic>
      <p:sp>
        <p:nvSpPr>
          <p:cNvPr id="13" name="Subtitle 2">
            <a:extLst>
              <a:ext uri="{FF2B5EF4-FFF2-40B4-BE49-F238E27FC236}">
                <a16:creationId xmlns:a16="http://schemas.microsoft.com/office/drawing/2014/main" id="{AE7891F1-94EB-FB95-F7DD-E53515149AD2}"/>
              </a:ext>
            </a:extLst>
          </p:cNvPr>
          <p:cNvSpPr>
            <a:spLocks noGrp="1"/>
          </p:cNvSpPr>
          <p:nvPr>
            <p:ph type="subTitle" idx="1" hasCustomPrompt="1"/>
          </p:nvPr>
        </p:nvSpPr>
        <p:spPr>
          <a:xfrm>
            <a:off x="211319" y="1615380"/>
            <a:ext cx="11668386" cy="637228"/>
          </a:xfrm>
        </p:spPr>
        <p:txBody>
          <a:bodyPr>
            <a:noAutofit/>
          </a:bodyPr>
          <a:lstStyle>
            <a:lvl1pPr marL="0" indent="0" algn="l">
              <a:lnSpc>
                <a:spcPct val="100000"/>
              </a:lnSpc>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z="2000" dirty="0"/>
              <a:t>Cinema is a great complement to TV &amp; online video campaigns providing a more affluent, younger skewing audience</a:t>
            </a:r>
          </a:p>
        </p:txBody>
      </p:sp>
    </p:spTree>
    <p:extLst>
      <p:ext uri="{BB962C8B-B14F-4D97-AF65-F5344CB8AC3E}">
        <p14:creationId xmlns:p14="http://schemas.microsoft.com/office/powerpoint/2010/main" val="378454093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1_Pie chart 2">
    <p:bg>
      <p:bgPr>
        <a:solidFill>
          <a:schemeClr val="accent6"/>
        </a:solidFill>
        <a:effectLst/>
      </p:bgPr>
    </p:bg>
    <p:spTree>
      <p:nvGrpSpPr>
        <p:cNvPr id="1" name=""/>
        <p:cNvGrpSpPr/>
        <p:nvPr/>
      </p:nvGrpSpPr>
      <p:grpSpPr>
        <a:xfrm>
          <a:off x="0" y="0"/>
          <a:ext cx="0" cy="0"/>
          <a:chOff x="0" y="0"/>
          <a:chExt cx="0" cy="0"/>
        </a:xfrm>
      </p:grpSpPr>
      <p:sp>
        <p:nvSpPr>
          <p:cNvPr id="28" name="Rounded Rectangle 27">
            <a:extLst>
              <a:ext uri="{FF2B5EF4-FFF2-40B4-BE49-F238E27FC236}">
                <a16:creationId xmlns:a16="http://schemas.microsoft.com/office/drawing/2014/main" id="{698547EB-59F1-B227-57A2-E09D3C389560}"/>
              </a:ext>
            </a:extLst>
          </p:cNvPr>
          <p:cNvSpPr/>
          <p:nvPr/>
        </p:nvSpPr>
        <p:spPr>
          <a:xfrm>
            <a:off x="4846320" y="239094"/>
            <a:ext cx="7153591" cy="5895347"/>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a:t>
            </a:r>
            <a:r>
              <a:rPr lang="en-US" dirty="0" err="1"/>
              <a:t>Brandwatch</a:t>
            </a:r>
            <a:endParaRPr lang="en-US" dirty="0"/>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03078" y="6371736"/>
            <a:ext cx="1255194" cy="261683"/>
          </a:xfrm>
          <a:prstGeom prst="rect">
            <a:avLst/>
          </a:prstGeom>
        </p:spPr>
      </p:pic>
      <p:sp>
        <p:nvSpPr>
          <p:cNvPr id="51" name="Subtitle 2">
            <a:extLst>
              <a:ext uri="{FF2B5EF4-FFF2-40B4-BE49-F238E27FC236}">
                <a16:creationId xmlns:a16="http://schemas.microsoft.com/office/drawing/2014/main" id="{C5CEC443-8EAC-C2F7-5B45-E97B9243DE40}"/>
              </a:ext>
            </a:extLst>
          </p:cNvPr>
          <p:cNvSpPr>
            <a:spLocks noGrp="1"/>
          </p:cNvSpPr>
          <p:nvPr>
            <p:ph type="subTitle" idx="1" hasCustomPrompt="1"/>
          </p:nvPr>
        </p:nvSpPr>
        <p:spPr>
          <a:xfrm>
            <a:off x="192089" y="3202007"/>
            <a:ext cx="4409904"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From social listening data across Feb</a:t>
            </a:r>
            <a:endParaRPr lang="en-US" dirty="0"/>
          </a:p>
        </p:txBody>
      </p:sp>
      <p:sp>
        <p:nvSpPr>
          <p:cNvPr id="52" name="Title 1">
            <a:extLst>
              <a:ext uri="{FF2B5EF4-FFF2-40B4-BE49-F238E27FC236}">
                <a16:creationId xmlns:a16="http://schemas.microsoft.com/office/drawing/2014/main" id="{46D9A536-7409-B9AF-1C62-CDF0F38985ED}"/>
              </a:ext>
            </a:extLst>
          </p:cNvPr>
          <p:cNvSpPr>
            <a:spLocks noGrp="1"/>
          </p:cNvSpPr>
          <p:nvPr>
            <p:ph type="title" hasCustomPrompt="1"/>
          </p:nvPr>
        </p:nvSpPr>
        <p:spPr>
          <a:xfrm>
            <a:off x="199829" y="239094"/>
            <a:ext cx="4409903" cy="2717466"/>
          </a:xfrm>
        </p:spPr>
        <p:txBody>
          <a:bodyPr>
            <a:noAutofit/>
          </a:bodyPr>
          <a:lstStyle>
            <a:lvl1pPr>
              <a:defRPr>
                <a:solidFill>
                  <a:schemeClr val="tx1"/>
                </a:solidFill>
              </a:defRPr>
            </a:lvl1pPr>
          </a:lstStyle>
          <a:p>
            <a:r>
              <a:rPr lang="en-GB" dirty="0"/>
              <a:t>The </a:t>
            </a:r>
            <a:r>
              <a:rPr lang="en-GB" dirty="0" err="1"/>
              <a:t>Mandolorian</a:t>
            </a:r>
            <a:r>
              <a:rPr lang="en-GB" dirty="0"/>
              <a:t> &amp; Grogu was the most talked about title in Q2</a:t>
            </a:r>
            <a:endParaRPr lang="en-US" dirty="0"/>
          </a:p>
        </p:txBody>
      </p:sp>
    </p:spTree>
    <p:extLst>
      <p:ext uri="{BB962C8B-B14F-4D97-AF65-F5344CB8AC3E}">
        <p14:creationId xmlns:p14="http://schemas.microsoft.com/office/powerpoint/2010/main" val="318758346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03078" y="6371736"/>
            <a:ext cx="1255194" cy="261683"/>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44133235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72015061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8376006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Tree>
    <p:extLst>
      <p:ext uri="{BB962C8B-B14F-4D97-AF65-F5344CB8AC3E}">
        <p14:creationId xmlns:p14="http://schemas.microsoft.com/office/powerpoint/2010/main" val="97842319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52034045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620485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495622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title light text">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0D0500D1-EC5A-F256-5A86-277537C17539}"/>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2774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03078" y="6371736"/>
            <a:ext cx="1255194" cy="261683"/>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915665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03078" y="6371736"/>
            <a:ext cx="1255194" cy="261683"/>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9731352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accent2"/>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accent5"/>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tx1"/>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accent3"/>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accent4"/>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rgbClr val="267355"/>
          </a:solidFill>
        </p:spPr>
        <p:txBody>
          <a:bodyPr vert="horz" lIns="108000" anchor="ctr">
            <a:noAutofit/>
          </a:bodyPr>
          <a:lstStyle>
            <a:lvl1pPr marL="216000" algn="l" rtl="1">
              <a:buNone/>
              <a:defRPr sz="2000">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671526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03078" y="6371736"/>
            <a:ext cx="1255194" cy="261683"/>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174093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accent6"/>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2706666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5660886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s with image light text blank">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597924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  AI-generated content may be incorrect.">
            <a:extLst>
              <a:ext uri="{FF2B5EF4-FFF2-40B4-BE49-F238E27FC236}">
                <a16:creationId xmlns:a16="http://schemas.microsoft.com/office/drawing/2014/main" id="{63CF9284-2324-9179-AB07-A5EC2019507F}"/>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28746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s with image dark text blank">
    <p:bg>
      <p:bgPr>
        <a:solidFill>
          <a:schemeClr val="accent5"/>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B94B7C4E-5B3D-2D47-DE2D-8F71D5E24991}"/>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279674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  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4652800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  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05242" y="6369457"/>
            <a:ext cx="1252800" cy="266400"/>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35656082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04531" y="3761370"/>
            <a:ext cx="702185" cy="838155"/>
          </a:xfrm>
          <a:prstGeom prst="roundRect">
            <a:avLst>
              <a:gd name="adj" fmla="val 2732"/>
            </a:avLst>
          </a:prstGeom>
          <a:noFill/>
        </p:spPr>
        <p:txBody>
          <a:bodyPr/>
          <a:lstStyle>
            <a:lvl1pPr>
              <a:buNone/>
              <a:defRPr/>
            </a:lvl1pPr>
          </a:lstStyle>
          <a:p>
            <a:endParaRPr lang="en-US"/>
          </a:p>
        </p:txBody>
      </p:sp>
      <p:pic>
        <p:nvPicPr>
          <p:cNvPr id="3" name="Picture 2" descr="A group of blue circles  AI-generated content may be incorrect.">
            <a:extLst>
              <a:ext uri="{FF2B5EF4-FFF2-40B4-BE49-F238E27FC236}">
                <a16:creationId xmlns:a16="http://schemas.microsoft.com/office/drawing/2014/main" id="{7D33FD2C-829E-818D-A54D-A59F56E7F755}"/>
              </a:ext>
            </a:extLst>
          </p:cNvPr>
          <p:cNvPicPr>
            <a:picLocks/>
          </p:cNvPicPr>
          <p:nvPr userDrawn="1"/>
        </p:nvPicPr>
        <p:blipFill>
          <a:blip r:embed="rId2"/>
          <a:stretch>
            <a:fillRect/>
          </a:stretch>
        </p:blipFill>
        <p:spPr>
          <a:xfrm>
            <a:off x="203078" y="6371736"/>
            <a:ext cx="1255194" cy="261683"/>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921912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87000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265915" y="2345674"/>
            <a:ext cx="1697037" cy="2025650"/>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102269" y="3575088"/>
            <a:ext cx="1648795" cy="252413"/>
          </a:xfrm>
        </p:spPr>
        <p:txBody>
          <a:bodyPr>
            <a:noAutofit/>
          </a:bodyPr>
          <a:lstStyle>
            <a:lvl1pPr marL="0">
              <a:buNone/>
              <a:defRPr sz="1200"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a:t>Name Surname</a:t>
            </a:r>
          </a:p>
        </p:txBody>
      </p:sp>
      <p:pic>
        <p:nvPicPr>
          <p:cNvPr id="2" name="Picture 1" descr="A group of blue circles  AI-generated content may be incorrect.">
            <a:extLst>
              <a:ext uri="{FF2B5EF4-FFF2-40B4-BE49-F238E27FC236}">
                <a16:creationId xmlns:a16="http://schemas.microsoft.com/office/drawing/2014/main" id="{2A9A1567-2C45-4FE5-A02B-22C3C5248741}"/>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2868215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38835640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4969622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3637646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FF0370D9-74B9-9A37-9E6A-2EE7986F96FA}"/>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a:t>Name Surname</a:t>
            </a:r>
          </a:p>
        </p:txBody>
      </p:sp>
    </p:spTree>
    <p:extLst>
      <p:ext uri="{BB962C8B-B14F-4D97-AF65-F5344CB8AC3E}">
        <p14:creationId xmlns:p14="http://schemas.microsoft.com/office/powerpoint/2010/main" val="27471510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756425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  AI-generated content may be incorrect.">
            <a:extLst>
              <a:ext uri="{FF2B5EF4-FFF2-40B4-BE49-F238E27FC236}">
                <a16:creationId xmlns:a16="http://schemas.microsoft.com/office/drawing/2014/main" id="{B6F20785-4356-C85D-5514-BF4C09A249DD}"/>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17743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193640" y="225425"/>
            <a:ext cx="6275214" cy="4645023"/>
          </a:xfrm>
        </p:spPr>
        <p:txBody>
          <a:bodyPr anchor="t">
            <a:noAutofit/>
          </a:bodyPr>
          <a:lstStyle>
            <a:lvl1pPr>
              <a:defRPr sz="7400"/>
            </a:lvl1pPr>
          </a:lstStyle>
          <a:p>
            <a:r>
              <a:rPr lang="en-GB">
                <a:effectLst/>
              </a:rPr>
              <a:t>Heading goes here</a:t>
            </a:r>
            <a:endParaRPr lang="en-US"/>
          </a:p>
        </p:txBody>
      </p:sp>
      <p:pic>
        <p:nvPicPr>
          <p:cNvPr id="2" name="Picture 1" descr="A group of blue circles  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192088" y="6146915"/>
            <a:ext cx="662181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18461439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pic>
        <p:nvPicPr>
          <p:cNvPr id="3" name="Picture 2" descr="A white circle with black background  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05242" y="6369457"/>
            <a:ext cx="1252800" cy="266400"/>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787152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  AI-generated content may be incorrect.">
            <a:extLst>
              <a:ext uri="{FF2B5EF4-FFF2-40B4-BE49-F238E27FC236}">
                <a16:creationId xmlns:a16="http://schemas.microsoft.com/office/drawing/2014/main" id="{DC7D1B7E-FACD-6391-B85E-C23526CF94C4}"/>
              </a:ext>
            </a:extLst>
          </p:cNvPr>
          <p:cNvPicPr>
            <a:picLocks/>
          </p:cNvPicPr>
          <p:nvPr userDrawn="1"/>
        </p:nvPicPr>
        <p:blipFill>
          <a:blip r:embed="rId2"/>
          <a:stretch>
            <a:fillRect/>
          </a:stretch>
        </p:blipFill>
        <p:spPr>
          <a:xfrm>
            <a:off x="203078" y="6371736"/>
            <a:ext cx="1255194" cy="261683"/>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811788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4"/>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8306931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3"/>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6"/>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5"/>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0626824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3"/>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03078" y="6371736"/>
            <a:ext cx="1255194" cy="261683"/>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24100A89-633A-90B1-489C-FA202676623B}"/>
              </a:ext>
            </a:extLst>
          </p:cNvPr>
          <p:cNvPicPr/>
          <p:nvPr userDrawn="1"/>
        </p:nvPicPr>
        <p:blipFill>
          <a:blip r:embed="rId2"/>
          <a:stretch>
            <a:fillRect/>
          </a:stretch>
        </p:blipFill>
        <p:spPr>
          <a:xfrm>
            <a:off x="205242" y="6369457"/>
            <a:ext cx="1252800" cy="266400"/>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565672" y="1411695"/>
            <a:ext cx="5435601" cy="4818777"/>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3264571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05242" y="6369457"/>
            <a:ext cx="1252800" cy="266400"/>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6805955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userDrawn="1"/>
        </p:nvPicPr>
        <p:blipFill>
          <a:blip r:embed="rId2"/>
          <a:stretch>
            <a:fillRect/>
          </a:stretch>
        </p:blipFill>
        <p:spPr>
          <a:xfrm>
            <a:off x="203078" y="6371736"/>
            <a:ext cx="1255194" cy="261683"/>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637766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Statement or numbers</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7105854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8BACDD7F-435C-9A01-F9D7-5ED03E213508}"/>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58931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9190448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5379357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962199CF-A8C3-2F95-7068-C6A82BBFD36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27048722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9159814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8490381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a:blip r:embed="rId2"/>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0097705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F6358AFB-D8BD-32AE-9CFA-FD4213B2EC30}"/>
              </a:ext>
            </a:extLst>
          </p:cNvPr>
          <p:cNvPicPr/>
          <p:nvPr userDrawn="1"/>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a:blip r:embed="rId2"/>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8173E5A-7720-4738-7CE3-73AAC74899E3}"/>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439792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  AI-generated content may be incorrect.">
            <a:extLst>
              <a:ext uri="{FF2B5EF4-FFF2-40B4-BE49-F238E27FC236}">
                <a16:creationId xmlns:a16="http://schemas.microsoft.com/office/drawing/2014/main" id="{0941E6EA-FAD6-6AE3-DC43-D027596BC3C2}"/>
              </a:ext>
            </a:extLst>
          </p:cNvPr>
          <p:cNvPicPr/>
          <p:nvPr userDrawn="1"/>
        </p:nvPicPr>
        <p:blipFill>
          <a:blip r:embed="rId3"/>
          <a:stretch>
            <a:fillRect/>
          </a:stretch>
        </p:blipFill>
        <p:spPr>
          <a:xfrm>
            <a:off x="205242" y="6369457"/>
            <a:ext cx="1252800" cy="266400"/>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1998791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495428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01612" y="5570102"/>
            <a:ext cx="5607690"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01612" y="225425"/>
            <a:ext cx="6311006" cy="4645023"/>
          </a:xfrm>
        </p:spPr>
        <p:txBody>
          <a:bodyPr anchor="t">
            <a:noAutofit/>
          </a:bodyPr>
          <a:lstStyle>
            <a:lvl1pPr>
              <a:defRPr sz="7400">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4756417" y="6405907"/>
            <a:ext cx="2067005" cy="222835"/>
          </a:xfrm>
        </p:spPr>
        <p:txBody>
          <a:bodyPr anchor="ctr">
            <a:noAutofit/>
          </a:bodyPr>
          <a:lstStyle>
            <a:lvl1pPr algn="r">
              <a:buNone/>
              <a:defRPr sz="1200"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192088" y="6146915"/>
            <a:ext cx="662181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125833" y="225425"/>
            <a:ext cx="4860925" cy="6407150"/>
          </a:xfrm>
          <a:prstGeom prst="roundRect">
            <a:avLst>
              <a:gd name="adj" fmla="val 1469"/>
            </a:avLst>
          </a:prstGeom>
          <a:noFill/>
        </p:spPr>
        <p:txBody>
          <a:bodyPr/>
          <a:lstStyle/>
          <a:p>
            <a:endParaRPr lang="en-US"/>
          </a:p>
        </p:txBody>
      </p:sp>
      <p:pic>
        <p:nvPicPr>
          <p:cNvPr id="4" name="Picture 3" descr="A white circle with black background  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5816934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23200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12312519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9717071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8899038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4912390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  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9634508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  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86133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67752147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37880690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pic>
        <p:nvPicPr>
          <p:cNvPr id="4" name="Picture 3" descr="A white circle with black background  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17785636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  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679690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no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Source goes here</a:t>
            </a:r>
          </a:p>
        </p:txBody>
      </p:sp>
      <p:pic>
        <p:nvPicPr>
          <p:cNvPr id="7" name="Picture 6" descr="A group of blue circles  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696570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54100805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37991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1387257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829000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1466315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078058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  AI-generated content may be incorrect.">
            <a:extLst>
              <a:ext uri="{FF2B5EF4-FFF2-40B4-BE49-F238E27FC236}">
                <a16:creationId xmlns:a16="http://schemas.microsoft.com/office/drawing/2014/main" id="{076564CF-D6FE-F325-A76E-23F8EDA071E4}"/>
              </a:ext>
            </a:extLst>
          </p:cNvPr>
          <p:cNvPicPr/>
          <p:nvPr userDrawn="1"/>
        </p:nvPicPr>
        <p:blipFill>
          <a:blip r:embed="rId2"/>
          <a:stretch>
            <a:fillRect/>
          </a:stretch>
        </p:blipFill>
        <p:spPr>
          <a:xfrm>
            <a:off x="205242" y="6369457"/>
            <a:ext cx="1252800" cy="266400"/>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016212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687656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pic>
        <p:nvPicPr>
          <p:cNvPr id="3" name="Picture 2" descr="A group of blue circles  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72512410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03078" y="6371736"/>
            <a:ext cx="1255194" cy="261683"/>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39542216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  AI-generated content may be incorrect.">
            <a:extLst>
              <a:ext uri="{FF2B5EF4-FFF2-40B4-BE49-F238E27FC236}">
                <a16:creationId xmlns:a16="http://schemas.microsoft.com/office/drawing/2014/main" id="{7BBFE260-6526-14A1-D76B-6ABB47DFDC6D}"/>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9784559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pic>
        <p:nvPicPr>
          <p:cNvPr id="7" name="Picture 6" descr="A white circle with black background  AI-generated content may be incorrect.">
            <a:extLst>
              <a:ext uri="{FF2B5EF4-FFF2-40B4-BE49-F238E27FC236}">
                <a16:creationId xmlns:a16="http://schemas.microsoft.com/office/drawing/2014/main" id="{CA215524-A799-3BE3-ACE8-2781F5F00C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822072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F28E9CC2-18BC-4D4D-5E2A-0617A8B003F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471210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87A90B76-F87A-5E58-6EDF-8801BB296915}"/>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253873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pic>
        <p:nvPicPr>
          <p:cNvPr id="10" name="Picture 9" descr="A white circle with black background  AI-generated content may be incorrect.">
            <a:extLst>
              <a:ext uri="{FF2B5EF4-FFF2-40B4-BE49-F238E27FC236}">
                <a16:creationId xmlns:a16="http://schemas.microsoft.com/office/drawing/2014/main" id="{19CC2723-5C7B-3C88-A0C8-10FB6B73267C}"/>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5405825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  AI-generated content may be incorrect.">
            <a:extLst>
              <a:ext uri="{FF2B5EF4-FFF2-40B4-BE49-F238E27FC236}">
                <a16:creationId xmlns:a16="http://schemas.microsoft.com/office/drawing/2014/main" id="{2A54C329-E932-314E-414A-206547E78456}"/>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72005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598787"/>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440000" cy="2160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901662"/>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416267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504141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963770"/>
            <a:ext cx="1440000" cy="2160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717696"/>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596433"/>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440000" cy="2160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899308"/>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416032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5039062"/>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961416"/>
            <a:ext cx="1440000" cy="2160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715342"/>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5940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440000" cy="21600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896954"/>
            <a:ext cx="3833029" cy="2286621"/>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4157971"/>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5036708"/>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959062"/>
            <a:ext cx="1440000" cy="2160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585809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  AI-generated content may be incorrect.">
            <a:extLst>
              <a:ext uri="{FF2B5EF4-FFF2-40B4-BE49-F238E27FC236}">
                <a16:creationId xmlns:a16="http://schemas.microsoft.com/office/drawing/2014/main" id="{C2C9B15E-CCB9-8530-9455-4367F236E522}"/>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22083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a:t>Date goes here align right</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a:t>Heading goes here</a:t>
            </a:r>
            <a:endParaRPr lang="en-US"/>
          </a:p>
        </p:txBody>
      </p:sp>
      <p:pic>
        <p:nvPicPr>
          <p:cNvPr id="6" name="Picture 5" descr="A group of blue circles  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03078" y="6371736"/>
            <a:ext cx="1255194" cy="261683"/>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1" y="7"/>
            <a:ext cx="12191999" cy="6232557"/>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797859" y="944563"/>
            <a:ext cx="10596282" cy="3043450"/>
          </a:xfrm>
        </p:spPr>
        <p:txBody>
          <a:bodyPr anchor="ctr">
            <a:normAutofit/>
          </a:bodyPr>
          <a:lstStyle>
            <a:lvl1pPr algn="ctr">
              <a:buNone/>
              <a:defRPr sz="7400"/>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6588682" y="6483030"/>
            <a:ext cx="5398076" cy="157051"/>
          </a:xfrm>
        </p:spPr>
        <p:txBody>
          <a:bodyPr/>
          <a:lstStyle>
            <a:lvl1pPr algn="r">
              <a:buNone/>
              <a:defRPr sz="1000"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26321577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  AI-generated content may be incorrect.">
            <a:extLst>
              <a:ext uri="{FF2B5EF4-FFF2-40B4-BE49-F238E27FC236}">
                <a16:creationId xmlns:a16="http://schemas.microsoft.com/office/drawing/2014/main" id="{28FCD3DA-6020-AACF-DE85-F4F1C5E4FBDA}"/>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4637627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userDrawn="1"/>
        </p:nvPicPr>
        <p:blipFill>
          <a:blip r:embed="rId2"/>
          <a:stretch>
            <a:fillRect/>
          </a:stretch>
        </p:blipFill>
        <p:spPr>
          <a:xfrm>
            <a:off x="205242" y="6369457"/>
            <a:ext cx="1252800" cy="266400"/>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68649103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a:t>Film name here</a:t>
            </a:r>
          </a:p>
        </p:txBody>
      </p:sp>
    </p:spTree>
    <p:extLst>
      <p:ext uri="{BB962C8B-B14F-4D97-AF65-F5344CB8AC3E}">
        <p14:creationId xmlns:p14="http://schemas.microsoft.com/office/powerpoint/2010/main" val="2988269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9.xml"/><Relationship Id="rId13" Type="http://schemas.openxmlformats.org/officeDocument/2006/relationships/slideLayout" Target="../slideLayouts/slideLayout184.xml"/><Relationship Id="rId18" Type="http://schemas.openxmlformats.org/officeDocument/2006/relationships/slideLayout" Target="../slideLayouts/slideLayout189.xml"/><Relationship Id="rId3" Type="http://schemas.openxmlformats.org/officeDocument/2006/relationships/slideLayout" Target="../slideLayouts/slideLayout174.xml"/><Relationship Id="rId21" Type="http://schemas.openxmlformats.org/officeDocument/2006/relationships/theme" Target="../theme/theme10.xml"/><Relationship Id="rId7" Type="http://schemas.openxmlformats.org/officeDocument/2006/relationships/slideLayout" Target="../slideLayouts/slideLayout178.xml"/><Relationship Id="rId12" Type="http://schemas.openxmlformats.org/officeDocument/2006/relationships/slideLayout" Target="../slideLayouts/slideLayout183.xml"/><Relationship Id="rId17" Type="http://schemas.openxmlformats.org/officeDocument/2006/relationships/slideLayout" Target="../slideLayouts/slideLayout188.xml"/><Relationship Id="rId2" Type="http://schemas.openxmlformats.org/officeDocument/2006/relationships/slideLayout" Target="../slideLayouts/slideLayout173.xml"/><Relationship Id="rId16" Type="http://schemas.openxmlformats.org/officeDocument/2006/relationships/slideLayout" Target="../slideLayouts/slideLayout187.xml"/><Relationship Id="rId20" Type="http://schemas.openxmlformats.org/officeDocument/2006/relationships/slideLayout" Target="../slideLayouts/slideLayout191.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slideLayout" Target="../slideLayouts/slideLayout182.xml"/><Relationship Id="rId5" Type="http://schemas.openxmlformats.org/officeDocument/2006/relationships/slideLayout" Target="../slideLayouts/slideLayout176.xml"/><Relationship Id="rId15" Type="http://schemas.openxmlformats.org/officeDocument/2006/relationships/slideLayout" Target="../slideLayouts/slideLayout186.xml"/><Relationship Id="rId10" Type="http://schemas.openxmlformats.org/officeDocument/2006/relationships/slideLayout" Target="../slideLayouts/slideLayout181.xml"/><Relationship Id="rId19" Type="http://schemas.openxmlformats.org/officeDocument/2006/relationships/slideLayout" Target="../slideLayouts/slideLayout190.xml"/><Relationship Id="rId4" Type="http://schemas.openxmlformats.org/officeDocument/2006/relationships/slideLayout" Target="../slideLayouts/slideLayout175.xml"/><Relationship Id="rId9" Type="http://schemas.openxmlformats.org/officeDocument/2006/relationships/slideLayout" Target="../slideLayouts/slideLayout180.xml"/><Relationship Id="rId14" Type="http://schemas.openxmlformats.org/officeDocument/2006/relationships/slideLayout" Target="../slideLayouts/slideLayout185.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94.xml"/><Relationship Id="rId7" Type="http://schemas.openxmlformats.org/officeDocument/2006/relationships/theme" Target="../theme/theme11.xml"/><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5" Type="http://schemas.openxmlformats.org/officeDocument/2006/relationships/slideLayout" Target="../slideLayouts/slideLayout196.xml"/><Relationship Id="rId4" Type="http://schemas.openxmlformats.org/officeDocument/2006/relationships/slideLayout" Target="../slideLayouts/slideLayout19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theme" Target="../theme/theme3.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theme" Target="../theme/theme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6.xml"/><Relationship Id="rId18" Type="http://schemas.openxmlformats.org/officeDocument/2006/relationships/slideLayout" Target="../slideLayouts/slideLayout91.xml"/><Relationship Id="rId26" Type="http://schemas.openxmlformats.org/officeDocument/2006/relationships/slideLayout" Target="../slideLayouts/slideLayout99.xml"/><Relationship Id="rId39" Type="http://schemas.openxmlformats.org/officeDocument/2006/relationships/slideLayout" Target="../slideLayouts/slideLayout112.xml"/><Relationship Id="rId21" Type="http://schemas.openxmlformats.org/officeDocument/2006/relationships/slideLayout" Target="../slideLayouts/slideLayout94.xml"/><Relationship Id="rId34" Type="http://schemas.openxmlformats.org/officeDocument/2006/relationships/slideLayout" Target="../slideLayouts/slideLayout107.xml"/><Relationship Id="rId42" Type="http://schemas.openxmlformats.org/officeDocument/2006/relationships/slideLayout" Target="../slideLayouts/slideLayout115.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0" Type="http://schemas.openxmlformats.org/officeDocument/2006/relationships/slideLayout" Target="../slideLayouts/slideLayout93.xml"/><Relationship Id="rId29" Type="http://schemas.openxmlformats.org/officeDocument/2006/relationships/slideLayout" Target="../slideLayouts/slideLayout102.xml"/><Relationship Id="rId41" Type="http://schemas.openxmlformats.org/officeDocument/2006/relationships/slideLayout" Target="../slideLayouts/slideLayout114.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24" Type="http://schemas.openxmlformats.org/officeDocument/2006/relationships/slideLayout" Target="../slideLayouts/slideLayout97.xml"/><Relationship Id="rId32" Type="http://schemas.openxmlformats.org/officeDocument/2006/relationships/slideLayout" Target="../slideLayouts/slideLayout105.xml"/><Relationship Id="rId37" Type="http://schemas.openxmlformats.org/officeDocument/2006/relationships/slideLayout" Target="../slideLayouts/slideLayout110.xml"/><Relationship Id="rId40" Type="http://schemas.openxmlformats.org/officeDocument/2006/relationships/slideLayout" Target="../slideLayouts/slideLayout113.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28" Type="http://schemas.openxmlformats.org/officeDocument/2006/relationships/slideLayout" Target="../slideLayouts/slideLayout101.xml"/><Relationship Id="rId36" Type="http://schemas.openxmlformats.org/officeDocument/2006/relationships/slideLayout" Target="../slideLayouts/slideLayout109.xml"/><Relationship Id="rId10" Type="http://schemas.openxmlformats.org/officeDocument/2006/relationships/slideLayout" Target="../slideLayouts/slideLayout83.xml"/><Relationship Id="rId19" Type="http://schemas.openxmlformats.org/officeDocument/2006/relationships/slideLayout" Target="../slideLayouts/slideLayout92.xml"/><Relationship Id="rId31" Type="http://schemas.openxmlformats.org/officeDocument/2006/relationships/slideLayout" Target="../slideLayouts/slideLayout104.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slideLayout" Target="../slideLayouts/slideLayout95.xml"/><Relationship Id="rId27" Type="http://schemas.openxmlformats.org/officeDocument/2006/relationships/slideLayout" Target="../slideLayouts/slideLayout100.xml"/><Relationship Id="rId30" Type="http://schemas.openxmlformats.org/officeDocument/2006/relationships/slideLayout" Target="../slideLayouts/slideLayout103.xml"/><Relationship Id="rId35" Type="http://schemas.openxmlformats.org/officeDocument/2006/relationships/slideLayout" Target="../slideLayouts/slideLayout108.xml"/><Relationship Id="rId43" Type="http://schemas.openxmlformats.org/officeDocument/2006/relationships/theme" Target="../theme/theme5.xml"/><Relationship Id="rId8" Type="http://schemas.openxmlformats.org/officeDocument/2006/relationships/slideLayout" Target="../slideLayouts/slideLayout81.xml"/><Relationship Id="rId3" Type="http://schemas.openxmlformats.org/officeDocument/2006/relationships/slideLayout" Target="../slideLayouts/slideLayout76.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5" Type="http://schemas.openxmlformats.org/officeDocument/2006/relationships/slideLayout" Target="../slideLayouts/slideLayout98.xml"/><Relationship Id="rId33" Type="http://schemas.openxmlformats.org/officeDocument/2006/relationships/slideLayout" Target="../slideLayouts/slideLayout106.xml"/><Relationship Id="rId3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slideLayout" Target="../slideLayouts/slideLayout128.xml"/><Relationship Id="rId18" Type="http://schemas.openxmlformats.org/officeDocument/2006/relationships/slideLayout" Target="../slideLayouts/slideLayout133.xml"/><Relationship Id="rId3" Type="http://schemas.openxmlformats.org/officeDocument/2006/relationships/slideLayout" Target="../slideLayouts/slideLayout118.xml"/><Relationship Id="rId21" Type="http://schemas.openxmlformats.org/officeDocument/2006/relationships/theme" Target="../theme/theme6.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slideLayout" Target="../slideLayouts/slideLayout132.xml"/><Relationship Id="rId2" Type="http://schemas.openxmlformats.org/officeDocument/2006/relationships/slideLayout" Target="../slideLayouts/slideLayout117.xml"/><Relationship Id="rId16" Type="http://schemas.openxmlformats.org/officeDocument/2006/relationships/slideLayout" Target="../slideLayouts/slideLayout131.xml"/><Relationship Id="rId20" Type="http://schemas.openxmlformats.org/officeDocument/2006/relationships/slideLayout" Target="../slideLayouts/slideLayout135.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5" Type="http://schemas.openxmlformats.org/officeDocument/2006/relationships/slideLayout" Target="../slideLayouts/slideLayout130.xml"/><Relationship Id="rId10" Type="http://schemas.openxmlformats.org/officeDocument/2006/relationships/slideLayout" Target="../slideLayouts/slideLayout125.xml"/><Relationship Id="rId19" Type="http://schemas.openxmlformats.org/officeDocument/2006/relationships/slideLayout" Target="../slideLayouts/slideLayout134.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slideLayout" Target="../slideLayouts/slideLayout148.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5" Type="http://schemas.openxmlformats.org/officeDocument/2006/relationships/theme" Target="../theme/theme7.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slideLayout" Target="../slideLayouts/slideLayout14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7.xml"/><Relationship Id="rId13" Type="http://schemas.openxmlformats.org/officeDocument/2006/relationships/slideLayout" Target="../slideLayouts/slideLayout162.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theme" Target="../theme/theme8.xml"/><Relationship Id="rId2" Type="http://schemas.openxmlformats.org/officeDocument/2006/relationships/slideLayout" Target="../slideLayouts/slideLayout151.xml"/><Relationship Id="rId16" Type="http://schemas.openxmlformats.org/officeDocument/2006/relationships/slideLayout" Target="../slideLayouts/slideLayout165.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68.xml"/><Relationship Id="rId7" Type="http://schemas.openxmlformats.org/officeDocument/2006/relationships/theme" Target="../theme/theme9.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5" Type="http://schemas.openxmlformats.org/officeDocument/2006/relationships/slideLayout" Target="../slideLayouts/slideLayout170.xml"/><Relationship Id="rId4" Type="http://schemas.openxmlformats.org/officeDocument/2006/relationships/slideLayout" Target="../slideLayouts/slideLayout1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52540239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3" r:id="rId3"/>
    <p:sldLayoutId id="2147483674" r:id="rId4"/>
    <p:sldLayoutId id="2147483675" r:id="rId5"/>
    <p:sldLayoutId id="2147483676" r:id="rId6"/>
    <p:sldLayoutId id="2147483679" r:id="rId7"/>
    <p:sldLayoutId id="2147483789" r:id="rId8"/>
    <p:sldLayoutId id="2147483680" r:id="rId9"/>
    <p:sldLayoutId id="2147483681" r:id="rId10"/>
    <p:sldLayoutId id="2147483683" r:id="rId11"/>
    <p:sldLayoutId id="2147483684" r:id="rId12"/>
    <p:sldLayoutId id="2147483685" r:id="rId13"/>
    <p:sldLayoutId id="2147483686" r:id="rId14"/>
    <p:sldLayoutId id="2147483701" r:id="rId15"/>
    <p:sldLayoutId id="2147484759" r:id="rId16"/>
    <p:sldLayoutId id="2147484760" r:id="rId17"/>
    <p:sldLayoutId id="2147484761" r:id="rId18"/>
    <p:sldLayoutId id="2147484762" r:id="rId19"/>
    <p:sldLayoutId id="2147484763" r:id="rId20"/>
    <p:sldLayoutId id="2147484764" r:id="rId2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390" r:id="rId1"/>
    <p:sldLayoutId id="2147484432" r:id="rId2"/>
    <p:sldLayoutId id="2147484433" r:id="rId3"/>
    <p:sldLayoutId id="2147484731" r:id="rId4"/>
    <p:sldLayoutId id="2147484391" r:id="rId5"/>
    <p:sldLayoutId id="2147484736" r:id="rId6"/>
    <p:sldLayoutId id="2147484392" r:id="rId7"/>
    <p:sldLayoutId id="2147484733" r:id="rId8"/>
    <p:sldLayoutId id="2147484734" r:id="rId9"/>
    <p:sldLayoutId id="2147484735" r:id="rId10"/>
    <p:sldLayoutId id="2147484393" r:id="rId11"/>
    <p:sldLayoutId id="2147484737" r:id="rId12"/>
    <p:sldLayoutId id="2147484419" r:id="rId13"/>
    <p:sldLayoutId id="2147484738" r:id="rId14"/>
    <p:sldLayoutId id="2147484426" r:id="rId15"/>
    <p:sldLayoutId id="2147484427" r:id="rId16"/>
    <p:sldLayoutId id="2147484428" r:id="rId17"/>
    <p:sldLayoutId id="2147484429" r:id="rId18"/>
    <p:sldLayoutId id="2147484430" r:id="rId19"/>
    <p:sldLayoutId id="2147484431"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7" r:id="rId3"/>
    <p:sldLayoutId id="2147484748" r:id="rId4"/>
    <p:sldLayoutId id="2147484746" r:id="rId5"/>
    <p:sldLayoutId id="2147484745"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7" r:id="rId2"/>
    <p:sldLayoutId id="2147483806" r:id="rId3"/>
    <p:sldLayoutId id="2147483908" r:id="rId4"/>
    <p:sldLayoutId id="2147483807" r:id="rId5"/>
    <p:sldLayoutId id="2147483909" r:id="rId6"/>
    <p:sldLayoutId id="2147484752" r:id="rId7"/>
    <p:sldLayoutId id="2147483910" r:id="rId8"/>
    <p:sldLayoutId id="2147483808" r:id="rId9"/>
    <p:sldLayoutId id="2147483911" r:id="rId10"/>
    <p:sldLayoutId id="2147483810" r:id="rId11"/>
    <p:sldLayoutId id="2147483916" r:id="rId12"/>
    <p:sldLayoutId id="2147483914" r:id="rId13"/>
    <p:sldLayoutId id="2147483915" r:id="rId14"/>
    <p:sldLayoutId id="2147483811" r:id="rId15"/>
    <p:sldLayoutId id="2147483912" r:id="rId16"/>
    <p:sldLayoutId id="2147483812" r:id="rId17"/>
    <p:sldLayoutId id="2147483913" r:id="rId18"/>
    <p:sldLayoutId id="2147483813" r:id="rId19"/>
    <p:sldLayoutId id="2147483917" r:id="rId20"/>
    <p:sldLayoutId id="2147483815" r:id="rId21"/>
    <p:sldLayoutId id="2147483919" r:id="rId22"/>
    <p:sldLayoutId id="2147483814" r:id="rId23"/>
    <p:sldLayoutId id="2147483918" r:id="rId24"/>
    <p:sldLayoutId id="2147484753" r:id="rId25"/>
    <p:sldLayoutId id="2147484754"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3944" r:id="rId1"/>
    <p:sldLayoutId id="2147484035" r:id="rId2"/>
    <p:sldLayoutId id="2147483945" r:id="rId3"/>
    <p:sldLayoutId id="2147484036" r:id="rId4"/>
    <p:sldLayoutId id="2147483947" r:id="rId5"/>
    <p:sldLayoutId id="2147483948" r:id="rId6"/>
    <p:sldLayoutId id="2147484212" r:id="rId7"/>
    <p:sldLayoutId id="2147484348" r:id="rId8"/>
    <p:sldLayoutId id="2147484213" r:id="rId9"/>
    <p:sldLayoutId id="2147484349" r:id="rId1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3949" r:id="rId1"/>
    <p:sldLayoutId id="2147484037" r:id="rId2"/>
    <p:sldLayoutId id="2147483951" r:id="rId3"/>
    <p:sldLayoutId id="2147484038" r:id="rId4"/>
    <p:sldLayoutId id="2147483952" r:id="rId5"/>
    <p:sldLayoutId id="2147484039" r:id="rId6"/>
    <p:sldLayoutId id="2147483953" r:id="rId7"/>
    <p:sldLayoutId id="2147484040" r:id="rId8"/>
    <p:sldLayoutId id="2147483954" r:id="rId9"/>
    <p:sldLayoutId id="2147484041" r:id="rId10"/>
    <p:sldLayoutId id="2147484044" r:id="rId11"/>
    <p:sldLayoutId id="2147484045" r:id="rId12"/>
    <p:sldLayoutId id="2147483955" r:id="rId13"/>
    <p:sldLayoutId id="2147484042" r:id="rId14"/>
    <p:sldLayoutId id="2147484043" r:id="rId15"/>
    <p:sldLayoutId id="214748395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343" r:id="rId9"/>
    <p:sldLayoutId id="2147484656" r:id="rId10"/>
    <p:sldLayoutId id="2147484657" r:id="rId11"/>
    <p:sldLayoutId id="2147484658" r:id="rId12"/>
    <p:sldLayoutId id="2147484659" r:id="rId13"/>
    <p:sldLayoutId id="2147484660" r:id="rId14"/>
    <p:sldLayoutId id="2147484661" r:id="rId15"/>
    <p:sldLayoutId id="2147484662" r:id="rId16"/>
    <p:sldLayoutId id="2147484663" r:id="rId17"/>
    <p:sldLayoutId id="2147484664" r:id="rId18"/>
    <p:sldLayoutId id="2147484201" r:id="rId19"/>
    <p:sldLayoutId id="2147484202" r:id="rId20"/>
    <p:sldLayoutId id="2147484203" r:id="rId21"/>
    <p:sldLayoutId id="2147484204" r:id="rId22"/>
    <p:sldLayoutId id="2147484205" r:id="rId23"/>
    <p:sldLayoutId id="2147484207" r:id="rId24"/>
    <p:sldLayoutId id="2147484208" r:id="rId25"/>
    <p:sldLayoutId id="2147484344" r:id="rId26"/>
    <p:sldLayoutId id="2147484209" r:id="rId27"/>
    <p:sldLayoutId id="2147484345" r:id="rId28"/>
    <p:sldLayoutId id="2147484210" r:id="rId29"/>
    <p:sldLayoutId id="2147484346" r:id="rId30"/>
    <p:sldLayoutId id="2147484211" r:id="rId31"/>
    <p:sldLayoutId id="2147484347" r:id="rId32"/>
    <p:sldLayoutId id="2147484214" r:id="rId33"/>
    <p:sldLayoutId id="2147484350" r:id="rId34"/>
    <p:sldLayoutId id="2147484215" r:id="rId35"/>
    <p:sldLayoutId id="2147484351" r:id="rId36"/>
    <p:sldLayoutId id="2147484216" r:id="rId37"/>
    <p:sldLayoutId id="2147484352" r:id="rId38"/>
    <p:sldLayoutId id="2147484245" r:id="rId39"/>
    <p:sldLayoutId id="2147484246" r:id="rId40"/>
    <p:sldLayoutId id="2147484755" r:id="rId41"/>
    <p:sldLayoutId id="2147484756" r:id="rId4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710" r:id="rId1"/>
    <p:sldLayoutId id="2147484728" r:id="rId2"/>
    <p:sldLayoutId id="2147484711" r:id="rId3"/>
    <p:sldLayoutId id="2147484729" r:id="rId4"/>
    <p:sldLayoutId id="2147484713" r:id="rId5"/>
    <p:sldLayoutId id="2147484714" r:id="rId6"/>
    <p:sldLayoutId id="2147484715" r:id="rId7"/>
    <p:sldLayoutId id="2147484751" r:id="rId8"/>
    <p:sldLayoutId id="2147484716" r:id="rId9"/>
    <p:sldLayoutId id="2147484717" r:id="rId10"/>
    <p:sldLayoutId id="2147484718" r:id="rId11"/>
    <p:sldLayoutId id="2147484719" r:id="rId12"/>
    <p:sldLayoutId id="2147484720" r:id="rId13"/>
    <p:sldLayoutId id="2147484721" r:id="rId14"/>
    <p:sldLayoutId id="2147484724" r:id="rId15"/>
    <p:sldLayoutId id="2147484725" r:id="rId16"/>
    <p:sldLayoutId id="2147484726" r:id="rId17"/>
    <p:sldLayoutId id="2147484727" r:id="rId18"/>
    <p:sldLayoutId id="2147484712" r:id="rId19"/>
    <p:sldLayoutId id="2147484730" r:id="rId20"/>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447" r:id="rId2"/>
    <p:sldLayoutId id="2147484448" r:id="rId3"/>
    <p:sldLayoutId id="2147484457" r:id="rId4"/>
    <p:sldLayoutId id="2147484449" r:id="rId5"/>
    <p:sldLayoutId id="2147484452" r:id="rId6"/>
    <p:sldLayoutId id="2147484450" r:id="rId7"/>
    <p:sldLayoutId id="2147484451" r:id="rId8"/>
    <p:sldLayoutId id="2147484453" r:id="rId9"/>
    <p:sldLayoutId id="2147484454" r:id="rId10"/>
    <p:sldLayoutId id="2147484455" r:id="rId11"/>
    <p:sldLayoutId id="2147484456" r:id="rId12"/>
    <p:sldLayoutId id="2147484458" r:id="rId13"/>
    <p:sldLayoutId id="2147484459" r:id="rId14"/>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515" r:id="rId4"/>
    <p:sldLayoutId id="2147484666" r:id="rId5"/>
    <p:sldLayoutId id="2147484667" r:id="rId6"/>
    <p:sldLayoutId id="2147484512" r:id="rId7"/>
    <p:sldLayoutId id="2147484516" r:id="rId8"/>
    <p:sldLayoutId id="2147484655" r:id="rId9"/>
    <p:sldLayoutId id="2147484517" r:id="rId10"/>
    <p:sldLayoutId id="2147484509" r:id="rId11"/>
    <p:sldLayoutId id="2147484670" r:id="rId12"/>
    <p:sldLayoutId id="2147484668" r:id="rId13"/>
    <p:sldLayoutId id="2147484669"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04/08/2026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62488532"/>
      </p:ext>
    </p:extLst>
  </p:cSld>
  <p:clrMap bg1="lt1" tx1="dk1" bg2="lt2" tx2="dk2" accent1="accent1" accent2="accent2" accent3="accent3" accent4="accent4" accent5="accent5" accent6="accent6" hlink="hlink" folHlink="folHlink"/>
  <p:sldLayoutIdLst>
    <p:sldLayoutId id="2147484574" r:id="rId1"/>
    <p:sldLayoutId id="2147484575" r:id="rId2"/>
    <p:sldLayoutId id="2147484622" r:id="rId3"/>
    <p:sldLayoutId id="2147484623" r:id="rId4"/>
    <p:sldLayoutId id="2147484749" r:id="rId5"/>
    <p:sldLayoutId id="2147484750" r:id="rId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chart" Target="../charts/char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AEFBAF-B2F7-CE38-F722-1C8955E28D95}"/>
              </a:ext>
            </a:extLst>
          </p:cNvPr>
          <p:cNvSpPr>
            <a:spLocks noGrp="1"/>
          </p:cNvSpPr>
          <p:nvPr>
            <p:ph type="title"/>
          </p:nvPr>
        </p:nvSpPr>
        <p:spPr/>
        <p:txBody>
          <a:bodyPr/>
          <a:lstStyle/>
          <a:p>
            <a:r>
              <a:rPr lang="en-GB" dirty="0"/>
              <a:t>Premium Positions</a:t>
            </a:r>
            <a:br>
              <a:rPr lang="en-GB" dirty="0"/>
            </a:br>
            <a:r>
              <a:rPr lang="en-US" sz="2800" dirty="0"/>
              <a:t>Why brands should consider premium </a:t>
            </a:r>
            <a:br>
              <a:rPr lang="en-US" sz="2800" dirty="0"/>
            </a:br>
            <a:r>
              <a:rPr lang="en-US" sz="2800" dirty="0"/>
              <a:t>positions when buying cinema</a:t>
            </a:r>
            <a:endParaRPr lang="en-GB" sz="2400" dirty="0"/>
          </a:p>
        </p:txBody>
      </p:sp>
    </p:spTree>
    <p:extLst>
      <p:ext uri="{BB962C8B-B14F-4D97-AF65-F5344CB8AC3E}">
        <p14:creationId xmlns:p14="http://schemas.microsoft.com/office/powerpoint/2010/main" val="1029664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6F79A2-8FD2-D450-CC66-B23704D44A50}"/>
              </a:ext>
            </a:extLst>
          </p:cNvPr>
          <p:cNvSpPr>
            <a:spLocks noGrp="1"/>
          </p:cNvSpPr>
          <p:nvPr>
            <p:ph type="body" sz="quarter" idx="83"/>
          </p:nvPr>
        </p:nvSpPr>
        <p:spPr/>
        <p:txBody>
          <a:bodyPr/>
          <a:lstStyle/>
          <a:p>
            <a:r>
              <a:rPr lang="en-GB" sz="1000" dirty="0"/>
              <a:t>Source: DCM effectiveness studies run by </a:t>
            </a:r>
            <a:r>
              <a:rPr lang="en-GB" sz="1000" dirty="0" err="1"/>
              <a:t>Differentology</a:t>
            </a:r>
            <a:endParaRPr lang="en-GB" sz="1000" dirty="0"/>
          </a:p>
          <a:p>
            <a:endParaRPr lang="en-GB" dirty="0"/>
          </a:p>
        </p:txBody>
      </p:sp>
      <p:sp>
        <p:nvSpPr>
          <p:cNvPr id="5" name="Subtitle 4">
            <a:extLst>
              <a:ext uri="{FF2B5EF4-FFF2-40B4-BE49-F238E27FC236}">
                <a16:creationId xmlns:a16="http://schemas.microsoft.com/office/drawing/2014/main" id="{1EF2317E-E131-3716-878A-741CD0195C06}"/>
              </a:ext>
            </a:extLst>
          </p:cNvPr>
          <p:cNvSpPr>
            <a:spLocks noGrp="1"/>
          </p:cNvSpPr>
          <p:nvPr>
            <p:ph type="subTitle" idx="1"/>
          </p:nvPr>
        </p:nvSpPr>
        <p:spPr/>
        <p:txBody>
          <a:bodyPr/>
          <a:lstStyle/>
          <a:p>
            <a:r>
              <a:rPr lang="en-GB" dirty="0"/>
              <a:t>Running your ad in the Gold Spot can drive additional cut through (+28% on ad recall) and ultimately make the ad work harder in landing message and driving consideration</a:t>
            </a:r>
          </a:p>
          <a:p>
            <a:endParaRPr lang="en-GB" dirty="0"/>
          </a:p>
        </p:txBody>
      </p:sp>
      <p:sp>
        <p:nvSpPr>
          <p:cNvPr id="6" name="Title 5">
            <a:extLst>
              <a:ext uri="{FF2B5EF4-FFF2-40B4-BE49-F238E27FC236}">
                <a16:creationId xmlns:a16="http://schemas.microsoft.com/office/drawing/2014/main" id="{CCBDE4BC-26BE-177B-DE40-BBC1BDE81AC2}"/>
              </a:ext>
            </a:extLst>
          </p:cNvPr>
          <p:cNvSpPr>
            <a:spLocks noGrp="1"/>
          </p:cNvSpPr>
          <p:nvPr>
            <p:ph type="title"/>
          </p:nvPr>
        </p:nvSpPr>
        <p:spPr/>
        <p:txBody>
          <a:bodyPr/>
          <a:lstStyle/>
          <a:p>
            <a:r>
              <a:rPr lang="en-GB" sz="4200" dirty="0"/>
              <a:t>Impact of the Gold Spot</a:t>
            </a:r>
          </a:p>
        </p:txBody>
      </p:sp>
      <p:sp>
        <p:nvSpPr>
          <p:cNvPr id="11" name="Rectangle: Rounded Corners 10">
            <a:extLst>
              <a:ext uri="{FF2B5EF4-FFF2-40B4-BE49-F238E27FC236}">
                <a16:creationId xmlns:a16="http://schemas.microsoft.com/office/drawing/2014/main" id="{A251A7FF-DA6F-64F2-6E51-887D627D239A}"/>
              </a:ext>
            </a:extLst>
          </p:cNvPr>
          <p:cNvSpPr/>
          <p:nvPr/>
        </p:nvSpPr>
        <p:spPr>
          <a:xfrm>
            <a:off x="6482650" y="1771650"/>
            <a:ext cx="5398076" cy="4455944"/>
          </a:xfrm>
          <a:prstGeom prst="roundRect">
            <a:avLst>
              <a:gd name="adj" fmla="val 20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Rectangle: Rounded Corners 10">
            <a:extLst>
              <a:ext uri="{FF2B5EF4-FFF2-40B4-BE49-F238E27FC236}">
                <a16:creationId xmlns:a16="http://schemas.microsoft.com/office/drawing/2014/main" id="{C7535AEA-BD54-97D5-31B8-CCE73ED22B93}"/>
              </a:ext>
            </a:extLst>
          </p:cNvPr>
          <p:cNvSpPr/>
          <p:nvPr/>
        </p:nvSpPr>
        <p:spPr>
          <a:xfrm>
            <a:off x="284889" y="1771650"/>
            <a:ext cx="5398076" cy="4455944"/>
          </a:xfrm>
          <a:prstGeom prst="roundRect">
            <a:avLst>
              <a:gd name="adj" fmla="val 20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Box 7">
            <a:extLst>
              <a:ext uri="{FF2B5EF4-FFF2-40B4-BE49-F238E27FC236}">
                <a16:creationId xmlns:a16="http://schemas.microsoft.com/office/drawing/2014/main" id="{29814818-C95D-7E46-E0A0-FED39D3407C2}"/>
              </a:ext>
            </a:extLst>
          </p:cNvPr>
          <p:cNvSpPr txBox="1"/>
          <p:nvPr/>
        </p:nvSpPr>
        <p:spPr>
          <a:xfrm rot="16200000">
            <a:off x="-1130454" y="3900371"/>
            <a:ext cx="3826667" cy="287771"/>
          </a:xfrm>
          <a:prstGeom prst="rect">
            <a:avLst/>
          </a:prstGeom>
          <a:noFill/>
        </p:spPr>
        <p:txBody>
          <a:bodyPr wrap="square" rtlCol="0">
            <a:spAutoFit/>
          </a:bodyPr>
          <a:lstStyle/>
          <a:p>
            <a:pPr algn="ctr" defTabSz="829269">
              <a:defRPr sz="1200" b="1" i="0" u="none" strike="noStrike" kern="1200" baseline="0">
                <a:solidFill>
                  <a:srgbClr val="8A8A8D"/>
                </a:solidFill>
                <a:latin typeface="+mn-lt"/>
                <a:ea typeface="+mn-ea"/>
                <a:cs typeface="+mn-cs"/>
              </a:defRPr>
            </a:pPr>
            <a:r>
              <a:rPr lang="en-US" sz="1200" dirty="0">
                <a:solidFill>
                  <a:schemeClr val="bg1"/>
                </a:solidFill>
              </a:rPr>
              <a:t>% Of statements significantly shifted</a:t>
            </a:r>
            <a:endParaRPr lang="en-GB" sz="1200" dirty="0">
              <a:solidFill>
                <a:schemeClr val="bg1"/>
              </a:solidFill>
            </a:endParaRPr>
          </a:p>
        </p:txBody>
      </p:sp>
      <p:sp>
        <p:nvSpPr>
          <p:cNvPr id="10" name="TextBox 9">
            <a:extLst>
              <a:ext uri="{FF2B5EF4-FFF2-40B4-BE49-F238E27FC236}">
                <a16:creationId xmlns:a16="http://schemas.microsoft.com/office/drawing/2014/main" id="{9309DE31-86C4-10A6-278D-6E3586964828}"/>
              </a:ext>
            </a:extLst>
          </p:cNvPr>
          <p:cNvSpPr txBox="1"/>
          <p:nvPr/>
        </p:nvSpPr>
        <p:spPr>
          <a:xfrm>
            <a:off x="6758379" y="1950077"/>
            <a:ext cx="5726841" cy="307777"/>
          </a:xfrm>
          <a:prstGeom prst="rect">
            <a:avLst/>
          </a:prstGeom>
          <a:noFill/>
        </p:spPr>
        <p:txBody>
          <a:bodyPr wrap="square" rtlCol="0">
            <a:spAutoFit/>
          </a:bodyPr>
          <a:lstStyle/>
          <a:p>
            <a:pPr defTabSz="914269">
              <a:defRPr/>
            </a:pPr>
            <a:r>
              <a:rPr lang="en-GB" sz="1400" b="1" kern="0" dirty="0">
                <a:solidFill>
                  <a:schemeClr val="bg1"/>
                </a:solidFill>
              </a:rPr>
              <a:t>Implicit agreement to brand statements </a:t>
            </a:r>
            <a:endParaRPr lang="en-US" sz="1400" b="1" kern="0" dirty="0">
              <a:solidFill>
                <a:schemeClr val="bg1"/>
              </a:solidFill>
            </a:endParaRPr>
          </a:p>
        </p:txBody>
      </p:sp>
      <p:sp>
        <p:nvSpPr>
          <p:cNvPr id="16" name="TextBox 15">
            <a:extLst>
              <a:ext uri="{FF2B5EF4-FFF2-40B4-BE49-F238E27FC236}">
                <a16:creationId xmlns:a16="http://schemas.microsoft.com/office/drawing/2014/main" id="{BCA446DD-F04B-880F-B2CE-6D2F0CA81BE4}"/>
              </a:ext>
            </a:extLst>
          </p:cNvPr>
          <p:cNvSpPr txBox="1"/>
          <p:nvPr/>
        </p:nvSpPr>
        <p:spPr>
          <a:xfrm>
            <a:off x="2877688" y="2788446"/>
            <a:ext cx="874487" cy="307777"/>
          </a:xfrm>
          <a:prstGeom prst="rect">
            <a:avLst/>
          </a:prstGeom>
          <a:noFill/>
        </p:spPr>
        <p:txBody>
          <a:bodyPr wrap="square" rtlCol="0">
            <a:spAutoFit/>
          </a:bodyPr>
          <a:lstStyle/>
          <a:p>
            <a:pPr algn="ctr" defTabSz="914269">
              <a:defRPr/>
            </a:pPr>
            <a:r>
              <a:rPr lang="en-GB" sz="1400" b="1" kern="0" dirty="0">
                <a:solidFill>
                  <a:schemeClr val="bg1"/>
                </a:solidFill>
              </a:rPr>
              <a:t>+42%</a:t>
            </a:r>
          </a:p>
        </p:txBody>
      </p:sp>
      <p:sp>
        <p:nvSpPr>
          <p:cNvPr id="18" name="TextBox 17">
            <a:extLst>
              <a:ext uri="{FF2B5EF4-FFF2-40B4-BE49-F238E27FC236}">
                <a16:creationId xmlns:a16="http://schemas.microsoft.com/office/drawing/2014/main" id="{333241F7-8DA4-F63E-CD38-30E78204AA27}"/>
              </a:ext>
            </a:extLst>
          </p:cNvPr>
          <p:cNvSpPr txBox="1"/>
          <p:nvPr/>
        </p:nvSpPr>
        <p:spPr>
          <a:xfrm>
            <a:off x="8601891" y="3622645"/>
            <a:ext cx="874487" cy="307777"/>
          </a:xfrm>
          <a:prstGeom prst="rect">
            <a:avLst/>
          </a:prstGeom>
          <a:noFill/>
        </p:spPr>
        <p:txBody>
          <a:bodyPr wrap="square" rtlCol="0">
            <a:spAutoFit/>
          </a:bodyPr>
          <a:lstStyle/>
          <a:p>
            <a:pPr algn="ctr" defTabSz="914269">
              <a:defRPr/>
            </a:pPr>
            <a:r>
              <a:rPr lang="en-GB" sz="1400" b="1" kern="0" dirty="0">
                <a:solidFill>
                  <a:schemeClr val="bg1"/>
                </a:solidFill>
              </a:rPr>
              <a:t>+77%</a:t>
            </a:r>
          </a:p>
        </p:txBody>
      </p:sp>
      <p:graphicFrame>
        <p:nvGraphicFramePr>
          <p:cNvPr id="12" name="Chart 11">
            <a:extLst>
              <a:ext uri="{FF2B5EF4-FFF2-40B4-BE49-F238E27FC236}">
                <a16:creationId xmlns:a16="http://schemas.microsoft.com/office/drawing/2014/main" id="{83E02B06-293D-3593-E247-D2A5F762FB60}"/>
              </a:ext>
            </a:extLst>
          </p:cNvPr>
          <p:cNvGraphicFramePr/>
          <p:nvPr>
            <p:extLst>
              <p:ext uri="{D42A27DB-BD31-4B8C-83A1-F6EECF244321}">
                <p14:modId xmlns:p14="http://schemas.microsoft.com/office/powerpoint/2010/main" val="522044922"/>
              </p:ext>
            </p:extLst>
          </p:nvPr>
        </p:nvGraphicFramePr>
        <p:xfrm>
          <a:off x="535648" y="2137823"/>
          <a:ext cx="4887381" cy="374298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5CE0059F-D6FE-B2B0-6E36-1D7478646116}"/>
              </a:ext>
            </a:extLst>
          </p:cNvPr>
          <p:cNvSpPr txBox="1"/>
          <p:nvPr/>
        </p:nvSpPr>
        <p:spPr>
          <a:xfrm>
            <a:off x="6610077" y="1897659"/>
            <a:ext cx="4910655" cy="2352760"/>
          </a:xfrm>
          <a:prstGeom prst="rect">
            <a:avLst/>
          </a:prstGeom>
          <a:noFill/>
          <a:ln>
            <a:noFill/>
          </a:ln>
        </p:spPr>
        <p:txBody>
          <a:bodyPr wrap="square" rtlCol="0">
            <a:spAutoFit/>
          </a:bodyPr>
          <a:lstStyle/>
          <a:p>
            <a:pPr algn="ctr" defTabSz="829269">
              <a:defRPr/>
            </a:pPr>
            <a:r>
              <a:rPr lang="en-GB" sz="1632" kern="0" dirty="0">
                <a:solidFill>
                  <a:srgbClr val="051D2E"/>
                </a:solidFill>
              </a:rPr>
              <a:t>A travel brand ran the same ad ‘in reel’ and in the Gold Spot of two films.</a:t>
            </a:r>
          </a:p>
          <a:p>
            <a:pPr algn="ctr" defTabSz="829269">
              <a:defRPr/>
            </a:pPr>
            <a:endParaRPr lang="en-GB" sz="1632" kern="0" dirty="0">
              <a:solidFill>
                <a:srgbClr val="051D2E"/>
              </a:solidFill>
            </a:endParaRPr>
          </a:p>
          <a:p>
            <a:pPr algn="ctr" defTabSz="829269">
              <a:defRPr/>
            </a:pPr>
            <a:r>
              <a:rPr lang="en-GB" sz="1632" kern="0" dirty="0">
                <a:solidFill>
                  <a:srgbClr val="051D2E"/>
                </a:solidFill>
              </a:rPr>
              <a:t>Seeing the ad in the Gold Spot delivered even bigger uplifts in ad awareness, brand perception agreement and consideration vs. those delivered by the ‘in reel’ activity:</a:t>
            </a:r>
          </a:p>
          <a:p>
            <a:pPr algn="ctr" defTabSz="829269">
              <a:defRPr/>
            </a:pPr>
            <a:endParaRPr lang="en-GB" sz="1632" kern="0" dirty="0">
              <a:solidFill>
                <a:srgbClr val="051D2E"/>
              </a:solidFill>
            </a:endParaRPr>
          </a:p>
          <a:p>
            <a:pPr algn="ctr" defTabSz="829269">
              <a:defRPr/>
            </a:pPr>
            <a:r>
              <a:rPr lang="en-GB" sz="1632" u="sng" kern="0" dirty="0">
                <a:solidFill>
                  <a:srgbClr val="051D2E"/>
                </a:solidFill>
              </a:rPr>
              <a:t>Gold Spot Uplift vs. In Reel Uplift</a:t>
            </a:r>
          </a:p>
        </p:txBody>
      </p:sp>
      <p:sp>
        <p:nvSpPr>
          <p:cNvPr id="14" name="Rectangle: Rounded Corners 13">
            <a:extLst>
              <a:ext uri="{FF2B5EF4-FFF2-40B4-BE49-F238E27FC236}">
                <a16:creationId xmlns:a16="http://schemas.microsoft.com/office/drawing/2014/main" id="{89F0B95B-83E7-4E74-4150-D6FB018AB329}"/>
              </a:ext>
            </a:extLst>
          </p:cNvPr>
          <p:cNvSpPr/>
          <p:nvPr/>
        </p:nvSpPr>
        <p:spPr>
          <a:xfrm>
            <a:off x="6866327" y="4474071"/>
            <a:ext cx="1571102" cy="1483519"/>
          </a:xfrm>
          <a:prstGeom prst="roundRect">
            <a:avLst/>
          </a:prstGeom>
          <a:solidFill>
            <a:srgbClr val="051D2E"/>
          </a:solidFill>
          <a:ln w="9525" cap="flat" cmpd="sng" algn="ctr">
            <a:noFill/>
            <a:prstDash val="solid"/>
          </a:ln>
          <a:effectLst/>
        </p:spPr>
        <p:txBody>
          <a:bodyPr lIns="0" tIns="0" rIns="0" bIns="0" rtlCol="0" anchor="ctr"/>
          <a:lstStyle/>
          <a:p>
            <a:pPr algn="ctr" defTabSz="829269">
              <a:defRPr/>
            </a:pPr>
            <a:r>
              <a:rPr lang="en-GB" sz="2902" b="1" kern="0" dirty="0">
                <a:solidFill>
                  <a:srgbClr val="FFFFFF"/>
                </a:solidFill>
              </a:rPr>
              <a:t>+33%</a:t>
            </a:r>
          </a:p>
          <a:p>
            <a:pPr algn="ctr" defTabSz="829269">
              <a:defRPr/>
            </a:pPr>
            <a:r>
              <a:rPr lang="en-GB" sz="1451" kern="0" dirty="0">
                <a:solidFill>
                  <a:srgbClr val="FFFFFF"/>
                </a:solidFill>
              </a:rPr>
              <a:t>Awareness</a:t>
            </a:r>
          </a:p>
        </p:txBody>
      </p:sp>
      <p:sp>
        <p:nvSpPr>
          <p:cNvPr id="20" name="Rectangle: Rounded Corners 19">
            <a:extLst>
              <a:ext uri="{FF2B5EF4-FFF2-40B4-BE49-F238E27FC236}">
                <a16:creationId xmlns:a16="http://schemas.microsoft.com/office/drawing/2014/main" id="{0C2B720E-B163-400C-4D0D-2A3EC155D622}"/>
              </a:ext>
            </a:extLst>
          </p:cNvPr>
          <p:cNvSpPr/>
          <p:nvPr/>
        </p:nvSpPr>
        <p:spPr>
          <a:xfrm>
            <a:off x="9949630" y="4474070"/>
            <a:ext cx="1571102" cy="1483519"/>
          </a:xfrm>
          <a:prstGeom prst="roundRect">
            <a:avLst/>
          </a:prstGeom>
          <a:solidFill>
            <a:srgbClr val="051D2E"/>
          </a:solidFill>
          <a:ln w="9525" cap="flat" cmpd="sng" algn="ctr">
            <a:noFill/>
            <a:prstDash val="solid"/>
          </a:ln>
          <a:effectLst/>
        </p:spPr>
        <p:txBody>
          <a:bodyPr lIns="0" tIns="0" rIns="0" bIns="0" rtlCol="0" anchor="ctr"/>
          <a:lstStyle/>
          <a:p>
            <a:pPr algn="ctr" defTabSz="829269">
              <a:defRPr/>
            </a:pPr>
            <a:r>
              <a:rPr lang="en-GB" sz="2600" b="1" kern="0" dirty="0">
                <a:solidFill>
                  <a:srgbClr val="FFFFFF"/>
                </a:solidFill>
              </a:rPr>
              <a:t>+260%</a:t>
            </a:r>
          </a:p>
          <a:p>
            <a:pPr algn="ctr" defTabSz="829269">
              <a:defRPr/>
            </a:pPr>
            <a:r>
              <a:rPr lang="en-GB" sz="1451" kern="0" dirty="0">
                <a:solidFill>
                  <a:srgbClr val="FFFFFF"/>
                </a:solidFill>
              </a:rPr>
              <a:t>Perceptions</a:t>
            </a:r>
          </a:p>
        </p:txBody>
      </p:sp>
      <p:sp>
        <p:nvSpPr>
          <p:cNvPr id="21" name="Rectangle: Rounded Corners 20">
            <a:extLst>
              <a:ext uri="{FF2B5EF4-FFF2-40B4-BE49-F238E27FC236}">
                <a16:creationId xmlns:a16="http://schemas.microsoft.com/office/drawing/2014/main" id="{D3F2E347-5264-B6A6-5E12-1E80673E049B}"/>
              </a:ext>
            </a:extLst>
          </p:cNvPr>
          <p:cNvSpPr/>
          <p:nvPr/>
        </p:nvSpPr>
        <p:spPr>
          <a:xfrm>
            <a:off x="8403402" y="4474070"/>
            <a:ext cx="1571102" cy="1483519"/>
          </a:xfrm>
          <a:prstGeom prst="roundRect">
            <a:avLst/>
          </a:prstGeom>
          <a:solidFill>
            <a:srgbClr val="051D2E"/>
          </a:solidFill>
          <a:ln w="9525" cap="flat" cmpd="sng" algn="ctr">
            <a:noFill/>
            <a:prstDash val="solid"/>
          </a:ln>
          <a:effectLst/>
        </p:spPr>
        <p:txBody>
          <a:bodyPr lIns="0" tIns="0" rIns="0" bIns="0" rtlCol="0" anchor="ctr"/>
          <a:lstStyle/>
          <a:p>
            <a:pPr algn="ctr" defTabSz="829269">
              <a:defRPr/>
            </a:pPr>
            <a:r>
              <a:rPr lang="en-GB" sz="2902" b="1" kern="0" dirty="0">
                <a:solidFill>
                  <a:srgbClr val="FFFFFF"/>
                </a:solidFill>
              </a:rPr>
              <a:t>+18%</a:t>
            </a:r>
          </a:p>
          <a:p>
            <a:pPr algn="ctr" defTabSz="829269">
              <a:defRPr/>
            </a:pPr>
            <a:r>
              <a:rPr lang="en-GB" sz="1451" kern="0" dirty="0">
                <a:solidFill>
                  <a:srgbClr val="FFFFFF"/>
                </a:solidFill>
              </a:rPr>
              <a:t>Consideration</a:t>
            </a:r>
          </a:p>
        </p:txBody>
      </p:sp>
      <p:cxnSp>
        <p:nvCxnSpPr>
          <p:cNvPr id="22" name="Straight Arrow Connector 21">
            <a:extLst>
              <a:ext uri="{FF2B5EF4-FFF2-40B4-BE49-F238E27FC236}">
                <a16:creationId xmlns:a16="http://schemas.microsoft.com/office/drawing/2014/main" id="{BBCB2211-524B-9B9D-64A9-1F8644D5623B}"/>
              </a:ext>
            </a:extLst>
          </p:cNvPr>
          <p:cNvCxnSpPr/>
          <p:nvPr/>
        </p:nvCxnSpPr>
        <p:spPr>
          <a:xfrm flipV="1">
            <a:off x="2552798" y="3097561"/>
            <a:ext cx="1041047" cy="449944"/>
          </a:xfrm>
          <a:prstGeom prst="straightConnector1">
            <a:avLst/>
          </a:prstGeom>
          <a:noFill/>
          <a:ln w="9525" cap="flat" cmpd="sng" algn="ctr">
            <a:solidFill>
              <a:schemeClr val="tx2"/>
            </a:solidFill>
            <a:prstDash val="solid"/>
            <a:tailEnd type="triangle"/>
          </a:ln>
          <a:effectLst/>
        </p:spPr>
      </p:cxnSp>
      <p:sp>
        <p:nvSpPr>
          <p:cNvPr id="23" name="TextBox 22">
            <a:extLst>
              <a:ext uri="{FF2B5EF4-FFF2-40B4-BE49-F238E27FC236}">
                <a16:creationId xmlns:a16="http://schemas.microsoft.com/office/drawing/2014/main" id="{E4E6FA96-4A42-4255-2668-07A5715E1EEC}"/>
              </a:ext>
            </a:extLst>
          </p:cNvPr>
          <p:cNvSpPr txBox="1"/>
          <p:nvPr/>
        </p:nvSpPr>
        <p:spPr>
          <a:xfrm>
            <a:off x="2576393" y="2957785"/>
            <a:ext cx="712481" cy="315599"/>
          </a:xfrm>
          <a:prstGeom prst="rect">
            <a:avLst/>
          </a:prstGeom>
          <a:noFill/>
          <a:ln>
            <a:noFill/>
          </a:ln>
        </p:spPr>
        <p:txBody>
          <a:bodyPr wrap="square" rtlCol="0">
            <a:spAutoFit/>
          </a:bodyPr>
          <a:lstStyle/>
          <a:p>
            <a:pPr algn="ctr" defTabSz="829269">
              <a:defRPr/>
            </a:pPr>
            <a:r>
              <a:rPr lang="en-GB" sz="1451" b="1" kern="0" dirty="0">
                <a:solidFill>
                  <a:srgbClr val="051D2E"/>
                </a:solidFill>
              </a:rPr>
              <a:t>+28%</a:t>
            </a:r>
          </a:p>
        </p:txBody>
      </p:sp>
    </p:spTree>
    <p:extLst>
      <p:ext uri="{BB962C8B-B14F-4D97-AF65-F5344CB8AC3E}">
        <p14:creationId xmlns:p14="http://schemas.microsoft.com/office/powerpoint/2010/main" val="1215495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386B6-E05B-A2F4-3C20-2020F89546E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3B38CE1-B4F8-C5FA-06A2-BC1FC6BFE584}"/>
              </a:ext>
            </a:extLst>
          </p:cNvPr>
          <p:cNvSpPr>
            <a:spLocks noGrp="1"/>
          </p:cNvSpPr>
          <p:nvPr>
            <p:ph type="title"/>
          </p:nvPr>
        </p:nvSpPr>
        <p:spPr>
          <a:xfrm>
            <a:off x="199829" y="239094"/>
            <a:ext cx="11786929" cy="525552"/>
          </a:xfrm>
        </p:spPr>
        <p:txBody>
          <a:bodyPr/>
          <a:lstStyle/>
          <a:p>
            <a:r>
              <a:rPr lang="en-GB" dirty="0"/>
              <a:t>Case studies: Bronze Spot </a:t>
            </a:r>
          </a:p>
        </p:txBody>
      </p:sp>
      <p:sp>
        <p:nvSpPr>
          <p:cNvPr id="15" name="Text Placeholder 10">
            <a:extLst>
              <a:ext uri="{FF2B5EF4-FFF2-40B4-BE49-F238E27FC236}">
                <a16:creationId xmlns:a16="http://schemas.microsoft.com/office/drawing/2014/main" id="{64FDFC45-D817-889F-35D5-ACBF898649EF}"/>
              </a:ext>
            </a:extLst>
          </p:cNvPr>
          <p:cNvSpPr txBox="1">
            <a:spLocks/>
          </p:cNvSpPr>
          <p:nvPr/>
        </p:nvSpPr>
        <p:spPr bwMode="gray">
          <a:xfrm>
            <a:off x="384006" y="1127709"/>
            <a:ext cx="375475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600">
                <a:solidFill>
                  <a:srgbClr val="051D2E"/>
                </a:solidFill>
              </a:rPr>
              <a:t>McDonalds</a:t>
            </a:r>
            <a:endParaRPr lang="en-GB" sz="1600" dirty="0">
              <a:solidFill>
                <a:srgbClr val="051D2E"/>
              </a:solidFill>
            </a:endParaRPr>
          </a:p>
        </p:txBody>
      </p:sp>
      <p:sp>
        <p:nvSpPr>
          <p:cNvPr id="16" name="Text Placeholder 11">
            <a:extLst>
              <a:ext uri="{FF2B5EF4-FFF2-40B4-BE49-F238E27FC236}">
                <a16:creationId xmlns:a16="http://schemas.microsoft.com/office/drawing/2014/main" id="{9261B289-67A6-5999-0CB9-8E546823B5DE}"/>
              </a:ext>
            </a:extLst>
          </p:cNvPr>
          <p:cNvSpPr txBox="1">
            <a:spLocks/>
          </p:cNvSpPr>
          <p:nvPr/>
        </p:nvSpPr>
        <p:spPr bwMode="gray">
          <a:xfrm>
            <a:off x="384006" y="1343588"/>
            <a:ext cx="375475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00">
                <a:solidFill>
                  <a:srgbClr val="051D2E"/>
                </a:solidFill>
              </a:rPr>
              <a:t>Happy Meal</a:t>
            </a:r>
            <a:endParaRPr lang="en-GB" sz="1200" dirty="0">
              <a:solidFill>
                <a:srgbClr val="051D2E"/>
              </a:solidFill>
            </a:endParaRPr>
          </a:p>
        </p:txBody>
      </p:sp>
      <p:sp>
        <p:nvSpPr>
          <p:cNvPr id="17" name="Text Placeholder 13">
            <a:extLst>
              <a:ext uri="{FF2B5EF4-FFF2-40B4-BE49-F238E27FC236}">
                <a16:creationId xmlns:a16="http://schemas.microsoft.com/office/drawing/2014/main" id="{6A71BF85-3CDC-CA49-5863-76DBA5E20DD4}"/>
              </a:ext>
            </a:extLst>
          </p:cNvPr>
          <p:cNvSpPr txBox="1">
            <a:spLocks/>
          </p:cNvSpPr>
          <p:nvPr/>
        </p:nvSpPr>
        <p:spPr bwMode="gray">
          <a:xfrm>
            <a:off x="4273264" y="1128861"/>
            <a:ext cx="3744556"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600">
                <a:solidFill>
                  <a:srgbClr val="051D2E"/>
                </a:solidFill>
              </a:rPr>
              <a:t>L'Oréal </a:t>
            </a:r>
            <a:endParaRPr lang="en-GB" sz="1600" dirty="0">
              <a:solidFill>
                <a:srgbClr val="051D2E"/>
              </a:solidFill>
            </a:endParaRPr>
          </a:p>
        </p:txBody>
      </p:sp>
      <p:sp>
        <p:nvSpPr>
          <p:cNvPr id="18" name="Text Placeholder 14">
            <a:extLst>
              <a:ext uri="{FF2B5EF4-FFF2-40B4-BE49-F238E27FC236}">
                <a16:creationId xmlns:a16="http://schemas.microsoft.com/office/drawing/2014/main" id="{85559F60-CF7A-5C05-BA4B-91703D18E2A7}"/>
              </a:ext>
            </a:extLst>
          </p:cNvPr>
          <p:cNvSpPr txBox="1">
            <a:spLocks/>
          </p:cNvSpPr>
          <p:nvPr/>
        </p:nvSpPr>
        <p:spPr bwMode="gray">
          <a:xfrm>
            <a:off x="4273264" y="1343588"/>
            <a:ext cx="3744556"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00">
                <a:solidFill>
                  <a:srgbClr val="051D2E"/>
                </a:solidFill>
              </a:rPr>
              <a:t>Prada Paradoxe</a:t>
            </a:r>
            <a:endParaRPr lang="en-GB" sz="1200" dirty="0">
              <a:solidFill>
                <a:srgbClr val="051D2E"/>
              </a:solidFill>
            </a:endParaRPr>
          </a:p>
        </p:txBody>
      </p:sp>
      <p:sp>
        <p:nvSpPr>
          <p:cNvPr id="19" name="Text Placeholder 16">
            <a:extLst>
              <a:ext uri="{FF2B5EF4-FFF2-40B4-BE49-F238E27FC236}">
                <a16:creationId xmlns:a16="http://schemas.microsoft.com/office/drawing/2014/main" id="{A49E18F3-5A00-F97A-BCA6-369268AFA89B}"/>
              </a:ext>
            </a:extLst>
          </p:cNvPr>
          <p:cNvSpPr txBox="1">
            <a:spLocks/>
          </p:cNvSpPr>
          <p:nvPr/>
        </p:nvSpPr>
        <p:spPr bwMode="gray">
          <a:xfrm>
            <a:off x="8152326" y="1128861"/>
            <a:ext cx="3777979"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600">
                <a:solidFill>
                  <a:srgbClr val="051D2E"/>
                </a:solidFill>
              </a:rPr>
              <a:t>Tesco Mobile</a:t>
            </a:r>
            <a:endParaRPr lang="en-GB" sz="1600" dirty="0">
              <a:solidFill>
                <a:srgbClr val="051D2E"/>
              </a:solidFill>
            </a:endParaRPr>
          </a:p>
        </p:txBody>
      </p:sp>
      <p:sp>
        <p:nvSpPr>
          <p:cNvPr id="20" name="Text Placeholder 17">
            <a:extLst>
              <a:ext uri="{FF2B5EF4-FFF2-40B4-BE49-F238E27FC236}">
                <a16:creationId xmlns:a16="http://schemas.microsoft.com/office/drawing/2014/main" id="{41E913A1-EC85-8E37-BA3B-BE03BE1840B4}"/>
              </a:ext>
            </a:extLst>
          </p:cNvPr>
          <p:cNvSpPr txBox="1">
            <a:spLocks/>
          </p:cNvSpPr>
          <p:nvPr/>
        </p:nvSpPr>
        <p:spPr bwMode="gray">
          <a:xfrm>
            <a:off x="8152326" y="1343588"/>
            <a:ext cx="3777979"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00">
                <a:solidFill>
                  <a:srgbClr val="051D2E"/>
                </a:solidFill>
              </a:rPr>
              <a:t>Every Little Helps</a:t>
            </a:r>
            <a:endParaRPr lang="en-GB" sz="1200" dirty="0">
              <a:solidFill>
                <a:srgbClr val="051D2E"/>
              </a:solidFill>
            </a:endParaRPr>
          </a:p>
        </p:txBody>
      </p:sp>
      <p:sp>
        <p:nvSpPr>
          <p:cNvPr id="21" name="Text Placeholder 14">
            <a:extLst>
              <a:ext uri="{FF2B5EF4-FFF2-40B4-BE49-F238E27FC236}">
                <a16:creationId xmlns:a16="http://schemas.microsoft.com/office/drawing/2014/main" id="{A7483A21-270C-EDB3-CA83-F7CC520E3F2D}"/>
              </a:ext>
            </a:extLst>
          </p:cNvPr>
          <p:cNvSpPr txBox="1">
            <a:spLocks/>
          </p:cNvSpPr>
          <p:nvPr/>
        </p:nvSpPr>
        <p:spPr bwMode="gray">
          <a:xfrm>
            <a:off x="8055992" y="3671240"/>
            <a:ext cx="3660510" cy="1750286"/>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dirty="0">
                <a:solidFill>
                  <a:srgbClr val="051D2E"/>
                </a:solidFill>
              </a:rPr>
              <a:t>The aim of the campaign was to land key messages around the </a:t>
            </a:r>
            <a:r>
              <a:rPr lang="en-GB" b="1" dirty="0">
                <a:solidFill>
                  <a:srgbClr val="051D2E"/>
                </a:solidFill>
              </a:rPr>
              <a:t>range of handsets </a:t>
            </a:r>
            <a:r>
              <a:rPr lang="en-GB" dirty="0">
                <a:solidFill>
                  <a:srgbClr val="051D2E"/>
                </a:solidFill>
              </a:rPr>
              <a:t>available through Tesco Mobile and ultimately deliver gains in </a:t>
            </a:r>
            <a:r>
              <a:rPr lang="en-GB" b="1" dirty="0">
                <a:solidFill>
                  <a:srgbClr val="051D2E"/>
                </a:solidFill>
              </a:rPr>
              <a:t>consideration</a:t>
            </a:r>
            <a:r>
              <a:rPr lang="en-GB" dirty="0">
                <a:solidFill>
                  <a:srgbClr val="051D2E"/>
                </a:solidFill>
              </a:rPr>
              <a:t> amongst 25-44s &amp; HP+CH.</a:t>
            </a:r>
          </a:p>
          <a:p>
            <a:pPr defTabSz="872296">
              <a:lnSpc>
                <a:spcPct val="100000"/>
              </a:lnSpc>
              <a:buClr>
                <a:srgbClr val="000000"/>
              </a:buClr>
              <a:defRPr/>
            </a:pPr>
            <a:endParaRPr lang="en-GB" kern="1000" dirty="0">
              <a:solidFill>
                <a:srgbClr val="051D2E"/>
              </a:solidFill>
              <a:highlight>
                <a:srgbClr val="C0C0C0"/>
              </a:highlight>
            </a:endParaRPr>
          </a:p>
          <a:p>
            <a:pPr defTabSz="872296">
              <a:lnSpc>
                <a:spcPct val="100000"/>
              </a:lnSpc>
              <a:buClr>
                <a:srgbClr val="000000"/>
              </a:buClr>
              <a:defRPr/>
            </a:pPr>
            <a:r>
              <a:rPr lang="en-GB" dirty="0">
                <a:solidFill>
                  <a:srgbClr val="051D2E"/>
                </a:solidFill>
              </a:rPr>
              <a:t>Cinema was identified as a great opportunity for Tesco Mobile to </a:t>
            </a:r>
            <a:r>
              <a:rPr lang="en-GB" b="1" dirty="0">
                <a:solidFill>
                  <a:srgbClr val="051D2E"/>
                </a:solidFill>
              </a:rPr>
              <a:t>engage with parents </a:t>
            </a:r>
            <a:r>
              <a:rPr lang="en-GB" dirty="0">
                <a:solidFill>
                  <a:srgbClr val="051D2E"/>
                </a:solidFill>
              </a:rPr>
              <a:t>in an environment that promotes dual viewing (i.e., parents with children), so they bought into the </a:t>
            </a:r>
            <a:r>
              <a:rPr lang="en-GB" b="1" dirty="0">
                <a:solidFill>
                  <a:srgbClr val="051D2E"/>
                </a:solidFill>
              </a:rPr>
              <a:t>Bronze Spot </a:t>
            </a:r>
            <a:r>
              <a:rPr lang="en-GB" dirty="0">
                <a:solidFill>
                  <a:srgbClr val="051D2E"/>
                </a:solidFill>
              </a:rPr>
              <a:t>across a strong slate of </a:t>
            </a:r>
            <a:r>
              <a:rPr lang="en-GB" b="1" dirty="0">
                <a:solidFill>
                  <a:srgbClr val="051D2E"/>
                </a:solidFill>
              </a:rPr>
              <a:t>family titles.</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rPr>
              <a:t>The cinema campaign was a success in delivering significant uplifts across a range of key metrics including ad awareness </a:t>
            </a:r>
            <a:r>
              <a:rPr lang="en-GB" b="1" kern="1000" dirty="0">
                <a:solidFill>
                  <a:srgbClr val="051D2E"/>
                </a:solidFill>
              </a:rPr>
              <a:t>(+53%), </a:t>
            </a:r>
            <a:r>
              <a:rPr lang="en-GB" kern="1000" dirty="0">
                <a:solidFill>
                  <a:srgbClr val="051D2E"/>
                </a:solidFill>
              </a:rPr>
              <a:t>consideration </a:t>
            </a:r>
            <a:r>
              <a:rPr lang="en-GB" b="1" kern="1000" dirty="0">
                <a:solidFill>
                  <a:srgbClr val="051D2E"/>
                </a:solidFill>
              </a:rPr>
              <a:t>(+107%) </a:t>
            </a:r>
            <a:r>
              <a:rPr lang="en-GB" kern="1000" dirty="0">
                <a:solidFill>
                  <a:srgbClr val="051D2E"/>
                </a:solidFill>
              </a:rPr>
              <a:t>and</a:t>
            </a:r>
            <a:r>
              <a:rPr lang="en-GB" b="1" kern="1000" dirty="0">
                <a:solidFill>
                  <a:srgbClr val="051D2E"/>
                </a:solidFill>
              </a:rPr>
              <a:t> </a:t>
            </a:r>
            <a:r>
              <a:rPr lang="en-GB" kern="1000" dirty="0">
                <a:solidFill>
                  <a:srgbClr val="051D2E"/>
                </a:solidFill>
              </a:rPr>
              <a:t>improved impressions </a:t>
            </a:r>
            <a:r>
              <a:rPr lang="en-GB" b="1" kern="1000" dirty="0">
                <a:solidFill>
                  <a:srgbClr val="051D2E"/>
                </a:solidFill>
              </a:rPr>
              <a:t>(+18%).</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rPr>
              <a:t>Ultimately, those exposed to the campaign in cinema were </a:t>
            </a:r>
            <a:r>
              <a:rPr lang="en-GB" b="1" kern="1000" dirty="0">
                <a:solidFill>
                  <a:srgbClr val="051D2E"/>
                </a:solidFill>
              </a:rPr>
              <a:t>10% more likely</a:t>
            </a:r>
            <a:r>
              <a:rPr lang="en-GB" kern="1000" dirty="0">
                <a:solidFill>
                  <a:srgbClr val="051D2E"/>
                </a:solidFill>
              </a:rPr>
              <a:t> to consider Tesco Mobile than those who didn’t see the campaign in cinema.</a:t>
            </a:r>
          </a:p>
          <a:p>
            <a:pPr defTabSz="872296">
              <a:lnSpc>
                <a:spcPct val="100000"/>
              </a:lnSpc>
              <a:buClr>
                <a:srgbClr val="000000"/>
              </a:buClr>
              <a:defRPr/>
            </a:pPr>
            <a:endParaRPr lang="en-GB" kern="1000" dirty="0">
              <a:solidFill>
                <a:srgbClr val="051D2E"/>
              </a:solidFill>
              <a:highlight>
                <a:srgbClr val="C0C0C0"/>
              </a:highlight>
            </a:endParaRPr>
          </a:p>
        </p:txBody>
      </p:sp>
      <p:sp>
        <p:nvSpPr>
          <p:cNvPr id="22" name="Text Placeholder 14">
            <a:extLst>
              <a:ext uri="{FF2B5EF4-FFF2-40B4-BE49-F238E27FC236}">
                <a16:creationId xmlns:a16="http://schemas.microsoft.com/office/drawing/2014/main" id="{0642A7CC-176F-4C16-178C-39E8F3DF3AB8}"/>
              </a:ext>
            </a:extLst>
          </p:cNvPr>
          <p:cNvSpPr txBox="1">
            <a:spLocks/>
          </p:cNvSpPr>
          <p:nvPr/>
        </p:nvSpPr>
        <p:spPr bwMode="gray">
          <a:xfrm>
            <a:off x="384006" y="3671240"/>
            <a:ext cx="3572713" cy="1750286"/>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dirty="0">
                <a:solidFill>
                  <a:srgbClr val="051D2E"/>
                </a:solidFill>
              </a:rPr>
              <a:t>Whilst</a:t>
            </a:r>
            <a:r>
              <a:rPr lang="en-GB" b="1" dirty="0">
                <a:solidFill>
                  <a:srgbClr val="051D2E"/>
                </a:solidFill>
              </a:rPr>
              <a:t> children’s TV consumption continues to decline,</a:t>
            </a:r>
            <a:r>
              <a:rPr lang="en-GB" dirty="0">
                <a:solidFill>
                  <a:srgbClr val="051D2E"/>
                </a:solidFill>
              </a:rPr>
              <a:t> McDonalds wanted to find the best way to reach Parents and Kids aged 4-7 about Happy Meal. </a:t>
            </a:r>
          </a:p>
          <a:p>
            <a:pPr defTabSz="872296">
              <a:lnSpc>
                <a:spcPct val="100000"/>
              </a:lnSpc>
              <a:buClr>
                <a:srgbClr val="000000"/>
              </a:buClr>
              <a:defRPr/>
            </a:pPr>
            <a:endParaRPr lang="en-GB" dirty="0">
              <a:solidFill>
                <a:srgbClr val="051D2E"/>
              </a:solidFill>
            </a:endParaRPr>
          </a:p>
          <a:p>
            <a:pPr defTabSz="872296">
              <a:lnSpc>
                <a:spcPct val="100000"/>
              </a:lnSpc>
              <a:buClr>
                <a:srgbClr val="000000"/>
              </a:buClr>
              <a:defRPr/>
            </a:pPr>
            <a:r>
              <a:rPr lang="en-GB" dirty="0">
                <a:solidFill>
                  <a:srgbClr val="051D2E"/>
                </a:solidFill>
              </a:rPr>
              <a:t>DCM and OMD collaborated to create a long-term </a:t>
            </a:r>
            <a:r>
              <a:rPr lang="en-GB" b="1" dirty="0">
                <a:solidFill>
                  <a:srgbClr val="051D2E"/>
                </a:solidFill>
              </a:rPr>
              <a:t>Bronze spot partnership</a:t>
            </a:r>
            <a:r>
              <a:rPr lang="en-GB" dirty="0">
                <a:solidFill>
                  <a:srgbClr val="051D2E"/>
                </a:solidFill>
              </a:rPr>
              <a:t> that gave McDonald’s access to every family film to reach dual viewing more effectively, helping to reconnect with families to drive nostalgia.</a:t>
            </a:r>
          </a:p>
          <a:p>
            <a:pPr defTabSz="872296">
              <a:lnSpc>
                <a:spcPct val="100000"/>
              </a:lnSpc>
              <a:buClr>
                <a:srgbClr val="000000"/>
              </a:buClr>
              <a:defRPr/>
            </a:pPr>
            <a:endParaRPr lang="en-GB" dirty="0">
              <a:solidFill>
                <a:srgbClr val="051D2E"/>
              </a:solidFill>
            </a:endParaRPr>
          </a:p>
          <a:p>
            <a:pPr defTabSz="872296">
              <a:lnSpc>
                <a:spcPct val="100000"/>
              </a:lnSpc>
              <a:buClr>
                <a:srgbClr val="000000"/>
              </a:buClr>
              <a:defRPr/>
            </a:pPr>
            <a:r>
              <a:rPr lang="en-GB" dirty="0">
                <a:solidFill>
                  <a:srgbClr val="051D2E"/>
                </a:solidFill>
              </a:rPr>
              <a:t>The </a:t>
            </a:r>
            <a:r>
              <a:rPr lang="en-GB" dirty="0" err="1">
                <a:solidFill>
                  <a:srgbClr val="051D2E"/>
                </a:solidFill>
              </a:rPr>
              <a:t>Bronz</a:t>
            </a:r>
            <a:r>
              <a:rPr lang="en-GB" dirty="0">
                <a:solidFill>
                  <a:srgbClr val="051D2E"/>
                </a:solidFill>
              </a:rPr>
              <a:t>e Spot laydown worked incredibly well for McDonald’s, delivering significant reach among its key parent + child audience as well as driving key brand metrics involving </a:t>
            </a:r>
            <a:r>
              <a:rPr lang="en-GB" b="1" dirty="0">
                <a:solidFill>
                  <a:srgbClr val="051D2E"/>
                </a:solidFill>
              </a:rPr>
              <a:t>action intention</a:t>
            </a:r>
            <a:r>
              <a:rPr lang="en-GB" dirty="0">
                <a:solidFill>
                  <a:srgbClr val="051D2E"/>
                </a:solidFill>
              </a:rPr>
              <a:t>, whilst </a:t>
            </a:r>
            <a:r>
              <a:rPr lang="en-GB" b="1" dirty="0">
                <a:solidFill>
                  <a:srgbClr val="051D2E"/>
                </a:solidFill>
              </a:rPr>
              <a:t>50%</a:t>
            </a:r>
            <a:r>
              <a:rPr lang="en-GB" dirty="0">
                <a:solidFill>
                  <a:srgbClr val="051D2E"/>
                </a:solidFill>
              </a:rPr>
              <a:t> of those exposed to the ad reported that they had gone on to visit McDonald’s, and </a:t>
            </a:r>
            <a:r>
              <a:rPr lang="en-GB" b="1" dirty="0">
                <a:solidFill>
                  <a:srgbClr val="051D2E"/>
                </a:solidFill>
              </a:rPr>
              <a:t>2 in 3 </a:t>
            </a:r>
            <a:r>
              <a:rPr lang="en-GB" dirty="0">
                <a:solidFill>
                  <a:srgbClr val="051D2E"/>
                </a:solidFill>
              </a:rPr>
              <a:t>of those that recalled the Happy Meal Bronze Spot ad went on to purchase a Happy Meal.</a:t>
            </a:r>
          </a:p>
          <a:p>
            <a:pPr defTabSz="872296">
              <a:lnSpc>
                <a:spcPct val="100000"/>
              </a:lnSpc>
              <a:buClr>
                <a:srgbClr val="000000"/>
              </a:buClr>
              <a:defRPr/>
            </a:pPr>
            <a:endParaRPr lang="en-GB" dirty="0">
              <a:solidFill>
                <a:srgbClr val="051D2E"/>
              </a:solidFill>
            </a:endParaRPr>
          </a:p>
          <a:p>
            <a:pPr defTabSz="872296">
              <a:lnSpc>
                <a:spcPct val="100000"/>
              </a:lnSpc>
              <a:buClr>
                <a:srgbClr val="000000"/>
              </a:buClr>
              <a:defRPr/>
            </a:pPr>
            <a:endParaRPr lang="en-GB" dirty="0">
              <a:solidFill>
                <a:srgbClr val="051D2E"/>
              </a:solidFill>
            </a:endParaRPr>
          </a:p>
        </p:txBody>
      </p:sp>
      <p:sp>
        <p:nvSpPr>
          <p:cNvPr id="23" name="Text Placeholder 14">
            <a:extLst>
              <a:ext uri="{FF2B5EF4-FFF2-40B4-BE49-F238E27FC236}">
                <a16:creationId xmlns:a16="http://schemas.microsoft.com/office/drawing/2014/main" id="{8BC99D3D-3D72-EDBC-EB93-DD8181C7BA71}"/>
              </a:ext>
            </a:extLst>
          </p:cNvPr>
          <p:cNvSpPr txBox="1">
            <a:spLocks/>
          </p:cNvSpPr>
          <p:nvPr/>
        </p:nvSpPr>
        <p:spPr bwMode="gray">
          <a:xfrm>
            <a:off x="4164264" y="3671239"/>
            <a:ext cx="3620243" cy="1750286"/>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kern="1000" dirty="0">
                <a:solidFill>
                  <a:srgbClr val="051D2E"/>
                </a:solidFill>
              </a:rPr>
              <a:t>L'Oréal wanted to showcase their new feminine fragrance </a:t>
            </a:r>
            <a:r>
              <a:rPr lang="en-GB" kern="1000" dirty="0">
                <a:solidFill>
                  <a:srgbClr val="051D2E"/>
                </a:solidFill>
                <a:highlight>
                  <a:srgbClr val="FFFFFF"/>
                </a:highlight>
              </a:rPr>
              <a:t>Prada Paradoxe </a:t>
            </a:r>
            <a:r>
              <a:rPr lang="en-GB" kern="1000" dirty="0">
                <a:solidFill>
                  <a:srgbClr val="051D2E"/>
                </a:solidFill>
              </a:rPr>
              <a:t>in a </a:t>
            </a:r>
            <a:r>
              <a:rPr lang="en-GB" b="1" kern="1000" dirty="0">
                <a:solidFill>
                  <a:srgbClr val="051D2E"/>
                </a:solidFill>
              </a:rPr>
              <a:t>big impactful environment </a:t>
            </a:r>
            <a:r>
              <a:rPr lang="en-GB" kern="1000" dirty="0">
                <a:solidFill>
                  <a:srgbClr val="051D2E"/>
                </a:solidFill>
              </a:rPr>
              <a:t>to reach as many potential buyers/gifters as possible, ultimately </a:t>
            </a:r>
            <a:r>
              <a:rPr lang="en-GB" b="1" kern="1000" dirty="0">
                <a:solidFill>
                  <a:srgbClr val="051D2E"/>
                </a:solidFill>
              </a:rPr>
              <a:t>driving awareness </a:t>
            </a:r>
            <a:r>
              <a:rPr lang="en-GB" kern="1000" dirty="0">
                <a:solidFill>
                  <a:srgbClr val="051D2E"/>
                </a:solidFill>
              </a:rPr>
              <a:t>and </a:t>
            </a:r>
            <a:r>
              <a:rPr lang="en-GB" b="1" kern="1000" dirty="0">
                <a:solidFill>
                  <a:srgbClr val="051D2E"/>
                </a:solidFill>
              </a:rPr>
              <a:t>buzz</a:t>
            </a:r>
            <a:r>
              <a:rPr lang="en-GB" kern="1000" dirty="0">
                <a:solidFill>
                  <a:srgbClr val="051D2E"/>
                </a:solidFill>
              </a:rPr>
              <a:t> about the fragrance.</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rPr>
              <a:t>Knowing that cinema was a great fit for them, L'Oréal bought the </a:t>
            </a:r>
            <a:r>
              <a:rPr lang="en-GB" b="1" kern="1000" dirty="0">
                <a:solidFill>
                  <a:srgbClr val="051D2E"/>
                </a:solidFill>
              </a:rPr>
              <a:t>Bronze spot </a:t>
            </a:r>
            <a:r>
              <a:rPr lang="en-GB" kern="1000" dirty="0">
                <a:solidFill>
                  <a:srgbClr val="051D2E"/>
                </a:solidFill>
              </a:rPr>
              <a:t>in </a:t>
            </a:r>
            <a:r>
              <a:rPr lang="en-GB" b="1" kern="1000" dirty="0">
                <a:solidFill>
                  <a:srgbClr val="051D2E"/>
                </a:solidFill>
              </a:rPr>
              <a:t>Don’t Worry Darling </a:t>
            </a:r>
            <a:r>
              <a:rPr lang="en-GB" kern="1000" dirty="0">
                <a:solidFill>
                  <a:srgbClr val="051D2E"/>
                </a:solidFill>
              </a:rPr>
              <a:t>to efficiently reach a female audience</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highlight>
                  <a:srgbClr val="FFFFFF"/>
                </a:highlight>
              </a:rPr>
              <a:t>The high-impact environment of cinema worked effectively, with exposure to the ad in cinema leading to significant uplifts in awareness </a:t>
            </a:r>
            <a:r>
              <a:rPr lang="en-GB" b="1" kern="1000" dirty="0">
                <a:solidFill>
                  <a:srgbClr val="051D2E"/>
                </a:solidFill>
                <a:highlight>
                  <a:srgbClr val="FFFFFF"/>
                </a:highlight>
              </a:rPr>
              <a:t>(+45%), </a:t>
            </a:r>
            <a:r>
              <a:rPr lang="en-GB" kern="1000" dirty="0">
                <a:solidFill>
                  <a:srgbClr val="051D2E"/>
                </a:solidFill>
                <a:highlight>
                  <a:srgbClr val="FFFFFF"/>
                </a:highlight>
              </a:rPr>
              <a:t>consideration </a:t>
            </a:r>
            <a:r>
              <a:rPr lang="en-GB" b="1" kern="1000" dirty="0">
                <a:solidFill>
                  <a:srgbClr val="051D2E"/>
                </a:solidFill>
                <a:highlight>
                  <a:srgbClr val="FFFFFF"/>
                </a:highlight>
              </a:rPr>
              <a:t>(+28%) </a:t>
            </a:r>
            <a:r>
              <a:rPr lang="en-GB" kern="1000" dirty="0">
                <a:solidFill>
                  <a:srgbClr val="051D2E"/>
                </a:solidFill>
                <a:highlight>
                  <a:srgbClr val="FFFFFF"/>
                </a:highlight>
              </a:rPr>
              <a:t>and intention to act, whereby </a:t>
            </a:r>
            <a:r>
              <a:rPr lang="en-GB" b="1" kern="1000" dirty="0">
                <a:solidFill>
                  <a:srgbClr val="051D2E"/>
                </a:solidFill>
                <a:highlight>
                  <a:srgbClr val="FFFFFF"/>
                </a:highlight>
              </a:rPr>
              <a:t>9 in 10 </a:t>
            </a:r>
            <a:r>
              <a:rPr lang="en-GB" kern="1000" dirty="0">
                <a:solidFill>
                  <a:srgbClr val="051D2E"/>
                </a:solidFill>
                <a:highlight>
                  <a:srgbClr val="FFFFFF"/>
                </a:highlight>
              </a:rPr>
              <a:t>of those in the market to purchase in the next 3 months said they will take </a:t>
            </a:r>
            <a:r>
              <a:rPr lang="en-GB" b="1" kern="1000" dirty="0">
                <a:solidFill>
                  <a:srgbClr val="051D2E"/>
                </a:solidFill>
                <a:highlight>
                  <a:srgbClr val="FFFFFF"/>
                </a:highlight>
              </a:rPr>
              <a:t>some form of action </a:t>
            </a:r>
            <a:r>
              <a:rPr lang="en-GB" kern="1000" dirty="0">
                <a:solidFill>
                  <a:srgbClr val="051D2E"/>
                </a:solidFill>
                <a:highlight>
                  <a:srgbClr val="FFFFFF"/>
                </a:highlight>
              </a:rPr>
              <a:t>(e.g., test the Prada fragrance in-store, visit the Prada website).</a:t>
            </a:r>
          </a:p>
          <a:p>
            <a:pPr defTabSz="872296">
              <a:lnSpc>
                <a:spcPct val="100000"/>
              </a:lnSpc>
              <a:buClr>
                <a:srgbClr val="000000"/>
              </a:buClr>
              <a:defRPr/>
            </a:pPr>
            <a:endParaRPr lang="en-GB" kern="1000" dirty="0">
              <a:solidFill>
                <a:srgbClr val="051D2E"/>
              </a:solidFill>
            </a:endParaRPr>
          </a:p>
        </p:txBody>
      </p:sp>
      <p:pic>
        <p:nvPicPr>
          <p:cNvPr id="24" name="Picture 23">
            <a:extLst>
              <a:ext uri="{FF2B5EF4-FFF2-40B4-BE49-F238E27FC236}">
                <a16:creationId xmlns:a16="http://schemas.microsoft.com/office/drawing/2014/main" id="{42182293-AA19-EF92-4488-2969E075581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9166" t="614" r="9166" b="-614"/>
          <a:stretch/>
        </p:blipFill>
        <p:spPr>
          <a:xfrm>
            <a:off x="384006" y="1565408"/>
            <a:ext cx="3526004" cy="1972323"/>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sp>
        <p:nvSpPr>
          <p:cNvPr id="25" name="Rounded Rectangle 24">
            <a:extLst>
              <a:ext uri="{FF2B5EF4-FFF2-40B4-BE49-F238E27FC236}">
                <a16:creationId xmlns:a16="http://schemas.microsoft.com/office/drawing/2014/main" id="{E16984D2-FFC0-1223-8F88-967C466B75D1}"/>
              </a:ext>
            </a:extLst>
          </p:cNvPr>
          <p:cNvSpPr/>
          <p:nvPr/>
        </p:nvSpPr>
        <p:spPr>
          <a:xfrm>
            <a:off x="4164264" y="1565407"/>
            <a:ext cx="3640377" cy="1972322"/>
          </a:xfrm>
          <a:prstGeom prst="roundRect">
            <a:avLst>
              <a:gd name="adj" fmla="val 3229"/>
            </a:avLst>
          </a:prstGeom>
          <a:blipFill>
            <a:blip r:embed="rId5" cstate="screen">
              <a:extLst>
                <a:ext uri="{28A0092B-C50C-407E-A947-70E740481C1C}">
                  <a14:useLocalDpi xmlns:a14="http://schemas.microsoft.com/office/drawing/2010/main"/>
                </a:ext>
              </a:extLst>
            </a:blip>
            <a:srcRect/>
            <a:stretch>
              <a:fillRect/>
            </a:stretch>
          </a:blipFill>
          <a:ln w="9525" cap="flat" cmpd="sng" algn="ctr">
            <a:noFill/>
            <a:prstDash val="solid"/>
          </a:ln>
          <a:effectLst/>
        </p:spPr>
        <p:txBody>
          <a:bodyPr lIns="0" tIns="0" rIns="0" bIns="0" rtlCol="0" anchor="ctr"/>
          <a:lstStyle/>
          <a:p>
            <a:pPr algn="ctr" defTabSz="829269">
              <a:defRPr/>
            </a:pPr>
            <a:endParaRPr lang="en-GB" sz="1632" kern="0">
              <a:solidFill>
                <a:srgbClr val="000000"/>
              </a:solidFill>
              <a:latin typeface="Inter Tight"/>
            </a:endParaRPr>
          </a:p>
        </p:txBody>
      </p:sp>
      <p:pic>
        <p:nvPicPr>
          <p:cNvPr id="26" name="Picture 25">
            <a:extLst>
              <a:ext uri="{FF2B5EF4-FFF2-40B4-BE49-F238E27FC236}">
                <a16:creationId xmlns:a16="http://schemas.microsoft.com/office/drawing/2014/main" id="{EFD671AB-22C7-7975-FC4D-9FBA428CEBE9}"/>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043326" y="1565407"/>
            <a:ext cx="3420090" cy="1972322"/>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spTree>
    <p:extLst>
      <p:ext uri="{BB962C8B-B14F-4D97-AF65-F5344CB8AC3E}">
        <p14:creationId xmlns:p14="http://schemas.microsoft.com/office/powerpoint/2010/main" val="1677428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FECEE-7B27-D266-3176-10536CD8D91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F14466-A54A-D9FD-FB92-9544A77E9375}"/>
              </a:ext>
            </a:extLst>
          </p:cNvPr>
          <p:cNvSpPr>
            <a:spLocks noGrp="1"/>
          </p:cNvSpPr>
          <p:nvPr>
            <p:ph type="title"/>
          </p:nvPr>
        </p:nvSpPr>
        <p:spPr>
          <a:xfrm>
            <a:off x="199829" y="239094"/>
            <a:ext cx="11786929" cy="525552"/>
          </a:xfrm>
        </p:spPr>
        <p:txBody>
          <a:bodyPr/>
          <a:lstStyle/>
          <a:p>
            <a:r>
              <a:rPr lang="en-GB" dirty="0"/>
              <a:t>Case studies: Silver Spot </a:t>
            </a:r>
          </a:p>
        </p:txBody>
      </p:sp>
      <p:pic>
        <p:nvPicPr>
          <p:cNvPr id="2" name="Picture 1" descr="A picture containing person, outdoor&#10;&#10;Description automatically generated">
            <a:extLst>
              <a:ext uri="{FF2B5EF4-FFF2-40B4-BE49-F238E27FC236}">
                <a16:creationId xmlns:a16="http://schemas.microsoft.com/office/drawing/2014/main" id="{4BD3EC13-C52D-1C30-8FC1-BB69A1F1768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5297" y="1628000"/>
            <a:ext cx="3526004" cy="1972323"/>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pic>
        <p:nvPicPr>
          <p:cNvPr id="3" name="Picture 2">
            <a:extLst>
              <a:ext uri="{FF2B5EF4-FFF2-40B4-BE49-F238E27FC236}">
                <a16:creationId xmlns:a16="http://schemas.microsoft.com/office/drawing/2014/main" id="{2F0D2226-11D1-633E-9277-263E9FD47FC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139823" y="1628000"/>
            <a:ext cx="3526005" cy="1972323"/>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pic>
        <p:nvPicPr>
          <p:cNvPr id="5" name="Picture 4">
            <a:extLst>
              <a:ext uri="{FF2B5EF4-FFF2-40B4-BE49-F238E27FC236}">
                <a16:creationId xmlns:a16="http://schemas.microsoft.com/office/drawing/2014/main" id="{C11108AC-3199-6FB2-CB80-3E742309F20C}"/>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042044" y="1628001"/>
            <a:ext cx="3526005" cy="1972322"/>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sp>
        <p:nvSpPr>
          <p:cNvPr id="6" name="Text Placeholder 10">
            <a:extLst>
              <a:ext uri="{FF2B5EF4-FFF2-40B4-BE49-F238E27FC236}">
                <a16:creationId xmlns:a16="http://schemas.microsoft.com/office/drawing/2014/main" id="{E2182CAB-1945-09E6-384C-29EA2D799686}"/>
              </a:ext>
            </a:extLst>
          </p:cNvPr>
          <p:cNvSpPr txBox="1">
            <a:spLocks/>
          </p:cNvSpPr>
          <p:nvPr/>
        </p:nvSpPr>
        <p:spPr bwMode="gray">
          <a:xfrm>
            <a:off x="355297" y="1179892"/>
            <a:ext cx="375475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600">
                <a:solidFill>
                  <a:srgbClr val="051D2E"/>
                </a:solidFill>
              </a:rPr>
              <a:t>L'Oréal </a:t>
            </a:r>
            <a:endParaRPr lang="en-GB" sz="1600" dirty="0">
              <a:solidFill>
                <a:srgbClr val="051D2E"/>
              </a:solidFill>
            </a:endParaRPr>
          </a:p>
        </p:txBody>
      </p:sp>
      <p:sp>
        <p:nvSpPr>
          <p:cNvPr id="7" name="Text Placeholder 11">
            <a:extLst>
              <a:ext uri="{FF2B5EF4-FFF2-40B4-BE49-F238E27FC236}">
                <a16:creationId xmlns:a16="http://schemas.microsoft.com/office/drawing/2014/main" id="{9EFFB1CA-EA7D-B51E-4169-E67A2DD64B11}"/>
              </a:ext>
            </a:extLst>
          </p:cNvPr>
          <p:cNvSpPr txBox="1">
            <a:spLocks/>
          </p:cNvSpPr>
          <p:nvPr/>
        </p:nvSpPr>
        <p:spPr bwMode="gray">
          <a:xfrm>
            <a:off x="355297" y="1401960"/>
            <a:ext cx="375475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00">
                <a:solidFill>
                  <a:srgbClr val="051D2E"/>
                </a:solidFill>
              </a:rPr>
              <a:t>Armani Code</a:t>
            </a:r>
            <a:endParaRPr lang="en-GB" sz="1200" dirty="0">
              <a:solidFill>
                <a:srgbClr val="051D2E"/>
              </a:solidFill>
            </a:endParaRPr>
          </a:p>
        </p:txBody>
      </p:sp>
      <p:sp>
        <p:nvSpPr>
          <p:cNvPr id="8" name="Text Placeholder 13">
            <a:extLst>
              <a:ext uri="{FF2B5EF4-FFF2-40B4-BE49-F238E27FC236}">
                <a16:creationId xmlns:a16="http://schemas.microsoft.com/office/drawing/2014/main" id="{CC89EFE1-AF95-2377-8924-A4BDE4E2ED6A}"/>
              </a:ext>
            </a:extLst>
          </p:cNvPr>
          <p:cNvSpPr txBox="1">
            <a:spLocks/>
          </p:cNvSpPr>
          <p:nvPr/>
        </p:nvSpPr>
        <p:spPr bwMode="gray">
          <a:xfrm>
            <a:off x="4139823" y="1179892"/>
            <a:ext cx="3744556"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600">
                <a:solidFill>
                  <a:srgbClr val="051D2E"/>
                </a:solidFill>
              </a:rPr>
              <a:t>KFC</a:t>
            </a:r>
            <a:endParaRPr lang="en-GB" sz="1600" dirty="0">
              <a:solidFill>
                <a:srgbClr val="051D2E"/>
              </a:solidFill>
            </a:endParaRPr>
          </a:p>
        </p:txBody>
      </p:sp>
      <p:sp>
        <p:nvSpPr>
          <p:cNvPr id="9" name="Text Placeholder 14">
            <a:extLst>
              <a:ext uri="{FF2B5EF4-FFF2-40B4-BE49-F238E27FC236}">
                <a16:creationId xmlns:a16="http://schemas.microsoft.com/office/drawing/2014/main" id="{4678C76C-F043-EAD2-E175-C60057C61901}"/>
              </a:ext>
            </a:extLst>
          </p:cNvPr>
          <p:cNvSpPr txBox="1">
            <a:spLocks/>
          </p:cNvSpPr>
          <p:nvPr/>
        </p:nvSpPr>
        <p:spPr bwMode="gray">
          <a:xfrm>
            <a:off x="4139823" y="1401960"/>
            <a:ext cx="3744556"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00">
                <a:solidFill>
                  <a:srgbClr val="051D2E"/>
                </a:solidFill>
              </a:rPr>
              <a:t>It’s Finger Lickin’ Good</a:t>
            </a:r>
            <a:endParaRPr lang="en-GB" sz="1200" dirty="0">
              <a:solidFill>
                <a:srgbClr val="051D2E"/>
              </a:solidFill>
            </a:endParaRPr>
          </a:p>
        </p:txBody>
      </p:sp>
      <p:sp>
        <p:nvSpPr>
          <p:cNvPr id="10" name="Text Placeholder 16">
            <a:extLst>
              <a:ext uri="{FF2B5EF4-FFF2-40B4-BE49-F238E27FC236}">
                <a16:creationId xmlns:a16="http://schemas.microsoft.com/office/drawing/2014/main" id="{EC5131CF-CD09-95AF-A6BA-6B4751FFB17D}"/>
              </a:ext>
            </a:extLst>
          </p:cNvPr>
          <p:cNvSpPr txBox="1">
            <a:spLocks/>
          </p:cNvSpPr>
          <p:nvPr/>
        </p:nvSpPr>
        <p:spPr bwMode="gray">
          <a:xfrm>
            <a:off x="8042044" y="1179892"/>
            <a:ext cx="3777979"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600">
                <a:solidFill>
                  <a:srgbClr val="051D2E"/>
                </a:solidFill>
              </a:rPr>
              <a:t>BT Broadband</a:t>
            </a:r>
            <a:endParaRPr lang="en-GB" sz="1600" dirty="0">
              <a:solidFill>
                <a:srgbClr val="051D2E"/>
              </a:solidFill>
            </a:endParaRPr>
          </a:p>
        </p:txBody>
      </p:sp>
      <p:sp>
        <p:nvSpPr>
          <p:cNvPr id="11" name="Text Placeholder 17">
            <a:extLst>
              <a:ext uri="{FF2B5EF4-FFF2-40B4-BE49-F238E27FC236}">
                <a16:creationId xmlns:a16="http://schemas.microsoft.com/office/drawing/2014/main" id="{780FA10C-4614-EFF3-9F04-6CC8A68C7C4A}"/>
              </a:ext>
            </a:extLst>
          </p:cNvPr>
          <p:cNvSpPr txBox="1">
            <a:spLocks/>
          </p:cNvSpPr>
          <p:nvPr/>
        </p:nvSpPr>
        <p:spPr bwMode="gray">
          <a:xfrm>
            <a:off x="8042044" y="1401960"/>
            <a:ext cx="3777979"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00">
                <a:solidFill>
                  <a:srgbClr val="051D2E"/>
                </a:solidFill>
              </a:rPr>
              <a:t>Unbreakable Broadband</a:t>
            </a:r>
            <a:endParaRPr lang="en-GB" sz="1200" dirty="0">
              <a:solidFill>
                <a:srgbClr val="051D2E"/>
              </a:solidFill>
            </a:endParaRPr>
          </a:p>
        </p:txBody>
      </p:sp>
      <p:sp>
        <p:nvSpPr>
          <p:cNvPr id="12" name="Text Placeholder 14">
            <a:extLst>
              <a:ext uri="{FF2B5EF4-FFF2-40B4-BE49-F238E27FC236}">
                <a16:creationId xmlns:a16="http://schemas.microsoft.com/office/drawing/2014/main" id="{0E8EEC80-134F-CEB4-BF63-8AE5AE2F4C3A}"/>
              </a:ext>
            </a:extLst>
          </p:cNvPr>
          <p:cNvSpPr txBox="1">
            <a:spLocks/>
          </p:cNvSpPr>
          <p:nvPr/>
        </p:nvSpPr>
        <p:spPr bwMode="gray">
          <a:xfrm>
            <a:off x="8069334" y="3693516"/>
            <a:ext cx="3526005" cy="1972322"/>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dirty="0">
                <a:solidFill>
                  <a:srgbClr val="051D2E"/>
                </a:solidFill>
                <a:highlight>
                  <a:srgbClr val="FFFFFF"/>
                </a:highlight>
              </a:rPr>
              <a:t>BT aimed to attract new customers with a campaign that communicated </a:t>
            </a:r>
            <a:r>
              <a:rPr lang="en-GB" b="1" dirty="0">
                <a:solidFill>
                  <a:srgbClr val="051D2E"/>
                </a:solidFill>
                <a:highlight>
                  <a:srgbClr val="FFFFFF"/>
                </a:highlight>
              </a:rPr>
              <a:t>unbreakable connection </a:t>
            </a:r>
            <a:r>
              <a:rPr lang="en-GB" dirty="0">
                <a:solidFill>
                  <a:srgbClr val="051D2E"/>
                </a:solidFill>
                <a:highlight>
                  <a:srgbClr val="FFFFFF"/>
                </a:highlight>
              </a:rPr>
              <a:t>following UK lockdown where Wi-Fi speed went from a ‘nice to have’ to a ‘daily essential’.</a:t>
            </a:r>
          </a:p>
          <a:p>
            <a:pPr defTabSz="872296">
              <a:lnSpc>
                <a:spcPct val="100000"/>
              </a:lnSpc>
              <a:buClr>
                <a:srgbClr val="000000"/>
              </a:buClr>
              <a:defRPr/>
            </a:pPr>
            <a:endParaRPr lang="en-GB" dirty="0">
              <a:solidFill>
                <a:srgbClr val="051D2E"/>
              </a:solidFill>
              <a:highlight>
                <a:srgbClr val="FFFFFF"/>
              </a:highlight>
            </a:endParaRPr>
          </a:p>
          <a:p>
            <a:pPr defTabSz="872296">
              <a:lnSpc>
                <a:spcPct val="100000"/>
              </a:lnSpc>
              <a:buClr>
                <a:srgbClr val="000000"/>
              </a:buClr>
              <a:defRPr/>
            </a:pPr>
            <a:r>
              <a:rPr lang="en-GB" dirty="0">
                <a:solidFill>
                  <a:srgbClr val="051D2E"/>
                </a:solidFill>
                <a:highlight>
                  <a:srgbClr val="FFFFFF"/>
                </a:highlight>
              </a:rPr>
              <a:t>DCM Studios &amp; BT collaborated to create two </a:t>
            </a:r>
            <a:r>
              <a:rPr lang="en-GB" b="1" dirty="0">
                <a:solidFill>
                  <a:srgbClr val="051D2E"/>
                </a:solidFill>
                <a:highlight>
                  <a:srgbClr val="FFFFFF"/>
                </a:highlight>
              </a:rPr>
              <a:t>bespoke 60” ads </a:t>
            </a:r>
            <a:r>
              <a:rPr lang="en-GB" dirty="0">
                <a:solidFill>
                  <a:srgbClr val="051D2E"/>
                </a:solidFill>
                <a:highlight>
                  <a:srgbClr val="FFFFFF"/>
                </a:highlight>
              </a:rPr>
              <a:t>with footage licenced from </a:t>
            </a:r>
            <a:r>
              <a:rPr lang="en-GB" i="1" dirty="0">
                <a:solidFill>
                  <a:srgbClr val="051D2E"/>
                </a:solidFill>
                <a:highlight>
                  <a:srgbClr val="FFFFFF"/>
                </a:highlight>
              </a:rPr>
              <a:t>Paddington 2 </a:t>
            </a:r>
            <a:r>
              <a:rPr lang="en-GB" dirty="0">
                <a:solidFill>
                  <a:srgbClr val="051D2E"/>
                </a:solidFill>
                <a:highlight>
                  <a:srgbClr val="FFFFFF"/>
                </a:highlight>
              </a:rPr>
              <a:t>and </a:t>
            </a:r>
            <a:r>
              <a:rPr lang="en-GB" i="1" dirty="0">
                <a:solidFill>
                  <a:srgbClr val="051D2E"/>
                </a:solidFill>
                <a:highlight>
                  <a:srgbClr val="FFFFFF"/>
                </a:highlight>
              </a:rPr>
              <a:t>Tomb Raider</a:t>
            </a:r>
            <a:r>
              <a:rPr lang="en-GB" dirty="0">
                <a:solidFill>
                  <a:srgbClr val="051D2E"/>
                </a:solidFill>
                <a:highlight>
                  <a:srgbClr val="FFFFFF"/>
                </a:highlight>
              </a:rPr>
              <a:t>, securing the </a:t>
            </a:r>
            <a:r>
              <a:rPr lang="en-GB" b="1" dirty="0">
                <a:solidFill>
                  <a:srgbClr val="051D2E"/>
                </a:solidFill>
                <a:highlight>
                  <a:srgbClr val="FFFFFF"/>
                </a:highlight>
              </a:rPr>
              <a:t>Silver Spot </a:t>
            </a:r>
            <a:r>
              <a:rPr lang="en-GB" dirty="0">
                <a:solidFill>
                  <a:srgbClr val="051D2E"/>
                </a:solidFill>
                <a:highlight>
                  <a:srgbClr val="FFFFFF"/>
                </a:highlight>
              </a:rPr>
              <a:t>in several key titles to showcase the need for unbreakable broadband in a </a:t>
            </a:r>
            <a:r>
              <a:rPr lang="en-GB" b="1" dirty="0">
                <a:solidFill>
                  <a:srgbClr val="051D2E"/>
                </a:solidFill>
                <a:highlight>
                  <a:srgbClr val="FFFFFF"/>
                </a:highlight>
              </a:rPr>
              <a:t>unique and attention-grabbing </a:t>
            </a:r>
            <a:r>
              <a:rPr lang="en-GB" dirty="0">
                <a:solidFill>
                  <a:srgbClr val="051D2E"/>
                </a:solidFill>
                <a:highlight>
                  <a:srgbClr val="FFFFFF"/>
                </a:highlight>
              </a:rPr>
              <a:t>way, </a:t>
            </a:r>
          </a:p>
          <a:p>
            <a:pPr defTabSz="872296">
              <a:lnSpc>
                <a:spcPct val="100000"/>
              </a:lnSpc>
              <a:buClr>
                <a:srgbClr val="000000"/>
              </a:buClr>
              <a:defRPr/>
            </a:pPr>
            <a:endParaRPr lang="en-GB" kern="1000" dirty="0">
              <a:solidFill>
                <a:srgbClr val="051D2E"/>
              </a:solidFill>
              <a:highlight>
                <a:srgbClr val="FFFFFF"/>
              </a:highlight>
            </a:endParaRPr>
          </a:p>
          <a:p>
            <a:pPr defTabSz="872296">
              <a:lnSpc>
                <a:spcPct val="100000"/>
              </a:lnSpc>
              <a:buClr>
                <a:srgbClr val="000000"/>
              </a:buClr>
              <a:defRPr/>
            </a:pPr>
            <a:r>
              <a:rPr lang="en-GB" kern="1000" dirty="0">
                <a:solidFill>
                  <a:srgbClr val="051D2E"/>
                </a:solidFill>
              </a:rPr>
              <a:t>Exposure to the cinema ad delivered on the campaigns key brand metrics including </a:t>
            </a:r>
            <a:r>
              <a:rPr lang="en-GB" b="1" kern="1000" dirty="0">
                <a:solidFill>
                  <a:srgbClr val="051D2E"/>
                </a:solidFill>
              </a:rPr>
              <a:t>brand recall, memorability </a:t>
            </a:r>
            <a:r>
              <a:rPr lang="en-GB" kern="1000" dirty="0">
                <a:solidFill>
                  <a:srgbClr val="051D2E"/>
                </a:solidFill>
              </a:rPr>
              <a:t>and </a:t>
            </a:r>
            <a:r>
              <a:rPr lang="en-GB" b="1" kern="1000" dirty="0">
                <a:solidFill>
                  <a:srgbClr val="051D2E"/>
                </a:solidFill>
              </a:rPr>
              <a:t>improved impressions.</a:t>
            </a:r>
          </a:p>
        </p:txBody>
      </p:sp>
      <p:sp>
        <p:nvSpPr>
          <p:cNvPr id="13" name="Text Placeholder 14">
            <a:extLst>
              <a:ext uri="{FF2B5EF4-FFF2-40B4-BE49-F238E27FC236}">
                <a16:creationId xmlns:a16="http://schemas.microsoft.com/office/drawing/2014/main" id="{AF0138C2-EDFF-3145-45F4-0BBAD6E915B7}"/>
              </a:ext>
            </a:extLst>
          </p:cNvPr>
          <p:cNvSpPr txBox="1">
            <a:spLocks/>
          </p:cNvSpPr>
          <p:nvPr/>
        </p:nvSpPr>
        <p:spPr bwMode="gray">
          <a:xfrm>
            <a:off x="402721" y="3700860"/>
            <a:ext cx="3478580" cy="2290407"/>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dirty="0">
                <a:solidFill>
                  <a:srgbClr val="051D2E"/>
                </a:solidFill>
              </a:rPr>
              <a:t>In the lead up to the key festive purchasing season, L'Oréal wanted to reach those who were </a:t>
            </a:r>
            <a:r>
              <a:rPr lang="en-GB" b="1" dirty="0">
                <a:solidFill>
                  <a:srgbClr val="051D2E"/>
                </a:solidFill>
              </a:rPr>
              <a:t>in the market for a male fragrance</a:t>
            </a:r>
            <a:r>
              <a:rPr lang="en-GB" dirty="0">
                <a:solidFill>
                  <a:srgbClr val="051D2E"/>
                </a:solidFill>
              </a:rPr>
              <a:t>, whether it be for themselves or as a gift to their family or friends</a:t>
            </a:r>
          </a:p>
          <a:p>
            <a:pPr defTabSz="872296">
              <a:lnSpc>
                <a:spcPct val="100000"/>
              </a:lnSpc>
              <a:buClr>
                <a:srgbClr val="000000"/>
              </a:buClr>
              <a:defRPr/>
            </a:pPr>
            <a:endParaRPr lang="en-GB" dirty="0">
              <a:solidFill>
                <a:srgbClr val="051D2E"/>
              </a:solidFill>
            </a:endParaRPr>
          </a:p>
          <a:p>
            <a:pPr defTabSz="872296">
              <a:lnSpc>
                <a:spcPct val="100000"/>
              </a:lnSpc>
              <a:buClr>
                <a:srgbClr val="000000"/>
              </a:buClr>
              <a:defRPr/>
            </a:pPr>
            <a:r>
              <a:rPr lang="en-GB" dirty="0">
                <a:solidFill>
                  <a:srgbClr val="051D2E"/>
                </a:solidFill>
              </a:rPr>
              <a:t>The new 60” brand asset starring </a:t>
            </a:r>
            <a:r>
              <a:rPr lang="en-GB" dirty="0" err="1">
                <a:solidFill>
                  <a:srgbClr val="051D2E"/>
                </a:solidFill>
              </a:rPr>
              <a:t>Regé</a:t>
            </a:r>
            <a:r>
              <a:rPr lang="en-GB" dirty="0">
                <a:solidFill>
                  <a:srgbClr val="051D2E"/>
                </a:solidFill>
              </a:rPr>
              <a:t>-Jean Page occupied the </a:t>
            </a:r>
            <a:r>
              <a:rPr lang="en-GB" b="1" dirty="0">
                <a:solidFill>
                  <a:srgbClr val="051D2E"/>
                </a:solidFill>
              </a:rPr>
              <a:t>Silver Spot </a:t>
            </a:r>
            <a:r>
              <a:rPr lang="en-GB" dirty="0">
                <a:solidFill>
                  <a:srgbClr val="051D2E"/>
                </a:solidFill>
              </a:rPr>
              <a:t>of The Banshees of Inisherin, knowing it would efficiently deliver against the primary male audience.</a:t>
            </a:r>
          </a:p>
          <a:p>
            <a:pPr defTabSz="872296">
              <a:lnSpc>
                <a:spcPct val="100000"/>
              </a:lnSpc>
              <a:buClr>
                <a:srgbClr val="000000"/>
              </a:buClr>
              <a:defRPr/>
            </a:pPr>
            <a:endParaRPr lang="en-GB" dirty="0">
              <a:solidFill>
                <a:srgbClr val="051D2E"/>
              </a:solidFill>
            </a:endParaRPr>
          </a:p>
          <a:p>
            <a:pPr defTabSz="872296">
              <a:lnSpc>
                <a:spcPct val="100000"/>
              </a:lnSpc>
              <a:buClr>
                <a:srgbClr val="000000"/>
              </a:buClr>
              <a:defRPr/>
            </a:pPr>
            <a:r>
              <a:rPr lang="en-GB" kern="1000">
                <a:solidFill>
                  <a:srgbClr val="051D2E"/>
                </a:solidFill>
                <a:cs typeface="Inter Tight"/>
              </a:rPr>
              <a:t>Cinema worked effectively as part of the AV mix driving significant uplifts across </a:t>
            </a:r>
            <a:r>
              <a:rPr lang="en-GB" b="1" kern="1000">
                <a:solidFill>
                  <a:srgbClr val="051D2E"/>
                </a:solidFill>
                <a:cs typeface="Inter Tight"/>
              </a:rPr>
              <a:t>awareness</a:t>
            </a:r>
            <a:r>
              <a:rPr lang="en-GB" kern="1000">
                <a:solidFill>
                  <a:srgbClr val="051D2E"/>
                </a:solidFill>
                <a:cs typeface="Inter Tight"/>
              </a:rPr>
              <a:t> (+9% uplift), being </a:t>
            </a:r>
            <a:r>
              <a:rPr lang="en-GB" b="1" kern="1000">
                <a:solidFill>
                  <a:srgbClr val="051D2E"/>
                </a:solidFill>
                <a:cs typeface="Inter Tight"/>
              </a:rPr>
              <a:t>extremely likely to consider </a:t>
            </a:r>
            <a:r>
              <a:rPr lang="en-GB" kern="1000">
                <a:solidFill>
                  <a:srgbClr val="051D2E"/>
                </a:solidFill>
                <a:cs typeface="Inter Tight"/>
              </a:rPr>
              <a:t>purchasing (+38%) and agreement with the statement ‘</a:t>
            </a:r>
            <a:r>
              <a:rPr lang="en-GB" dirty="0">
                <a:solidFill>
                  <a:srgbClr val="051D2E"/>
                </a:solidFill>
              </a:rPr>
              <a:t>I would </a:t>
            </a:r>
            <a:r>
              <a:rPr lang="en-GB" b="1" dirty="0">
                <a:solidFill>
                  <a:srgbClr val="051D2E"/>
                </a:solidFill>
              </a:rPr>
              <a:t>gift for someone</a:t>
            </a:r>
            <a:r>
              <a:rPr lang="en-GB" dirty="0">
                <a:solidFill>
                  <a:srgbClr val="051D2E"/>
                </a:solidFill>
              </a:rPr>
              <a:t>’ (+29%).</a:t>
            </a:r>
            <a:endParaRPr lang="en-GB" kern="1000">
              <a:solidFill>
                <a:srgbClr val="051D2E"/>
              </a:solidFill>
              <a:cs typeface="Inter Tight"/>
            </a:endParaRPr>
          </a:p>
          <a:p>
            <a:pPr defTabSz="872296">
              <a:lnSpc>
                <a:spcPct val="100000"/>
              </a:lnSpc>
              <a:buClr>
                <a:srgbClr val="000000"/>
              </a:buClr>
              <a:defRPr/>
            </a:pPr>
            <a:endParaRPr lang="en-GB" kern="1000">
              <a:solidFill>
                <a:srgbClr val="051D2E"/>
              </a:solidFill>
              <a:cs typeface="Inter Tight"/>
            </a:endParaRPr>
          </a:p>
          <a:p>
            <a:pPr defTabSz="872296">
              <a:lnSpc>
                <a:spcPct val="100000"/>
              </a:lnSpc>
              <a:buClr>
                <a:srgbClr val="000000"/>
              </a:buClr>
              <a:defRPr/>
            </a:pPr>
            <a:endParaRPr lang="en-GB" dirty="0">
              <a:solidFill>
                <a:srgbClr val="051D2E"/>
              </a:solidFill>
            </a:endParaRPr>
          </a:p>
        </p:txBody>
      </p:sp>
      <p:sp>
        <p:nvSpPr>
          <p:cNvPr id="14" name="Text Placeholder 14">
            <a:extLst>
              <a:ext uri="{FF2B5EF4-FFF2-40B4-BE49-F238E27FC236}">
                <a16:creationId xmlns:a16="http://schemas.microsoft.com/office/drawing/2014/main" id="{2DBA9DBD-172B-78B7-E418-36604F6E5C4C}"/>
              </a:ext>
            </a:extLst>
          </p:cNvPr>
          <p:cNvSpPr txBox="1">
            <a:spLocks/>
          </p:cNvSpPr>
          <p:nvPr/>
        </p:nvSpPr>
        <p:spPr bwMode="gray">
          <a:xfrm>
            <a:off x="4157472" y="3693515"/>
            <a:ext cx="3726907" cy="2290406"/>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kern="1000" dirty="0">
                <a:solidFill>
                  <a:srgbClr val="051D2E"/>
                </a:solidFill>
              </a:rPr>
              <a:t>KFC wanted to </a:t>
            </a:r>
            <a:r>
              <a:rPr lang="en-GB" b="1" kern="1000" dirty="0">
                <a:solidFill>
                  <a:srgbClr val="051D2E"/>
                </a:solidFill>
              </a:rPr>
              <a:t>cut through</a:t>
            </a:r>
            <a:r>
              <a:rPr lang="en-GB" kern="1000" dirty="0">
                <a:solidFill>
                  <a:srgbClr val="051D2E"/>
                </a:solidFill>
              </a:rPr>
              <a:t> to their target audience of 18-25s and families to drive </a:t>
            </a:r>
            <a:r>
              <a:rPr lang="en-GB" b="1" kern="1000" dirty="0">
                <a:solidFill>
                  <a:srgbClr val="051D2E"/>
                </a:solidFill>
              </a:rPr>
              <a:t>brand awareness </a:t>
            </a:r>
            <a:r>
              <a:rPr lang="en-GB" kern="1000" dirty="0">
                <a:solidFill>
                  <a:srgbClr val="051D2E"/>
                </a:solidFill>
              </a:rPr>
              <a:t>and </a:t>
            </a:r>
            <a:r>
              <a:rPr lang="en-GB" b="1" kern="1000" dirty="0">
                <a:solidFill>
                  <a:srgbClr val="051D2E"/>
                </a:solidFill>
              </a:rPr>
              <a:t>consideration.</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rPr>
              <a:t>Knowing that cinema is the most effective way to reach their target audience in a highly </a:t>
            </a:r>
            <a:r>
              <a:rPr lang="en-GB" b="1" kern="1000" dirty="0">
                <a:solidFill>
                  <a:srgbClr val="051D2E"/>
                </a:solidFill>
              </a:rPr>
              <a:t>engaging environment</a:t>
            </a:r>
            <a:r>
              <a:rPr lang="en-GB" kern="1000" dirty="0">
                <a:solidFill>
                  <a:srgbClr val="051D2E"/>
                </a:solidFill>
              </a:rPr>
              <a:t>, KFC bought into several film packs in-reel in addition to </a:t>
            </a:r>
            <a:r>
              <a:rPr lang="en-GB" b="1" kern="1000" dirty="0">
                <a:solidFill>
                  <a:srgbClr val="051D2E"/>
                </a:solidFill>
              </a:rPr>
              <a:t>3 Silver Spots </a:t>
            </a:r>
            <a:r>
              <a:rPr lang="en-GB" kern="1000" dirty="0">
                <a:solidFill>
                  <a:srgbClr val="051D2E"/>
                </a:solidFill>
              </a:rPr>
              <a:t>in Asteroid City, No Hard Feelings &amp; Insidious: The Red Door.</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rPr>
              <a:t>Ultimately, the silver spot laydown helped to increase KFC’s key metrics, including significant uplifts in </a:t>
            </a:r>
            <a:r>
              <a:rPr lang="en-GB" b="1" kern="1000" dirty="0">
                <a:solidFill>
                  <a:srgbClr val="051D2E"/>
                </a:solidFill>
              </a:rPr>
              <a:t>spontaneous awareness </a:t>
            </a:r>
            <a:r>
              <a:rPr lang="en-GB" kern="1000" dirty="0">
                <a:solidFill>
                  <a:srgbClr val="051D2E"/>
                </a:solidFill>
              </a:rPr>
              <a:t>amongst young adults (+60%) and being </a:t>
            </a:r>
            <a:r>
              <a:rPr lang="en-GB" b="1" kern="1000" dirty="0">
                <a:solidFill>
                  <a:srgbClr val="051D2E"/>
                </a:solidFill>
              </a:rPr>
              <a:t>extremely likely to consider</a:t>
            </a:r>
            <a:r>
              <a:rPr lang="en-GB" kern="1000" dirty="0">
                <a:solidFill>
                  <a:srgbClr val="051D2E"/>
                </a:solidFill>
              </a:rPr>
              <a:t> amongst young adults (+159%).</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rPr>
              <a:t>Overall, </a:t>
            </a:r>
            <a:r>
              <a:rPr lang="en-GB" b="1" kern="1000" dirty="0">
                <a:solidFill>
                  <a:srgbClr val="051D2E"/>
                </a:solidFill>
              </a:rPr>
              <a:t>91%</a:t>
            </a:r>
            <a:r>
              <a:rPr lang="en-GB" kern="1000" dirty="0">
                <a:solidFill>
                  <a:srgbClr val="051D2E"/>
                </a:solidFill>
              </a:rPr>
              <a:t> of respondents had taken </a:t>
            </a:r>
            <a:r>
              <a:rPr lang="en-GB" b="1" kern="1000" dirty="0">
                <a:solidFill>
                  <a:srgbClr val="051D2E"/>
                </a:solidFill>
              </a:rPr>
              <a:t>some form of action </a:t>
            </a:r>
            <a:r>
              <a:rPr lang="en-GB" kern="1000" dirty="0">
                <a:solidFill>
                  <a:srgbClr val="051D2E"/>
                </a:solidFill>
              </a:rPr>
              <a:t>after watching the cinema activity including ordering KFC delivery, mentioned to family and friends and visited the website. </a:t>
            </a:r>
          </a:p>
          <a:p>
            <a:pPr defTabSz="872296">
              <a:lnSpc>
                <a:spcPct val="100000"/>
              </a:lnSpc>
              <a:buClr>
                <a:srgbClr val="000000"/>
              </a:buClr>
              <a:defRPr/>
            </a:pPr>
            <a:endParaRPr lang="en-GB" kern="1000" dirty="0">
              <a:solidFill>
                <a:srgbClr val="051D2E"/>
              </a:solidFill>
            </a:endParaRPr>
          </a:p>
        </p:txBody>
      </p:sp>
    </p:spTree>
    <p:extLst>
      <p:ext uri="{BB962C8B-B14F-4D97-AF65-F5344CB8AC3E}">
        <p14:creationId xmlns:p14="http://schemas.microsoft.com/office/powerpoint/2010/main" val="3744470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25C5A-C6BC-E087-8437-5E11508C4F0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99C7E8-CF46-0736-4F49-709B5524DAAB}"/>
              </a:ext>
            </a:extLst>
          </p:cNvPr>
          <p:cNvSpPr>
            <a:spLocks noGrp="1"/>
          </p:cNvSpPr>
          <p:nvPr>
            <p:ph type="title"/>
          </p:nvPr>
        </p:nvSpPr>
        <p:spPr>
          <a:xfrm>
            <a:off x="199829" y="239094"/>
            <a:ext cx="11786929" cy="525552"/>
          </a:xfrm>
        </p:spPr>
        <p:txBody>
          <a:bodyPr/>
          <a:lstStyle/>
          <a:p>
            <a:r>
              <a:rPr lang="en-GB" dirty="0"/>
              <a:t>Case studies: Gold Spot </a:t>
            </a:r>
          </a:p>
        </p:txBody>
      </p:sp>
      <p:pic>
        <p:nvPicPr>
          <p:cNvPr id="16" name="Picture Placeholder 60">
            <a:extLst>
              <a:ext uri="{FF2B5EF4-FFF2-40B4-BE49-F238E27FC236}">
                <a16:creationId xmlns:a16="http://schemas.microsoft.com/office/drawing/2014/main" id="{C187C76E-DE4C-7C3F-5F4B-5D04E9F5344F}"/>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117347" y="1564645"/>
            <a:ext cx="3526004" cy="1976808"/>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pic>
        <p:nvPicPr>
          <p:cNvPr id="17" name="Picture 16">
            <a:extLst>
              <a:ext uri="{FF2B5EF4-FFF2-40B4-BE49-F238E27FC236}">
                <a16:creationId xmlns:a16="http://schemas.microsoft.com/office/drawing/2014/main" id="{74112342-DE93-2A0E-1D4F-6AFF7ADE067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029209" y="1564645"/>
            <a:ext cx="3526005" cy="1976808"/>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pic>
        <p:nvPicPr>
          <p:cNvPr id="18" name="Picture 17" descr="A car driving on the road&#10;&#10;Description automatically generated with low confidence">
            <a:extLst>
              <a:ext uri="{FF2B5EF4-FFF2-40B4-BE49-F238E27FC236}">
                <a16:creationId xmlns:a16="http://schemas.microsoft.com/office/drawing/2014/main" id="{0EDD746E-97CE-A14C-1FC1-F39D4A861AC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4015" r="8762" b="5893"/>
          <a:stretch/>
        </p:blipFill>
        <p:spPr>
          <a:xfrm>
            <a:off x="350077" y="1564645"/>
            <a:ext cx="3486376" cy="1974837"/>
          </a:xfrm>
          <a:prstGeom prst="roundRect">
            <a:avLst>
              <a:gd name="adj" fmla="val 4102"/>
            </a:avLst>
          </a:prstGeom>
          <a:blipFill>
            <a:blip r:embed="rId4" cstate="hqprint">
              <a:extLst>
                <a:ext uri="{28A0092B-C50C-407E-A947-70E740481C1C}">
                  <a14:useLocalDpi xmlns:a14="http://schemas.microsoft.com/office/drawing/2010/main"/>
                </a:ext>
              </a:extLst>
            </a:blip>
            <a:srcRect/>
            <a:stretch>
              <a:fillRect/>
            </a:stretch>
          </a:blipFill>
          <a:ln>
            <a:noFill/>
          </a:ln>
        </p:spPr>
      </p:pic>
      <p:sp>
        <p:nvSpPr>
          <p:cNvPr id="19" name="Text Placeholder 14">
            <a:extLst>
              <a:ext uri="{FF2B5EF4-FFF2-40B4-BE49-F238E27FC236}">
                <a16:creationId xmlns:a16="http://schemas.microsoft.com/office/drawing/2014/main" id="{99CA7E7A-2CA7-9E25-7B29-C4641473B9D1}"/>
              </a:ext>
            </a:extLst>
          </p:cNvPr>
          <p:cNvSpPr txBox="1">
            <a:spLocks/>
          </p:cNvSpPr>
          <p:nvPr/>
        </p:nvSpPr>
        <p:spPr bwMode="gray">
          <a:xfrm>
            <a:off x="8029209" y="3621444"/>
            <a:ext cx="375022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kern="1000" dirty="0">
                <a:solidFill>
                  <a:srgbClr val="051D2E"/>
                </a:solidFill>
              </a:rPr>
              <a:t>As the automotive industry begins to prepare for the 2030 ban on the sale of new petrol/diesel cars in the UK, Audi wanted to be on the front foot and establish its credentials as a market leader in the electric vehicles, using this campaign to </a:t>
            </a:r>
            <a:r>
              <a:rPr lang="en-GB" dirty="0">
                <a:solidFill>
                  <a:srgbClr val="051D2E"/>
                </a:solidFill>
              </a:rPr>
              <a:t>promote awareness and consideration for both the </a:t>
            </a:r>
            <a:r>
              <a:rPr lang="en-GB" b="1" dirty="0">
                <a:solidFill>
                  <a:srgbClr val="051D2E"/>
                </a:solidFill>
              </a:rPr>
              <a:t>Q4 e-</a:t>
            </a:r>
            <a:r>
              <a:rPr lang="en-GB" b="1" dirty="0" err="1">
                <a:solidFill>
                  <a:srgbClr val="051D2E"/>
                </a:solidFill>
              </a:rPr>
              <a:t>tron</a:t>
            </a:r>
            <a:r>
              <a:rPr lang="en-GB" b="1" dirty="0">
                <a:solidFill>
                  <a:srgbClr val="051D2E"/>
                </a:solidFill>
              </a:rPr>
              <a:t> </a:t>
            </a:r>
            <a:r>
              <a:rPr lang="en-GB" dirty="0">
                <a:solidFill>
                  <a:srgbClr val="051D2E"/>
                </a:solidFill>
              </a:rPr>
              <a:t>and </a:t>
            </a:r>
            <a:r>
              <a:rPr lang="en-GB" b="1" dirty="0">
                <a:solidFill>
                  <a:srgbClr val="051D2E"/>
                </a:solidFill>
              </a:rPr>
              <a:t>e-</a:t>
            </a:r>
            <a:r>
              <a:rPr lang="en-GB" b="1" dirty="0" err="1">
                <a:solidFill>
                  <a:srgbClr val="051D2E"/>
                </a:solidFill>
              </a:rPr>
              <a:t>tron</a:t>
            </a:r>
            <a:r>
              <a:rPr lang="en-GB" b="1" dirty="0">
                <a:solidFill>
                  <a:srgbClr val="051D2E"/>
                </a:solidFill>
              </a:rPr>
              <a:t> GT </a:t>
            </a:r>
            <a:r>
              <a:rPr lang="en-GB" dirty="0">
                <a:solidFill>
                  <a:srgbClr val="051D2E"/>
                </a:solidFill>
              </a:rPr>
              <a:t>models. </a:t>
            </a:r>
            <a:endParaRPr lang="en-GB" kern="1000" dirty="0">
              <a:solidFill>
                <a:srgbClr val="051D2E"/>
              </a:solidFill>
            </a:endParaRPr>
          </a:p>
          <a:p>
            <a:pPr defTabSz="872296">
              <a:lnSpc>
                <a:spcPct val="100000"/>
              </a:lnSpc>
              <a:buClr>
                <a:srgbClr val="000000"/>
              </a:buClr>
              <a:defRPr/>
            </a:pPr>
            <a:endParaRPr lang="en-GB" kern="1000" dirty="0">
              <a:solidFill>
                <a:srgbClr val="051D2E"/>
              </a:solidFill>
              <a:highlight>
                <a:srgbClr val="FFFF00"/>
              </a:highlight>
            </a:endParaRPr>
          </a:p>
          <a:p>
            <a:pPr defTabSz="872296">
              <a:lnSpc>
                <a:spcPct val="100000"/>
              </a:lnSpc>
              <a:buClr>
                <a:srgbClr val="000000"/>
              </a:buClr>
              <a:defRPr/>
            </a:pPr>
            <a:r>
              <a:rPr lang="en-GB" kern="1000" dirty="0">
                <a:solidFill>
                  <a:srgbClr val="051D2E"/>
                </a:solidFill>
              </a:rPr>
              <a:t>With the cinema burst starting just days before </a:t>
            </a:r>
            <a:r>
              <a:rPr lang="en-GB" b="1" kern="1000" dirty="0">
                <a:solidFill>
                  <a:srgbClr val="051D2E"/>
                </a:solidFill>
              </a:rPr>
              <a:t>Christmas,</a:t>
            </a:r>
            <a:r>
              <a:rPr lang="en-GB" kern="1000" dirty="0">
                <a:solidFill>
                  <a:srgbClr val="051D2E"/>
                </a:solidFill>
              </a:rPr>
              <a:t> Audi wanted to maximise relevance and so decided to run three pieces of copy across its two </a:t>
            </a:r>
            <a:r>
              <a:rPr lang="en-GB" b="1" kern="1000" dirty="0">
                <a:solidFill>
                  <a:srgbClr val="051D2E"/>
                </a:solidFill>
              </a:rPr>
              <a:t>Gold Spot selections </a:t>
            </a:r>
            <a:r>
              <a:rPr lang="en-GB" kern="1000" dirty="0">
                <a:solidFill>
                  <a:srgbClr val="051D2E"/>
                </a:solidFill>
              </a:rPr>
              <a:t>in The King’s Man and The Matrix: Resurrections.</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rPr>
              <a:t>Using cinema to engage an </a:t>
            </a:r>
            <a:r>
              <a:rPr lang="en-GB" b="1" kern="1000" dirty="0">
                <a:solidFill>
                  <a:srgbClr val="051D2E"/>
                </a:solidFill>
              </a:rPr>
              <a:t>affluent audience </a:t>
            </a:r>
            <a:r>
              <a:rPr lang="en-GB" kern="1000" dirty="0">
                <a:solidFill>
                  <a:srgbClr val="051D2E"/>
                </a:solidFill>
              </a:rPr>
              <a:t>worked successfully for Audi, with cinema delivering </a:t>
            </a:r>
            <a:r>
              <a:rPr lang="en-GB" b="1" kern="1000" dirty="0">
                <a:solidFill>
                  <a:srgbClr val="051D2E"/>
                </a:solidFill>
              </a:rPr>
              <a:t>significant increases </a:t>
            </a:r>
            <a:r>
              <a:rPr lang="en-GB" kern="1000" dirty="0">
                <a:solidFill>
                  <a:srgbClr val="051D2E"/>
                </a:solidFill>
              </a:rPr>
              <a:t>in model awareness </a:t>
            </a:r>
            <a:r>
              <a:rPr lang="en-GB" b="1" kern="1000" dirty="0">
                <a:solidFill>
                  <a:srgbClr val="051D2E"/>
                </a:solidFill>
              </a:rPr>
              <a:t>(+14%) </a:t>
            </a:r>
            <a:r>
              <a:rPr lang="en-GB" kern="1000" dirty="0">
                <a:solidFill>
                  <a:srgbClr val="051D2E"/>
                </a:solidFill>
              </a:rPr>
              <a:t>and consideration </a:t>
            </a:r>
            <a:r>
              <a:rPr lang="en-GB" b="1" kern="1000" dirty="0">
                <a:solidFill>
                  <a:srgbClr val="051D2E"/>
                </a:solidFill>
              </a:rPr>
              <a:t>(+32%) </a:t>
            </a:r>
            <a:r>
              <a:rPr lang="en-GB" kern="1000" dirty="0">
                <a:solidFill>
                  <a:srgbClr val="051D2E"/>
                </a:solidFill>
              </a:rPr>
              <a:t>of its electric vehicles, in addition to an 100% uplift from control to test in agreement with the statement that ‘Audi is a </a:t>
            </a:r>
            <a:r>
              <a:rPr lang="en-GB" b="1" kern="1000" dirty="0">
                <a:solidFill>
                  <a:srgbClr val="051D2E"/>
                </a:solidFill>
              </a:rPr>
              <a:t>leader in electric vehicles</a:t>
            </a:r>
            <a:r>
              <a:rPr lang="en-GB" kern="1000" dirty="0">
                <a:solidFill>
                  <a:srgbClr val="051D2E"/>
                </a:solidFill>
              </a:rPr>
              <a:t>’. </a:t>
            </a:r>
          </a:p>
        </p:txBody>
      </p:sp>
      <p:sp>
        <p:nvSpPr>
          <p:cNvPr id="20" name="Text Placeholder 14">
            <a:extLst>
              <a:ext uri="{FF2B5EF4-FFF2-40B4-BE49-F238E27FC236}">
                <a16:creationId xmlns:a16="http://schemas.microsoft.com/office/drawing/2014/main" id="{65F815A2-741A-B7F8-E511-925DD57406F3}"/>
              </a:ext>
            </a:extLst>
          </p:cNvPr>
          <p:cNvSpPr txBox="1">
            <a:spLocks/>
          </p:cNvSpPr>
          <p:nvPr/>
        </p:nvSpPr>
        <p:spPr bwMode="gray">
          <a:xfrm>
            <a:off x="350077" y="3621445"/>
            <a:ext cx="3760125" cy="129980"/>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dirty="0">
                <a:solidFill>
                  <a:srgbClr val="051D2E"/>
                </a:solidFill>
              </a:rPr>
              <a:t>Kia looked to showcase the brand’s innovative credentials in a premium environment as part of a new brand identity launch, promoting both the </a:t>
            </a:r>
            <a:r>
              <a:rPr lang="en-GB" b="1" dirty="0">
                <a:solidFill>
                  <a:srgbClr val="051D2E"/>
                </a:solidFill>
              </a:rPr>
              <a:t>EV6 </a:t>
            </a:r>
            <a:r>
              <a:rPr lang="en-GB" dirty="0">
                <a:solidFill>
                  <a:srgbClr val="051D2E"/>
                </a:solidFill>
              </a:rPr>
              <a:t>and </a:t>
            </a:r>
            <a:r>
              <a:rPr lang="en-GB" b="1" dirty="0">
                <a:solidFill>
                  <a:srgbClr val="051D2E"/>
                </a:solidFill>
              </a:rPr>
              <a:t>Niro EV</a:t>
            </a:r>
            <a:r>
              <a:rPr lang="en-GB" dirty="0">
                <a:solidFill>
                  <a:srgbClr val="051D2E"/>
                </a:solidFill>
              </a:rPr>
              <a:t> to help cement itself as a leader in the electrified market.</a:t>
            </a:r>
          </a:p>
          <a:p>
            <a:pPr defTabSz="872296">
              <a:lnSpc>
                <a:spcPct val="100000"/>
              </a:lnSpc>
              <a:buClr>
                <a:srgbClr val="000000"/>
              </a:buClr>
              <a:defRPr/>
            </a:pPr>
            <a:endParaRPr lang="en-GB" dirty="0">
              <a:solidFill>
                <a:srgbClr val="051D2E"/>
              </a:solidFill>
            </a:endParaRPr>
          </a:p>
          <a:p>
            <a:pPr defTabSz="872296">
              <a:lnSpc>
                <a:spcPct val="100000"/>
              </a:lnSpc>
              <a:buClr>
                <a:srgbClr val="000000"/>
              </a:buClr>
              <a:defRPr/>
            </a:pPr>
            <a:r>
              <a:rPr lang="en-GB" dirty="0">
                <a:solidFill>
                  <a:srgbClr val="051D2E"/>
                </a:solidFill>
              </a:rPr>
              <a:t>Running from April 2022 – May 2023, Kia took on an annual residency as the </a:t>
            </a:r>
            <a:r>
              <a:rPr lang="en-GB" b="1" dirty="0">
                <a:solidFill>
                  <a:srgbClr val="051D2E"/>
                </a:solidFill>
              </a:rPr>
              <a:t>Gold Spot </a:t>
            </a:r>
            <a:r>
              <a:rPr lang="en-GB" dirty="0">
                <a:solidFill>
                  <a:srgbClr val="051D2E"/>
                </a:solidFill>
              </a:rPr>
              <a:t>across all independent cinemas on the DCM estate, launching several creatives as part of its ‘</a:t>
            </a:r>
            <a:r>
              <a:rPr lang="en-GB" b="1" dirty="0">
                <a:solidFill>
                  <a:srgbClr val="051D2E"/>
                </a:solidFill>
              </a:rPr>
              <a:t>Movement that Inspires</a:t>
            </a:r>
            <a:r>
              <a:rPr lang="en-GB" dirty="0">
                <a:solidFill>
                  <a:srgbClr val="051D2E"/>
                </a:solidFill>
              </a:rPr>
              <a:t>’ campaign.</a:t>
            </a:r>
          </a:p>
          <a:p>
            <a:pPr defTabSz="872296">
              <a:lnSpc>
                <a:spcPct val="100000"/>
              </a:lnSpc>
              <a:buClr>
                <a:srgbClr val="000000"/>
              </a:buClr>
              <a:defRPr/>
            </a:pPr>
            <a:endParaRPr lang="en-GB" dirty="0">
              <a:solidFill>
                <a:srgbClr val="051D2E"/>
              </a:solidFill>
            </a:endParaRPr>
          </a:p>
          <a:p>
            <a:pPr defTabSz="872296">
              <a:lnSpc>
                <a:spcPct val="100000"/>
              </a:lnSpc>
              <a:buClr>
                <a:srgbClr val="000000"/>
              </a:buClr>
              <a:defRPr/>
            </a:pPr>
            <a:r>
              <a:rPr lang="en-GB" dirty="0">
                <a:solidFill>
                  <a:srgbClr val="051D2E"/>
                </a:solidFill>
              </a:rPr>
              <a:t>Comparing results from those who were exposed to the advert in the cinema in </a:t>
            </a:r>
            <a:r>
              <a:rPr lang="en-GB" b="1" dirty="0">
                <a:solidFill>
                  <a:srgbClr val="051D2E"/>
                </a:solidFill>
              </a:rPr>
              <a:t>Wave 1</a:t>
            </a:r>
            <a:r>
              <a:rPr lang="en-GB" dirty="0">
                <a:solidFill>
                  <a:srgbClr val="051D2E"/>
                </a:solidFill>
              </a:rPr>
              <a:t> (2022) to </a:t>
            </a:r>
            <a:r>
              <a:rPr lang="en-GB" b="1" dirty="0">
                <a:solidFill>
                  <a:srgbClr val="051D2E"/>
                </a:solidFill>
              </a:rPr>
              <a:t>Wave 2 </a:t>
            </a:r>
            <a:r>
              <a:rPr lang="en-GB" dirty="0">
                <a:solidFill>
                  <a:srgbClr val="051D2E"/>
                </a:solidFill>
              </a:rPr>
              <a:t>(2023), consideration of Kia had increased by </a:t>
            </a:r>
            <a:r>
              <a:rPr lang="en-GB" b="1" dirty="0">
                <a:solidFill>
                  <a:srgbClr val="051D2E"/>
                </a:solidFill>
              </a:rPr>
              <a:t>8%, </a:t>
            </a:r>
            <a:r>
              <a:rPr lang="en-GB" dirty="0">
                <a:solidFill>
                  <a:srgbClr val="051D2E"/>
                </a:solidFill>
              </a:rPr>
              <a:t>positive impression jumped by </a:t>
            </a:r>
            <a:r>
              <a:rPr lang="en-GB" b="1" dirty="0">
                <a:solidFill>
                  <a:srgbClr val="051D2E"/>
                </a:solidFill>
              </a:rPr>
              <a:t>9% </a:t>
            </a:r>
            <a:r>
              <a:rPr lang="en-GB" dirty="0">
                <a:solidFill>
                  <a:srgbClr val="051D2E"/>
                </a:solidFill>
              </a:rPr>
              <a:t>and spontaneous awareness of Kia as an ‘electric car brand’ has increased by </a:t>
            </a:r>
            <a:r>
              <a:rPr lang="en-GB" b="1" dirty="0">
                <a:solidFill>
                  <a:srgbClr val="051D2E"/>
                </a:solidFill>
              </a:rPr>
              <a:t>14%. </a:t>
            </a:r>
            <a:endParaRPr lang="en-GB" dirty="0">
              <a:solidFill>
                <a:srgbClr val="051D2E"/>
              </a:solidFill>
            </a:endParaRPr>
          </a:p>
        </p:txBody>
      </p:sp>
      <p:sp>
        <p:nvSpPr>
          <p:cNvPr id="21" name="Text Placeholder 14">
            <a:extLst>
              <a:ext uri="{FF2B5EF4-FFF2-40B4-BE49-F238E27FC236}">
                <a16:creationId xmlns:a16="http://schemas.microsoft.com/office/drawing/2014/main" id="{4AAF2BED-2CD0-D4C4-700D-2DF3223A8CF6}"/>
              </a:ext>
            </a:extLst>
          </p:cNvPr>
          <p:cNvSpPr txBox="1">
            <a:spLocks/>
          </p:cNvSpPr>
          <p:nvPr/>
        </p:nvSpPr>
        <p:spPr bwMode="gray">
          <a:xfrm>
            <a:off x="4117347" y="3621444"/>
            <a:ext cx="375022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ct val="100000"/>
              </a:lnSpc>
              <a:buClr>
                <a:srgbClr val="000000"/>
              </a:buClr>
              <a:defRPr/>
            </a:pPr>
            <a:r>
              <a:rPr lang="en-GB" kern="1000" dirty="0">
                <a:solidFill>
                  <a:srgbClr val="051D2E"/>
                </a:solidFill>
              </a:rPr>
              <a:t>Trainline wanted to stand out by </a:t>
            </a:r>
            <a:r>
              <a:rPr lang="en-GB" dirty="0">
                <a:solidFill>
                  <a:srgbClr val="051D2E"/>
                </a:solidFill>
              </a:rPr>
              <a:t>showcasing their 60” creative in the highly attentive environment of cinema, to drive cut through of their ‘</a:t>
            </a:r>
            <a:r>
              <a:rPr lang="en-GB" b="1" dirty="0">
                <a:solidFill>
                  <a:srgbClr val="051D2E"/>
                </a:solidFill>
              </a:rPr>
              <a:t>Great Journey’s Start with Trainline</a:t>
            </a:r>
            <a:r>
              <a:rPr lang="en-GB" dirty="0">
                <a:solidFill>
                  <a:srgbClr val="051D2E"/>
                </a:solidFill>
              </a:rPr>
              <a:t>’ proposition and land the message that customers can </a:t>
            </a:r>
            <a:r>
              <a:rPr lang="en-GB" b="1" dirty="0">
                <a:solidFill>
                  <a:srgbClr val="051D2E"/>
                </a:solidFill>
              </a:rPr>
              <a:t>save 35%.</a:t>
            </a:r>
          </a:p>
          <a:p>
            <a:pPr defTabSz="872296">
              <a:lnSpc>
                <a:spcPct val="100000"/>
              </a:lnSpc>
              <a:buClr>
                <a:srgbClr val="000000"/>
              </a:buClr>
              <a:defRPr/>
            </a:pPr>
            <a:endParaRPr lang="en-GB" dirty="0">
              <a:solidFill>
                <a:srgbClr val="051D2E"/>
              </a:solidFill>
            </a:endParaRPr>
          </a:p>
          <a:p>
            <a:pPr defTabSz="872296">
              <a:lnSpc>
                <a:spcPct val="100000"/>
              </a:lnSpc>
              <a:buClr>
                <a:srgbClr val="000000"/>
              </a:buClr>
              <a:defRPr/>
            </a:pPr>
            <a:r>
              <a:rPr lang="en-GB" dirty="0">
                <a:solidFill>
                  <a:srgbClr val="051D2E"/>
                </a:solidFill>
              </a:rPr>
              <a:t>Trainline secured the </a:t>
            </a:r>
            <a:r>
              <a:rPr lang="en-GB" b="1" dirty="0">
                <a:solidFill>
                  <a:srgbClr val="051D2E"/>
                </a:solidFill>
              </a:rPr>
              <a:t>Gold Spot </a:t>
            </a:r>
            <a:r>
              <a:rPr lang="en-GB" dirty="0">
                <a:solidFill>
                  <a:srgbClr val="051D2E"/>
                </a:solidFill>
              </a:rPr>
              <a:t>across key titles to ensure the ad was delivered in highly efficient films for their target of young adults.</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rPr>
              <a:t>Exposure to the ad in the cinema helped boost Trainlines key objectives, where almost </a:t>
            </a:r>
            <a:r>
              <a:rPr lang="en-GB" b="1" kern="1000" dirty="0">
                <a:solidFill>
                  <a:srgbClr val="051D2E"/>
                </a:solidFill>
              </a:rPr>
              <a:t>50%</a:t>
            </a:r>
            <a:r>
              <a:rPr lang="en-GB" kern="1000" dirty="0">
                <a:solidFill>
                  <a:srgbClr val="051D2E"/>
                </a:solidFill>
              </a:rPr>
              <a:t> of cinemagoers associated the key ‘Save 35%’ message with Trainline and </a:t>
            </a:r>
            <a:r>
              <a:rPr lang="en-GB" b="1" kern="1000" dirty="0">
                <a:solidFill>
                  <a:srgbClr val="051D2E"/>
                </a:solidFill>
              </a:rPr>
              <a:t>74%</a:t>
            </a:r>
            <a:r>
              <a:rPr lang="en-GB" kern="1000" dirty="0">
                <a:solidFill>
                  <a:srgbClr val="051D2E"/>
                </a:solidFill>
              </a:rPr>
              <a:t> associated the new ‘Great journeys start with..’ message with the brand.</a:t>
            </a:r>
          </a:p>
          <a:p>
            <a:pPr defTabSz="872296">
              <a:lnSpc>
                <a:spcPct val="100000"/>
              </a:lnSpc>
              <a:buClr>
                <a:srgbClr val="000000"/>
              </a:buClr>
              <a:defRPr/>
            </a:pPr>
            <a:endParaRPr lang="en-GB" kern="1000" dirty="0">
              <a:solidFill>
                <a:srgbClr val="051D2E"/>
              </a:solidFill>
            </a:endParaRPr>
          </a:p>
          <a:p>
            <a:pPr defTabSz="872296">
              <a:lnSpc>
                <a:spcPct val="100000"/>
              </a:lnSpc>
              <a:buClr>
                <a:srgbClr val="000000"/>
              </a:buClr>
              <a:defRPr/>
            </a:pPr>
            <a:r>
              <a:rPr lang="en-GB" kern="1000" dirty="0">
                <a:solidFill>
                  <a:srgbClr val="051D2E"/>
                </a:solidFill>
              </a:rPr>
              <a:t>Overall, </a:t>
            </a:r>
            <a:r>
              <a:rPr lang="en-GB" b="1" kern="1000" dirty="0">
                <a:solidFill>
                  <a:srgbClr val="051D2E"/>
                </a:solidFill>
              </a:rPr>
              <a:t>consideration</a:t>
            </a:r>
            <a:r>
              <a:rPr lang="en-GB" kern="1000" dirty="0">
                <a:solidFill>
                  <a:srgbClr val="051D2E"/>
                </a:solidFill>
              </a:rPr>
              <a:t> of Trainline was higher for cinemagoers and over 8 in 10 cinemagoers said that they </a:t>
            </a:r>
            <a:r>
              <a:rPr lang="en-GB" b="1" kern="1000" dirty="0">
                <a:solidFill>
                  <a:srgbClr val="051D2E"/>
                </a:solidFill>
              </a:rPr>
              <a:t>intended to take some form of action.</a:t>
            </a:r>
            <a:endParaRPr lang="en-GB" b="1" kern="1000" dirty="0">
              <a:solidFill>
                <a:srgbClr val="051D2E"/>
              </a:solidFill>
              <a:highlight>
                <a:srgbClr val="FFFF00"/>
              </a:highlight>
            </a:endParaRPr>
          </a:p>
        </p:txBody>
      </p:sp>
      <p:sp>
        <p:nvSpPr>
          <p:cNvPr id="22" name="Text Placeholder 10">
            <a:extLst>
              <a:ext uri="{FF2B5EF4-FFF2-40B4-BE49-F238E27FC236}">
                <a16:creationId xmlns:a16="http://schemas.microsoft.com/office/drawing/2014/main" id="{F5DDF397-D061-28FD-EAF7-158942469C9E}"/>
              </a:ext>
            </a:extLst>
          </p:cNvPr>
          <p:cNvSpPr txBox="1">
            <a:spLocks/>
          </p:cNvSpPr>
          <p:nvPr/>
        </p:nvSpPr>
        <p:spPr bwMode="gray">
          <a:xfrm>
            <a:off x="350077" y="1137767"/>
            <a:ext cx="375475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600" dirty="0">
                <a:solidFill>
                  <a:srgbClr val="051D2E"/>
                </a:solidFill>
              </a:rPr>
              <a:t>Kia</a:t>
            </a:r>
          </a:p>
        </p:txBody>
      </p:sp>
      <p:sp>
        <p:nvSpPr>
          <p:cNvPr id="23" name="Text Placeholder 11">
            <a:extLst>
              <a:ext uri="{FF2B5EF4-FFF2-40B4-BE49-F238E27FC236}">
                <a16:creationId xmlns:a16="http://schemas.microsoft.com/office/drawing/2014/main" id="{7674F89E-31B8-CDB5-4950-C6A9389FC727}"/>
              </a:ext>
            </a:extLst>
          </p:cNvPr>
          <p:cNvSpPr txBox="1">
            <a:spLocks/>
          </p:cNvSpPr>
          <p:nvPr/>
        </p:nvSpPr>
        <p:spPr bwMode="gray">
          <a:xfrm>
            <a:off x="350077" y="1371917"/>
            <a:ext cx="3754752"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00">
                <a:solidFill>
                  <a:srgbClr val="051D2E"/>
                </a:solidFill>
              </a:rPr>
              <a:t>Movement That Inspires</a:t>
            </a:r>
            <a:endParaRPr lang="en-GB" sz="1200" dirty="0">
              <a:solidFill>
                <a:srgbClr val="051D2E"/>
              </a:solidFill>
            </a:endParaRPr>
          </a:p>
        </p:txBody>
      </p:sp>
      <p:sp>
        <p:nvSpPr>
          <p:cNvPr id="24" name="Text Placeholder 13">
            <a:extLst>
              <a:ext uri="{FF2B5EF4-FFF2-40B4-BE49-F238E27FC236}">
                <a16:creationId xmlns:a16="http://schemas.microsoft.com/office/drawing/2014/main" id="{83494A24-02D9-DDDF-CEC6-46F0A8ECBB6D}"/>
              </a:ext>
            </a:extLst>
          </p:cNvPr>
          <p:cNvSpPr txBox="1">
            <a:spLocks/>
          </p:cNvSpPr>
          <p:nvPr/>
        </p:nvSpPr>
        <p:spPr bwMode="gray">
          <a:xfrm>
            <a:off x="4117347" y="1138919"/>
            <a:ext cx="3744556"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600" dirty="0">
                <a:solidFill>
                  <a:srgbClr val="051D2E"/>
                </a:solidFill>
              </a:rPr>
              <a:t>Trainline</a:t>
            </a:r>
          </a:p>
        </p:txBody>
      </p:sp>
      <p:sp>
        <p:nvSpPr>
          <p:cNvPr id="25" name="Text Placeholder 14">
            <a:extLst>
              <a:ext uri="{FF2B5EF4-FFF2-40B4-BE49-F238E27FC236}">
                <a16:creationId xmlns:a16="http://schemas.microsoft.com/office/drawing/2014/main" id="{114098B1-FD18-6F6A-1E27-79CA72EED8CA}"/>
              </a:ext>
            </a:extLst>
          </p:cNvPr>
          <p:cNvSpPr txBox="1">
            <a:spLocks/>
          </p:cNvSpPr>
          <p:nvPr/>
        </p:nvSpPr>
        <p:spPr bwMode="gray">
          <a:xfrm>
            <a:off x="4117347" y="1335717"/>
            <a:ext cx="3744556"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200">
                <a:solidFill>
                  <a:srgbClr val="051D2E"/>
                </a:solidFill>
              </a:rPr>
              <a:t>Great Journey’s Start with Trainline</a:t>
            </a:r>
            <a:endParaRPr lang="en-GB" sz="1200" dirty="0">
              <a:solidFill>
                <a:srgbClr val="051D2E"/>
              </a:solidFill>
            </a:endParaRPr>
          </a:p>
        </p:txBody>
      </p:sp>
      <p:sp>
        <p:nvSpPr>
          <p:cNvPr id="26" name="Text Placeholder 16">
            <a:extLst>
              <a:ext uri="{FF2B5EF4-FFF2-40B4-BE49-F238E27FC236}">
                <a16:creationId xmlns:a16="http://schemas.microsoft.com/office/drawing/2014/main" id="{DCF29DB2-FE61-F616-2F91-A9B3CABE23CB}"/>
              </a:ext>
            </a:extLst>
          </p:cNvPr>
          <p:cNvSpPr txBox="1">
            <a:spLocks/>
          </p:cNvSpPr>
          <p:nvPr/>
        </p:nvSpPr>
        <p:spPr bwMode="gray">
          <a:xfrm>
            <a:off x="8029209" y="1138919"/>
            <a:ext cx="3777979"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1" kern="1200" baseline="0">
                <a:solidFill>
                  <a:schemeClr val="tx1"/>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en-GB" sz="1600" dirty="0">
                <a:solidFill>
                  <a:srgbClr val="051D2E"/>
                </a:solidFill>
              </a:rPr>
              <a:t>Audi</a:t>
            </a:r>
          </a:p>
        </p:txBody>
      </p:sp>
      <p:sp>
        <p:nvSpPr>
          <p:cNvPr id="27" name="Text Placeholder 17">
            <a:extLst>
              <a:ext uri="{FF2B5EF4-FFF2-40B4-BE49-F238E27FC236}">
                <a16:creationId xmlns:a16="http://schemas.microsoft.com/office/drawing/2014/main" id="{7A70389F-EEEA-C855-2FA4-F771ED2B768B}"/>
              </a:ext>
            </a:extLst>
          </p:cNvPr>
          <p:cNvSpPr txBox="1">
            <a:spLocks/>
          </p:cNvSpPr>
          <p:nvPr/>
        </p:nvSpPr>
        <p:spPr bwMode="gray">
          <a:xfrm>
            <a:off x="8029209" y="1335717"/>
            <a:ext cx="3777979" cy="156868"/>
          </a:xfrm>
          <a:prstGeom prst="rect">
            <a:avLst/>
          </a:prstGeom>
        </p:spPr>
        <p:txBody>
          <a:bodyPr vert="horz" lIns="0" tIns="0" rIns="0" bIns="0" rtlCol="0" anchor="t" anchorCtr="0">
            <a:noAutofit/>
          </a:bodyPr>
          <a:lstStyle>
            <a:lvl1pPr marL="0" indent="0" algn="l" defTabSz="961844" rtl="0" eaLnBrk="1" latinLnBrk="0" hangingPunct="1">
              <a:lnSpc>
                <a:spcPts val="1100"/>
              </a:lnSpc>
              <a:spcBef>
                <a:spcPts val="0"/>
              </a:spcBef>
              <a:buClr>
                <a:srgbClr val="FFFFFF"/>
              </a:buClr>
              <a:buSzPct val="100000"/>
              <a:buFont typeface="Inter Tight"/>
              <a:buNone/>
              <a:defRPr sz="1000" b="0" kern="1200" baseline="0">
                <a:solidFill>
                  <a:schemeClr val="accent6"/>
                </a:solidFill>
                <a:latin typeface="+mn-lt"/>
                <a:ea typeface="+mn-ea"/>
                <a:cs typeface="+mn-cs"/>
              </a:defRPr>
            </a:lvl1pPr>
            <a:lvl2pPr marL="0" indent="0" algn="l" defTabSz="961844" rtl="0" eaLnBrk="1" latinLnBrk="0" hangingPunct="1">
              <a:lnSpc>
                <a:spcPts val="1900"/>
              </a:lnSpc>
              <a:spcBef>
                <a:spcPts val="0"/>
              </a:spcBef>
              <a:buClr>
                <a:srgbClr val="FFFFFF"/>
              </a:buClr>
              <a:buSzPct val="100000"/>
              <a:buFont typeface="Inter Tight"/>
              <a:buNone/>
              <a:defRPr sz="1800" b="0" kern="1200">
                <a:solidFill>
                  <a:schemeClr val="bg1"/>
                </a:solidFill>
                <a:latin typeface="+mn-lt"/>
                <a:ea typeface="+mn-ea"/>
                <a:cs typeface="+mn-cs"/>
              </a:defRPr>
            </a:lvl2pPr>
            <a:lvl3pPr marL="0" indent="0" algn="l" defTabSz="961844" rtl="0" eaLnBrk="1" latinLnBrk="0" hangingPunct="1">
              <a:lnSpc>
                <a:spcPts val="1500"/>
              </a:lnSpc>
              <a:spcBef>
                <a:spcPts val="0"/>
              </a:spcBef>
              <a:buClr>
                <a:srgbClr val="FFFFFF"/>
              </a:buClr>
              <a:buSzPct val="100000"/>
              <a:buFont typeface="Inter Tight"/>
              <a:buNone/>
              <a:tabLst/>
              <a:defRPr sz="1400" b="1" kern="1200" baseline="0">
                <a:solidFill>
                  <a:schemeClr val="tx2"/>
                </a:solidFill>
                <a:latin typeface="+mn-lt"/>
                <a:ea typeface="+mn-ea"/>
                <a:cs typeface="+mn-cs"/>
              </a:defRPr>
            </a:lvl3pPr>
            <a:lvl4pPr marL="0" indent="0" algn="l" defTabSz="961844" rtl="0" eaLnBrk="1" latinLnBrk="0" hangingPunct="1">
              <a:lnSpc>
                <a:spcPts val="1600"/>
              </a:lnSpc>
              <a:spcBef>
                <a:spcPts val="0"/>
              </a:spcBef>
              <a:buClr>
                <a:srgbClr val="FFFFFF"/>
              </a:buClr>
              <a:buSzPct val="100000"/>
              <a:buFont typeface="Inter Tight"/>
              <a:buNone/>
              <a:tabLst/>
              <a:defRPr sz="1400" b="0" kern="1200">
                <a:solidFill>
                  <a:srgbClr val="000000"/>
                </a:solidFill>
                <a:latin typeface="+mn-lt"/>
                <a:ea typeface="+mn-ea"/>
                <a:cs typeface="+mn-cs"/>
              </a:defRPr>
            </a:lvl4pPr>
            <a:lvl5pPr marL="0" indent="0" algn="l" defTabSz="961844" rtl="0" eaLnBrk="1" latinLnBrk="0" hangingPunct="1">
              <a:lnSpc>
                <a:spcPts val="1100"/>
              </a:lnSpc>
              <a:spcBef>
                <a:spcPts val="0"/>
              </a:spcBef>
              <a:buClr>
                <a:srgbClr val="FFFFFF"/>
              </a:buClr>
              <a:buSzPct val="100000"/>
              <a:buFont typeface="Inter Tight"/>
              <a:buNone/>
              <a:tabLst/>
              <a:defRPr sz="1000" b="0" kern="1200">
                <a:solidFill>
                  <a:schemeClr val="accent6"/>
                </a:solidFill>
                <a:latin typeface="+mn-lt"/>
                <a:ea typeface="+mn-ea"/>
                <a:cs typeface="+mn-cs"/>
              </a:defRPr>
            </a:lvl5pPr>
            <a:lvl6pPr marL="2645074"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6pPr>
            <a:lvl7pPr marL="3125997"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7pPr>
            <a:lvl8pPr marL="3606920"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8pPr>
            <a:lvl9pPr marL="4087842" indent="-240462" algn="l" defTabSz="961844" rtl="0" eaLnBrk="1" latinLnBrk="0" hangingPunct="1">
              <a:lnSpc>
                <a:spcPct val="90000"/>
              </a:lnSpc>
              <a:spcBef>
                <a:spcPct val="30000"/>
              </a:spcBef>
              <a:buClr>
                <a:schemeClr val="accent6"/>
              </a:buClr>
              <a:buSzPct val="70000"/>
              <a:buFont typeface="Wingdings" panose="05000000000000000000" pitchFamily="2" charset="2"/>
              <a:buChar char="¤"/>
              <a:defRPr sz="1900" kern="1200">
                <a:solidFill>
                  <a:schemeClr val="tx1"/>
                </a:solidFill>
                <a:latin typeface="+mn-lt"/>
                <a:ea typeface="+mn-ea"/>
                <a:cs typeface="+mn-cs"/>
              </a:defRPr>
            </a:lvl9pPr>
          </a:lstStyle>
          <a:p>
            <a:pPr defTabSz="872296">
              <a:lnSpc>
                <a:spcPts val="998"/>
              </a:lnSpc>
              <a:defRPr/>
            </a:pPr>
            <a:r>
              <a:rPr lang="it-IT" sz="1200" dirty="0">
                <a:solidFill>
                  <a:srgbClr val="051D2E"/>
                </a:solidFill>
              </a:rPr>
              <a:t>Q4 e-tron and e-tron GT</a:t>
            </a:r>
          </a:p>
        </p:txBody>
      </p:sp>
    </p:spTree>
    <p:extLst>
      <p:ext uri="{BB962C8B-B14F-4D97-AF65-F5344CB8AC3E}">
        <p14:creationId xmlns:p14="http://schemas.microsoft.com/office/powerpoint/2010/main" val="2718441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BDB73-305D-0216-DAF0-8A4542E815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B6EAF2-C2BB-D67E-DF08-A7EAEDCC6C14}"/>
              </a:ext>
            </a:extLst>
          </p:cNvPr>
          <p:cNvSpPr>
            <a:spLocks noGrp="1"/>
          </p:cNvSpPr>
          <p:nvPr>
            <p:ph type="body" sz="quarter" idx="87"/>
          </p:nvPr>
        </p:nvSpPr>
        <p:spPr/>
        <p:txBody>
          <a:bodyPr/>
          <a:lstStyle/>
          <a:p>
            <a:pPr algn="ctr" defTabSz="872296">
              <a:defRPr/>
            </a:pPr>
            <a:r>
              <a:rPr lang="en-GB" sz="4400">
                <a:solidFill>
                  <a:srgbClr val="051D2E"/>
                </a:solidFill>
                <a:latin typeface="Inter Tight"/>
              </a:rPr>
              <a:t>Stand out</a:t>
            </a:r>
            <a:endParaRPr lang="en-GB" sz="4400" b="1">
              <a:solidFill>
                <a:srgbClr val="051D2E"/>
              </a:solidFill>
              <a:latin typeface="Inter Tight"/>
            </a:endParaRPr>
          </a:p>
        </p:txBody>
      </p:sp>
      <p:sp>
        <p:nvSpPr>
          <p:cNvPr id="4" name="Subtitle 3">
            <a:extLst>
              <a:ext uri="{FF2B5EF4-FFF2-40B4-BE49-F238E27FC236}">
                <a16:creationId xmlns:a16="http://schemas.microsoft.com/office/drawing/2014/main" id="{B7FC9802-0213-BB31-8A7F-9E2681E75C2D}"/>
              </a:ext>
            </a:extLst>
          </p:cNvPr>
          <p:cNvSpPr>
            <a:spLocks noGrp="1"/>
          </p:cNvSpPr>
          <p:nvPr>
            <p:ph type="subTitle" idx="1"/>
          </p:nvPr>
        </p:nvSpPr>
        <p:spPr>
          <a:xfrm>
            <a:off x="199829" y="955470"/>
            <a:ext cx="11799331" cy="525552"/>
          </a:xfrm>
        </p:spPr>
        <p:txBody>
          <a:bodyPr/>
          <a:lstStyle/>
          <a:p>
            <a:r>
              <a:rPr lang="en-GB" dirty="0"/>
              <a:t>Premium positions can further maximise impact delivered by cinema advertising – driving stand out, attention and its impact on brand metrics</a:t>
            </a:r>
          </a:p>
        </p:txBody>
      </p:sp>
      <p:sp>
        <p:nvSpPr>
          <p:cNvPr id="5" name="Title 4">
            <a:extLst>
              <a:ext uri="{FF2B5EF4-FFF2-40B4-BE49-F238E27FC236}">
                <a16:creationId xmlns:a16="http://schemas.microsoft.com/office/drawing/2014/main" id="{A8EEF22E-B404-4ECA-CFAF-9EB4D524C888}"/>
              </a:ext>
            </a:extLst>
          </p:cNvPr>
          <p:cNvSpPr>
            <a:spLocks noGrp="1"/>
          </p:cNvSpPr>
          <p:nvPr>
            <p:ph type="title"/>
          </p:nvPr>
        </p:nvSpPr>
        <p:spPr>
          <a:xfrm>
            <a:off x="199829" y="239094"/>
            <a:ext cx="11799331" cy="525552"/>
          </a:xfrm>
        </p:spPr>
        <p:txBody>
          <a:bodyPr/>
          <a:lstStyle/>
          <a:p>
            <a:r>
              <a:rPr lang="en-US" sz="4400" spc="45" dirty="0"/>
              <a:t>Why you should consider premium positions</a:t>
            </a:r>
            <a:endParaRPr lang="en-GB" sz="4200" dirty="0"/>
          </a:p>
        </p:txBody>
      </p:sp>
      <p:sp>
        <p:nvSpPr>
          <p:cNvPr id="6" name="Text Placeholder 5">
            <a:extLst>
              <a:ext uri="{FF2B5EF4-FFF2-40B4-BE49-F238E27FC236}">
                <a16:creationId xmlns:a16="http://schemas.microsoft.com/office/drawing/2014/main" id="{75ABE75E-9661-F2BB-C856-D3245E1889E4}"/>
              </a:ext>
            </a:extLst>
          </p:cNvPr>
          <p:cNvSpPr>
            <a:spLocks noGrp="1"/>
          </p:cNvSpPr>
          <p:nvPr>
            <p:ph type="body" sz="quarter" idx="89"/>
          </p:nvPr>
        </p:nvSpPr>
        <p:spPr/>
        <p:txBody>
          <a:bodyPr/>
          <a:lstStyle/>
          <a:p>
            <a:pPr algn="ctr" defTabSz="872296">
              <a:defRPr/>
            </a:pPr>
            <a:r>
              <a:rPr lang="en-GB" sz="4400">
                <a:solidFill>
                  <a:srgbClr val="051D2E"/>
                </a:solidFill>
                <a:latin typeface="Inter Tight"/>
              </a:rPr>
              <a:t>Attention </a:t>
            </a:r>
            <a:endParaRPr lang="en-GB" sz="4400" b="1">
              <a:solidFill>
                <a:srgbClr val="051D2E"/>
              </a:solidFill>
              <a:latin typeface="Inter Tight"/>
            </a:endParaRPr>
          </a:p>
        </p:txBody>
      </p:sp>
      <p:sp>
        <p:nvSpPr>
          <p:cNvPr id="7" name="Text Placeholder 6">
            <a:extLst>
              <a:ext uri="{FF2B5EF4-FFF2-40B4-BE49-F238E27FC236}">
                <a16:creationId xmlns:a16="http://schemas.microsoft.com/office/drawing/2014/main" id="{9EB41085-B7B7-01EE-38DB-2D3BEA04F557}"/>
              </a:ext>
            </a:extLst>
          </p:cNvPr>
          <p:cNvSpPr>
            <a:spLocks noGrp="1"/>
          </p:cNvSpPr>
          <p:nvPr>
            <p:ph type="body" sz="quarter" idx="91"/>
          </p:nvPr>
        </p:nvSpPr>
        <p:spPr/>
        <p:txBody>
          <a:bodyPr/>
          <a:lstStyle/>
          <a:p>
            <a:pPr algn="ctr" defTabSz="872296">
              <a:defRPr/>
            </a:pPr>
            <a:r>
              <a:rPr lang="en-GB" sz="4400" b="1">
                <a:solidFill>
                  <a:srgbClr val="051D2E"/>
                </a:solidFill>
                <a:latin typeface="Inter Tight"/>
              </a:rPr>
              <a:t>Impact</a:t>
            </a:r>
            <a:endParaRPr lang="en-GB" sz="4400">
              <a:solidFill>
                <a:srgbClr val="051D2E"/>
              </a:solidFill>
              <a:latin typeface="Inter Tight"/>
            </a:endParaRPr>
          </a:p>
        </p:txBody>
      </p:sp>
    </p:spTree>
    <p:extLst>
      <p:ext uri="{BB962C8B-B14F-4D97-AF65-F5344CB8AC3E}">
        <p14:creationId xmlns:p14="http://schemas.microsoft.com/office/powerpoint/2010/main" val="1018218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CB3778-2602-0911-19DB-BA05C47E636C}"/>
              </a:ext>
            </a:extLst>
          </p:cNvPr>
          <p:cNvSpPr>
            <a:spLocks noGrp="1"/>
          </p:cNvSpPr>
          <p:nvPr>
            <p:ph type="body" sz="quarter" idx="85"/>
          </p:nvPr>
        </p:nvSpPr>
        <p:spPr/>
        <p:txBody>
          <a:bodyPr/>
          <a:lstStyle/>
          <a:p>
            <a:endParaRPr lang="en-GB"/>
          </a:p>
        </p:txBody>
      </p:sp>
      <p:sp>
        <p:nvSpPr>
          <p:cNvPr id="4" name="Text Placeholder 3">
            <a:extLst>
              <a:ext uri="{FF2B5EF4-FFF2-40B4-BE49-F238E27FC236}">
                <a16:creationId xmlns:a16="http://schemas.microsoft.com/office/drawing/2014/main" id="{FAC26396-BAAE-C3B5-9563-A3099576945C}"/>
              </a:ext>
            </a:extLst>
          </p:cNvPr>
          <p:cNvSpPr>
            <a:spLocks noGrp="1"/>
          </p:cNvSpPr>
          <p:nvPr>
            <p:ph type="body" sz="quarter" idx="86"/>
          </p:nvPr>
        </p:nvSpPr>
        <p:spPr/>
        <p:txBody>
          <a:bodyPr/>
          <a:lstStyle/>
          <a:p>
            <a:endParaRPr lang="en-GB" dirty="0"/>
          </a:p>
        </p:txBody>
      </p:sp>
      <p:sp>
        <p:nvSpPr>
          <p:cNvPr id="5" name="Text Placeholder 4">
            <a:extLst>
              <a:ext uri="{FF2B5EF4-FFF2-40B4-BE49-F238E27FC236}">
                <a16:creationId xmlns:a16="http://schemas.microsoft.com/office/drawing/2014/main" id="{EA4234F3-44FE-400F-922E-DFA1956108F9}"/>
              </a:ext>
            </a:extLst>
          </p:cNvPr>
          <p:cNvSpPr>
            <a:spLocks noGrp="1"/>
          </p:cNvSpPr>
          <p:nvPr>
            <p:ph type="body" sz="quarter" idx="87"/>
          </p:nvPr>
        </p:nvSpPr>
        <p:spPr>
          <a:solidFill>
            <a:srgbClr val="A8714E"/>
          </a:solidFill>
        </p:spPr>
        <p:txBody>
          <a:bodyPr/>
          <a:lstStyle/>
          <a:p>
            <a:endParaRPr lang="en-GB" dirty="0"/>
          </a:p>
        </p:txBody>
      </p:sp>
      <p:sp>
        <p:nvSpPr>
          <p:cNvPr id="6" name="Text Placeholder 5">
            <a:extLst>
              <a:ext uri="{FF2B5EF4-FFF2-40B4-BE49-F238E27FC236}">
                <a16:creationId xmlns:a16="http://schemas.microsoft.com/office/drawing/2014/main" id="{98A4522D-3627-4927-601F-7A792C8FFBB5}"/>
              </a:ext>
            </a:extLst>
          </p:cNvPr>
          <p:cNvSpPr>
            <a:spLocks noGrp="1"/>
          </p:cNvSpPr>
          <p:nvPr>
            <p:ph type="body" sz="quarter" idx="88"/>
          </p:nvPr>
        </p:nvSpPr>
        <p:spPr/>
        <p:txBody>
          <a:bodyPr/>
          <a:lstStyle/>
          <a:p>
            <a:endParaRPr lang="en-GB"/>
          </a:p>
        </p:txBody>
      </p:sp>
      <p:sp>
        <p:nvSpPr>
          <p:cNvPr id="7" name="Text Placeholder 6">
            <a:extLst>
              <a:ext uri="{FF2B5EF4-FFF2-40B4-BE49-F238E27FC236}">
                <a16:creationId xmlns:a16="http://schemas.microsoft.com/office/drawing/2014/main" id="{9E936AB0-DA3A-377D-8892-53F287EBDD27}"/>
              </a:ext>
            </a:extLst>
          </p:cNvPr>
          <p:cNvSpPr>
            <a:spLocks noGrp="1"/>
          </p:cNvSpPr>
          <p:nvPr>
            <p:ph type="body" sz="quarter" idx="89"/>
          </p:nvPr>
        </p:nvSpPr>
        <p:spPr>
          <a:solidFill>
            <a:srgbClr val="B2B4B2"/>
          </a:solidFill>
        </p:spPr>
        <p:txBody>
          <a:bodyPr/>
          <a:lstStyle/>
          <a:p>
            <a:endParaRPr lang="en-GB" dirty="0"/>
          </a:p>
        </p:txBody>
      </p:sp>
      <p:sp>
        <p:nvSpPr>
          <p:cNvPr id="8" name="Text Placeholder 7">
            <a:extLst>
              <a:ext uri="{FF2B5EF4-FFF2-40B4-BE49-F238E27FC236}">
                <a16:creationId xmlns:a16="http://schemas.microsoft.com/office/drawing/2014/main" id="{FC1E825B-2B62-9282-0FC4-636E46CEEFAC}"/>
              </a:ext>
            </a:extLst>
          </p:cNvPr>
          <p:cNvSpPr>
            <a:spLocks noGrp="1"/>
          </p:cNvSpPr>
          <p:nvPr>
            <p:ph type="body" sz="quarter" idx="90"/>
          </p:nvPr>
        </p:nvSpPr>
        <p:spPr/>
        <p:txBody>
          <a:bodyPr/>
          <a:lstStyle/>
          <a:p>
            <a:endParaRPr lang="en-GB"/>
          </a:p>
        </p:txBody>
      </p:sp>
      <p:sp>
        <p:nvSpPr>
          <p:cNvPr id="9" name="Text Placeholder 8">
            <a:extLst>
              <a:ext uri="{FF2B5EF4-FFF2-40B4-BE49-F238E27FC236}">
                <a16:creationId xmlns:a16="http://schemas.microsoft.com/office/drawing/2014/main" id="{2DF0CC71-89F5-FD40-2156-7005FE69BF71}"/>
              </a:ext>
            </a:extLst>
          </p:cNvPr>
          <p:cNvSpPr>
            <a:spLocks noGrp="1"/>
          </p:cNvSpPr>
          <p:nvPr>
            <p:ph type="body" sz="quarter" idx="91"/>
          </p:nvPr>
        </p:nvSpPr>
        <p:spPr>
          <a:solidFill>
            <a:srgbClr val="BC955B"/>
          </a:solidFill>
        </p:spPr>
        <p:txBody>
          <a:bodyPr/>
          <a:lstStyle/>
          <a:p>
            <a:endParaRPr lang="en-GB" dirty="0"/>
          </a:p>
        </p:txBody>
      </p:sp>
      <p:sp>
        <p:nvSpPr>
          <p:cNvPr id="10" name="Text Placeholder 9">
            <a:extLst>
              <a:ext uri="{FF2B5EF4-FFF2-40B4-BE49-F238E27FC236}">
                <a16:creationId xmlns:a16="http://schemas.microsoft.com/office/drawing/2014/main" id="{51511EA6-1A3E-296F-05C2-94A48CA5D531}"/>
              </a:ext>
            </a:extLst>
          </p:cNvPr>
          <p:cNvSpPr>
            <a:spLocks noGrp="1"/>
          </p:cNvSpPr>
          <p:nvPr>
            <p:ph type="body" sz="quarter" idx="92"/>
          </p:nvPr>
        </p:nvSpPr>
        <p:spPr/>
        <p:txBody>
          <a:bodyPr/>
          <a:lstStyle/>
          <a:p>
            <a:endParaRPr lang="en-GB"/>
          </a:p>
        </p:txBody>
      </p:sp>
      <p:sp>
        <p:nvSpPr>
          <p:cNvPr id="11" name="Text Placeholder 10">
            <a:extLst>
              <a:ext uri="{FF2B5EF4-FFF2-40B4-BE49-F238E27FC236}">
                <a16:creationId xmlns:a16="http://schemas.microsoft.com/office/drawing/2014/main" id="{B37A9BBE-0C9E-EA74-78C9-B0CE5E6D292F}"/>
              </a:ext>
            </a:extLst>
          </p:cNvPr>
          <p:cNvSpPr>
            <a:spLocks noGrp="1"/>
          </p:cNvSpPr>
          <p:nvPr>
            <p:ph type="body" sz="quarter" idx="93"/>
          </p:nvPr>
        </p:nvSpPr>
        <p:spPr/>
        <p:txBody>
          <a:bodyPr/>
          <a:lstStyle/>
          <a:p>
            <a:r>
              <a:rPr lang="en-GB" dirty="0"/>
              <a:t>1</a:t>
            </a:r>
          </a:p>
          <a:p>
            <a:r>
              <a:rPr lang="en-GB" dirty="0"/>
              <a:t>DCM opening indent  </a:t>
            </a:r>
          </a:p>
        </p:txBody>
      </p:sp>
      <p:sp>
        <p:nvSpPr>
          <p:cNvPr id="12" name="Text Placeholder 11">
            <a:extLst>
              <a:ext uri="{FF2B5EF4-FFF2-40B4-BE49-F238E27FC236}">
                <a16:creationId xmlns:a16="http://schemas.microsoft.com/office/drawing/2014/main" id="{5FCDDE65-4C1F-F39A-D191-DDE1AA8FA729}"/>
              </a:ext>
            </a:extLst>
          </p:cNvPr>
          <p:cNvSpPr>
            <a:spLocks noGrp="1"/>
          </p:cNvSpPr>
          <p:nvPr>
            <p:ph type="body" sz="quarter" idx="94"/>
          </p:nvPr>
        </p:nvSpPr>
        <p:spPr/>
        <p:txBody>
          <a:bodyPr/>
          <a:lstStyle/>
          <a:p>
            <a:r>
              <a:rPr lang="en-GB" dirty="0"/>
              <a:t>2</a:t>
            </a:r>
          </a:p>
          <a:p>
            <a:r>
              <a:rPr lang="en-GB" dirty="0"/>
              <a:t>Brand ads</a:t>
            </a:r>
          </a:p>
        </p:txBody>
      </p:sp>
      <p:sp>
        <p:nvSpPr>
          <p:cNvPr id="13" name="Text Placeholder 12">
            <a:extLst>
              <a:ext uri="{FF2B5EF4-FFF2-40B4-BE49-F238E27FC236}">
                <a16:creationId xmlns:a16="http://schemas.microsoft.com/office/drawing/2014/main" id="{5E624284-7CDD-5B97-07C0-F5754E81ABA2}"/>
              </a:ext>
            </a:extLst>
          </p:cNvPr>
          <p:cNvSpPr>
            <a:spLocks noGrp="1"/>
          </p:cNvSpPr>
          <p:nvPr>
            <p:ph type="body" sz="quarter" idx="95"/>
          </p:nvPr>
        </p:nvSpPr>
        <p:spPr/>
        <p:txBody>
          <a:bodyPr/>
          <a:lstStyle/>
          <a:p>
            <a:r>
              <a:rPr lang="en-GB" dirty="0"/>
              <a:t>3</a:t>
            </a:r>
          </a:p>
          <a:p>
            <a:r>
              <a:rPr lang="en-GB" dirty="0"/>
              <a:t>Bronze spot</a:t>
            </a:r>
          </a:p>
        </p:txBody>
      </p:sp>
      <p:sp>
        <p:nvSpPr>
          <p:cNvPr id="14" name="Text Placeholder 13">
            <a:extLst>
              <a:ext uri="{FF2B5EF4-FFF2-40B4-BE49-F238E27FC236}">
                <a16:creationId xmlns:a16="http://schemas.microsoft.com/office/drawing/2014/main" id="{7E73A8E8-D461-648A-59F9-9BBFA644CF94}"/>
              </a:ext>
            </a:extLst>
          </p:cNvPr>
          <p:cNvSpPr>
            <a:spLocks noGrp="1"/>
          </p:cNvSpPr>
          <p:nvPr>
            <p:ph type="body" sz="quarter" idx="96"/>
          </p:nvPr>
        </p:nvSpPr>
        <p:spPr/>
        <p:txBody>
          <a:bodyPr/>
          <a:lstStyle/>
          <a:p>
            <a:r>
              <a:rPr lang="en-GB" dirty="0"/>
              <a:t>4 </a:t>
            </a:r>
          </a:p>
          <a:p>
            <a:r>
              <a:rPr lang="en-GB" dirty="0"/>
              <a:t>DCM closing indent </a:t>
            </a:r>
          </a:p>
        </p:txBody>
      </p:sp>
      <p:sp>
        <p:nvSpPr>
          <p:cNvPr id="15" name="Text Placeholder 14">
            <a:extLst>
              <a:ext uri="{FF2B5EF4-FFF2-40B4-BE49-F238E27FC236}">
                <a16:creationId xmlns:a16="http://schemas.microsoft.com/office/drawing/2014/main" id="{72DC03DE-6839-D79F-BF5B-52850AD25C96}"/>
              </a:ext>
            </a:extLst>
          </p:cNvPr>
          <p:cNvSpPr>
            <a:spLocks noGrp="1"/>
          </p:cNvSpPr>
          <p:nvPr>
            <p:ph type="body" sz="quarter" idx="97"/>
          </p:nvPr>
        </p:nvSpPr>
        <p:spPr/>
        <p:txBody>
          <a:bodyPr/>
          <a:lstStyle/>
          <a:p>
            <a:r>
              <a:rPr lang="en-GB" dirty="0"/>
              <a:t>5 </a:t>
            </a:r>
          </a:p>
          <a:p>
            <a:r>
              <a:rPr lang="en-GB" dirty="0"/>
              <a:t>Silver spot</a:t>
            </a:r>
          </a:p>
        </p:txBody>
      </p:sp>
      <p:sp>
        <p:nvSpPr>
          <p:cNvPr id="16" name="Text Placeholder 15">
            <a:extLst>
              <a:ext uri="{FF2B5EF4-FFF2-40B4-BE49-F238E27FC236}">
                <a16:creationId xmlns:a16="http://schemas.microsoft.com/office/drawing/2014/main" id="{BB1B0B90-736D-FCBD-1204-E409EA8A1E51}"/>
              </a:ext>
            </a:extLst>
          </p:cNvPr>
          <p:cNvSpPr>
            <a:spLocks noGrp="1"/>
          </p:cNvSpPr>
          <p:nvPr>
            <p:ph type="body" sz="quarter" idx="98"/>
          </p:nvPr>
        </p:nvSpPr>
        <p:spPr/>
        <p:txBody>
          <a:bodyPr/>
          <a:lstStyle/>
          <a:p>
            <a:r>
              <a:rPr lang="en-GB" dirty="0"/>
              <a:t>6</a:t>
            </a:r>
          </a:p>
          <a:p>
            <a:r>
              <a:rPr lang="en-GB" dirty="0"/>
              <a:t>Film trailers</a:t>
            </a:r>
          </a:p>
        </p:txBody>
      </p:sp>
      <p:sp>
        <p:nvSpPr>
          <p:cNvPr id="17" name="Text Placeholder 16">
            <a:extLst>
              <a:ext uri="{FF2B5EF4-FFF2-40B4-BE49-F238E27FC236}">
                <a16:creationId xmlns:a16="http://schemas.microsoft.com/office/drawing/2014/main" id="{671F1602-10F7-8A6E-2620-28A04F5EB048}"/>
              </a:ext>
            </a:extLst>
          </p:cNvPr>
          <p:cNvSpPr>
            <a:spLocks noGrp="1"/>
          </p:cNvSpPr>
          <p:nvPr>
            <p:ph type="body" sz="quarter" idx="99"/>
          </p:nvPr>
        </p:nvSpPr>
        <p:spPr/>
        <p:txBody>
          <a:bodyPr/>
          <a:lstStyle/>
          <a:p>
            <a:r>
              <a:rPr lang="en-GB" dirty="0"/>
              <a:t>7 </a:t>
            </a:r>
          </a:p>
          <a:p>
            <a:r>
              <a:rPr lang="en-GB" dirty="0"/>
              <a:t>Gold spot</a:t>
            </a:r>
          </a:p>
        </p:txBody>
      </p:sp>
      <p:sp>
        <p:nvSpPr>
          <p:cNvPr id="18" name="Text Placeholder 17">
            <a:extLst>
              <a:ext uri="{FF2B5EF4-FFF2-40B4-BE49-F238E27FC236}">
                <a16:creationId xmlns:a16="http://schemas.microsoft.com/office/drawing/2014/main" id="{7EF66338-A2D9-49EA-40DB-45994FE7BAFB}"/>
              </a:ext>
            </a:extLst>
          </p:cNvPr>
          <p:cNvSpPr>
            <a:spLocks noGrp="1"/>
          </p:cNvSpPr>
          <p:nvPr>
            <p:ph type="body" sz="quarter" idx="100"/>
          </p:nvPr>
        </p:nvSpPr>
        <p:spPr/>
        <p:txBody>
          <a:bodyPr/>
          <a:lstStyle/>
          <a:p>
            <a:r>
              <a:rPr lang="en-GB" dirty="0"/>
              <a:t>8</a:t>
            </a:r>
          </a:p>
          <a:p>
            <a:r>
              <a:rPr lang="en-GB" dirty="0"/>
              <a:t>Film</a:t>
            </a:r>
          </a:p>
        </p:txBody>
      </p:sp>
      <p:sp>
        <p:nvSpPr>
          <p:cNvPr id="19" name="Subtitle 18">
            <a:extLst>
              <a:ext uri="{FF2B5EF4-FFF2-40B4-BE49-F238E27FC236}">
                <a16:creationId xmlns:a16="http://schemas.microsoft.com/office/drawing/2014/main" id="{518D9C44-7422-DAC2-6C96-8BC92215C975}"/>
              </a:ext>
            </a:extLst>
          </p:cNvPr>
          <p:cNvSpPr>
            <a:spLocks noGrp="1"/>
          </p:cNvSpPr>
          <p:nvPr>
            <p:ph type="subTitle" idx="1"/>
          </p:nvPr>
        </p:nvSpPr>
        <p:spPr>
          <a:xfrm>
            <a:off x="199829" y="955470"/>
            <a:ext cx="8391278" cy="525552"/>
          </a:xfrm>
        </p:spPr>
        <p:txBody>
          <a:bodyPr/>
          <a:lstStyle/>
          <a:p>
            <a:r>
              <a:rPr lang="en-GB" sz="2000" b="1" kern="0" dirty="0">
                <a:solidFill>
                  <a:srgbClr val="000000"/>
                </a:solidFill>
                <a:latin typeface="+mn-lt"/>
              </a:rPr>
              <a:t>Average amount of brand advertising in reel: 11 minutes</a:t>
            </a:r>
            <a:endParaRPr lang="fr-FR" sz="2000" b="1" kern="0" dirty="0">
              <a:solidFill>
                <a:srgbClr val="000000"/>
              </a:solidFill>
              <a:latin typeface="+mn-lt"/>
            </a:endParaRPr>
          </a:p>
          <a:p>
            <a:endParaRPr lang="en-GB" dirty="0"/>
          </a:p>
        </p:txBody>
      </p:sp>
      <p:sp>
        <p:nvSpPr>
          <p:cNvPr id="20" name="Title 19">
            <a:extLst>
              <a:ext uri="{FF2B5EF4-FFF2-40B4-BE49-F238E27FC236}">
                <a16:creationId xmlns:a16="http://schemas.microsoft.com/office/drawing/2014/main" id="{14BBB0C4-C3E9-70C3-32F9-C5FD5D431608}"/>
              </a:ext>
            </a:extLst>
          </p:cNvPr>
          <p:cNvSpPr>
            <a:spLocks noGrp="1"/>
          </p:cNvSpPr>
          <p:nvPr>
            <p:ph type="title"/>
          </p:nvPr>
        </p:nvSpPr>
        <p:spPr/>
        <p:txBody>
          <a:bodyPr/>
          <a:lstStyle/>
          <a:p>
            <a:r>
              <a:rPr lang="en-GB" dirty="0"/>
              <a:t>The cinema play list </a:t>
            </a:r>
          </a:p>
        </p:txBody>
      </p:sp>
    </p:spTree>
    <p:extLst>
      <p:ext uri="{BB962C8B-B14F-4D97-AF65-F5344CB8AC3E}">
        <p14:creationId xmlns:p14="http://schemas.microsoft.com/office/powerpoint/2010/main" val="3562510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9ABCAD8-BDEB-3DD2-94D3-8AF626ECD34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E239932-42BC-A93C-08D7-4DF97E8007AC}"/>
              </a:ext>
            </a:extLst>
          </p:cNvPr>
          <p:cNvSpPr>
            <a:spLocks noGrp="1"/>
          </p:cNvSpPr>
          <p:nvPr>
            <p:ph type="title"/>
          </p:nvPr>
        </p:nvSpPr>
        <p:spPr/>
        <p:txBody>
          <a:bodyPr/>
          <a:lstStyle/>
          <a:p>
            <a:r>
              <a:rPr lang="en-GB" dirty="0"/>
              <a:t>The Gold, Silver and Bronze Spots</a:t>
            </a:r>
          </a:p>
        </p:txBody>
      </p:sp>
      <p:sp>
        <p:nvSpPr>
          <p:cNvPr id="6" name="Rectangle 5">
            <a:extLst>
              <a:ext uri="{FF2B5EF4-FFF2-40B4-BE49-F238E27FC236}">
                <a16:creationId xmlns:a16="http://schemas.microsoft.com/office/drawing/2014/main" id="{FF15A828-65F3-8DE9-324E-F2CCD3A25C9C}"/>
              </a:ext>
            </a:extLst>
          </p:cNvPr>
          <p:cNvSpPr/>
          <p:nvPr/>
        </p:nvSpPr>
        <p:spPr>
          <a:xfrm>
            <a:off x="493530" y="1894574"/>
            <a:ext cx="978248" cy="296947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08">
              <a:buClr>
                <a:srgbClr val="000000"/>
              </a:buClr>
            </a:pPr>
            <a:endParaRPr lang="en-GB" sz="1866" kern="0">
              <a:solidFill>
                <a:srgbClr val="FFFFFF"/>
              </a:solidFill>
              <a:sym typeface="Inter Tight"/>
            </a:endParaRPr>
          </a:p>
        </p:txBody>
      </p:sp>
      <p:grpSp>
        <p:nvGrpSpPr>
          <p:cNvPr id="7" name="Group 6">
            <a:extLst>
              <a:ext uri="{FF2B5EF4-FFF2-40B4-BE49-F238E27FC236}">
                <a16:creationId xmlns:a16="http://schemas.microsoft.com/office/drawing/2014/main" id="{B4288DD5-C7C6-3582-AB83-602BA68B3B2D}"/>
              </a:ext>
            </a:extLst>
          </p:cNvPr>
          <p:cNvGrpSpPr/>
          <p:nvPr/>
        </p:nvGrpSpPr>
        <p:grpSpPr>
          <a:xfrm>
            <a:off x="10952594" y="1894574"/>
            <a:ext cx="736076" cy="2969475"/>
            <a:chOff x="8214637" y="1435451"/>
            <a:chExt cx="552086" cy="2227223"/>
          </a:xfrm>
          <a:solidFill>
            <a:schemeClr val="bg1"/>
          </a:solidFill>
        </p:grpSpPr>
        <p:sp>
          <p:nvSpPr>
            <p:cNvPr id="8" name="Rectangle 7">
              <a:extLst>
                <a:ext uri="{FF2B5EF4-FFF2-40B4-BE49-F238E27FC236}">
                  <a16:creationId xmlns:a16="http://schemas.microsoft.com/office/drawing/2014/main" id="{C83137D3-53AB-42B3-7A35-04F16763C659}"/>
                </a:ext>
              </a:extLst>
            </p:cNvPr>
            <p:cNvSpPr/>
            <p:nvPr/>
          </p:nvSpPr>
          <p:spPr>
            <a:xfrm>
              <a:off x="8214637" y="1435451"/>
              <a:ext cx="552086" cy="2227223"/>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08">
                <a:buClr>
                  <a:srgbClr val="000000"/>
                </a:buClr>
              </a:pPr>
              <a:endParaRPr lang="en-GB" sz="1866" kern="0">
                <a:solidFill>
                  <a:srgbClr val="051D2E"/>
                </a:solidFill>
                <a:sym typeface="Inter Tight"/>
              </a:endParaRPr>
            </a:p>
          </p:txBody>
        </p:sp>
        <p:sp>
          <p:nvSpPr>
            <p:cNvPr id="9" name="Text Placeholder 7">
              <a:extLst>
                <a:ext uri="{FF2B5EF4-FFF2-40B4-BE49-F238E27FC236}">
                  <a16:creationId xmlns:a16="http://schemas.microsoft.com/office/drawing/2014/main" id="{F16A422B-D610-A212-25D4-E0944F8B89C8}"/>
                </a:ext>
              </a:extLst>
            </p:cNvPr>
            <p:cNvSpPr txBox="1">
              <a:spLocks/>
            </p:cNvSpPr>
            <p:nvPr/>
          </p:nvSpPr>
          <p:spPr>
            <a:xfrm>
              <a:off x="8323449" y="2123379"/>
              <a:ext cx="402885" cy="510634"/>
            </a:xfrm>
            <a:prstGeom prst="rect">
              <a:avLst/>
            </a:prstGeom>
            <a:grpFill/>
            <a:ln>
              <a:noFill/>
            </a:ln>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Film</a:t>
              </a:r>
            </a:p>
          </p:txBody>
        </p:sp>
        <p:sp>
          <p:nvSpPr>
            <p:cNvPr id="10" name="Text Placeholder 7">
              <a:extLst>
                <a:ext uri="{FF2B5EF4-FFF2-40B4-BE49-F238E27FC236}">
                  <a16:creationId xmlns:a16="http://schemas.microsoft.com/office/drawing/2014/main" id="{10287C62-9CEC-484C-9F04-0937111DFD31}"/>
                </a:ext>
              </a:extLst>
            </p:cNvPr>
            <p:cNvSpPr txBox="1">
              <a:spLocks/>
            </p:cNvSpPr>
            <p:nvPr/>
          </p:nvSpPr>
          <p:spPr>
            <a:xfrm>
              <a:off x="8274185" y="1532838"/>
              <a:ext cx="402885" cy="138641"/>
            </a:xfrm>
            <a:prstGeom prst="rect">
              <a:avLst/>
            </a:prstGeom>
            <a:grpFill/>
            <a:ln>
              <a:noFill/>
            </a:ln>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8.</a:t>
              </a:r>
            </a:p>
          </p:txBody>
        </p:sp>
      </p:grpSp>
      <p:grpSp>
        <p:nvGrpSpPr>
          <p:cNvPr id="11" name="Group 10">
            <a:extLst>
              <a:ext uri="{FF2B5EF4-FFF2-40B4-BE49-F238E27FC236}">
                <a16:creationId xmlns:a16="http://schemas.microsoft.com/office/drawing/2014/main" id="{5206B86A-95AC-547A-AE87-7CEA88FB4CF9}"/>
              </a:ext>
            </a:extLst>
          </p:cNvPr>
          <p:cNvGrpSpPr/>
          <p:nvPr/>
        </p:nvGrpSpPr>
        <p:grpSpPr>
          <a:xfrm>
            <a:off x="622860" y="2024416"/>
            <a:ext cx="857697" cy="2699993"/>
            <a:chOff x="466930" y="1532838"/>
            <a:chExt cx="643306" cy="2025100"/>
          </a:xfrm>
        </p:grpSpPr>
        <p:sp>
          <p:nvSpPr>
            <p:cNvPr id="12" name="Text Placeholder 7">
              <a:extLst>
                <a:ext uri="{FF2B5EF4-FFF2-40B4-BE49-F238E27FC236}">
                  <a16:creationId xmlns:a16="http://schemas.microsoft.com/office/drawing/2014/main" id="{A9E9D1A6-8D60-ADBE-817F-5115348B7D72}"/>
                </a:ext>
              </a:extLst>
            </p:cNvPr>
            <p:cNvSpPr txBox="1">
              <a:spLocks/>
            </p:cNvSpPr>
            <p:nvPr/>
          </p:nvSpPr>
          <p:spPr>
            <a:xfrm>
              <a:off x="475613" y="2123379"/>
              <a:ext cx="634623" cy="510634"/>
            </a:xfrm>
            <a:prstGeom prst="rect">
              <a:avLst/>
            </a:prstGeom>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DCM opening ident</a:t>
              </a:r>
            </a:p>
          </p:txBody>
        </p:sp>
        <p:sp>
          <p:nvSpPr>
            <p:cNvPr id="13" name="Text Placeholder 7">
              <a:extLst>
                <a:ext uri="{FF2B5EF4-FFF2-40B4-BE49-F238E27FC236}">
                  <a16:creationId xmlns:a16="http://schemas.microsoft.com/office/drawing/2014/main" id="{91F528F0-4ACD-CF57-70D8-845F7D39E44A}"/>
                </a:ext>
              </a:extLst>
            </p:cNvPr>
            <p:cNvSpPr txBox="1">
              <a:spLocks/>
            </p:cNvSpPr>
            <p:nvPr/>
          </p:nvSpPr>
          <p:spPr>
            <a:xfrm>
              <a:off x="466930" y="1532838"/>
              <a:ext cx="627555" cy="138641"/>
            </a:xfrm>
            <a:prstGeom prst="rect">
              <a:avLst/>
            </a:prstGeom>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1.</a:t>
              </a:r>
            </a:p>
          </p:txBody>
        </p:sp>
        <p:cxnSp>
          <p:nvCxnSpPr>
            <p:cNvPr id="14" name="Straight Arrow Connector 13">
              <a:extLst>
                <a:ext uri="{FF2B5EF4-FFF2-40B4-BE49-F238E27FC236}">
                  <a16:creationId xmlns:a16="http://schemas.microsoft.com/office/drawing/2014/main" id="{7CD918F2-3E1F-ADED-B6C4-C278D61071D2}"/>
                </a:ext>
              </a:extLst>
            </p:cNvPr>
            <p:cNvCxnSpPr>
              <a:cxnSpLocks/>
            </p:cNvCxnSpPr>
            <p:nvPr/>
          </p:nvCxnSpPr>
          <p:spPr>
            <a:xfrm>
              <a:off x="475613" y="3557938"/>
              <a:ext cx="514987"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FC9B17D5-CFD0-0965-B087-97A20FA7B70A}"/>
              </a:ext>
            </a:extLst>
          </p:cNvPr>
          <p:cNvSpPr/>
          <p:nvPr/>
        </p:nvSpPr>
        <p:spPr>
          <a:xfrm>
            <a:off x="1539523" y="1894574"/>
            <a:ext cx="2369345" cy="296947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08">
              <a:buClr>
                <a:srgbClr val="000000"/>
              </a:buClr>
            </a:pPr>
            <a:endParaRPr lang="en-GB" sz="1866" kern="0">
              <a:solidFill>
                <a:srgbClr val="FFFFFF"/>
              </a:solidFill>
              <a:sym typeface="Inter Tight"/>
            </a:endParaRPr>
          </a:p>
        </p:txBody>
      </p:sp>
      <p:grpSp>
        <p:nvGrpSpPr>
          <p:cNvPr id="16" name="Group 15">
            <a:extLst>
              <a:ext uri="{FF2B5EF4-FFF2-40B4-BE49-F238E27FC236}">
                <a16:creationId xmlns:a16="http://schemas.microsoft.com/office/drawing/2014/main" id="{A40B4FFB-88FB-65EA-A79C-7FE7CDC7CC05}"/>
              </a:ext>
            </a:extLst>
          </p:cNvPr>
          <p:cNvGrpSpPr/>
          <p:nvPr/>
        </p:nvGrpSpPr>
        <p:grpSpPr>
          <a:xfrm>
            <a:off x="1669942" y="2024416"/>
            <a:ext cx="1417626" cy="2699993"/>
            <a:chOff x="1252282" y="1532838"/>
            <a:chExt cx="1063275" cy="2025100"/>
          </a:xfrm>
        </p:grpSpPr>
        <p:sp>
          <p:nvSpPr>
            <p:cNvPr id="17" name="Text Placeholder 7">
              <a:extLst>
                <a:ext uri="{FF2B5EF4-FFF2-40B4-BE49-F238E27FC236}">
                  <a16:creationId xmlns:a16="http://schemas.microsoft.com/office/drawing/2014/main" id="{FF9CD58C-B9A2-85A7-FB5D-E225A9991EDB}"/>
                </a:ext>
              </a:extLst>
            </p:cNvPr>
            <p:cNvSpPr txBox="1">
              <a:spLocks/>
            </p:cNvSpPr>
            <p:nvPr/>
          </p:nvSpPr>
          <p:spPr>
            <a:xfrm>
              <a:off x="1252282" y="2123379"/>
              <a:ext cx="634623" cy="510634"/>
            </a:xfrm>
            <a:prstGeom prst="rect">
              <a:avLst/>
            </a:prstGeom>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Brand ads</a:t>
              </a:r>
            </a:p>
          </p:txBody>
        </p:sp>
        <p:sp>
          <p:nvSpPr>
            <p:cNvPr id="18" name="Text Placeholder 7">
              <a:extLst>
                <a:ext uri="{FF2B5EF4-FFF2-40B4-BE49-F238E27FC236}">
                  <a16:creationId xmlns:a16="http://schemas.microsoft.com/office/drawing/2014/main" id="{B77BAB29-0929-53B3-2425-6EE998FB4F9D}"/>
                </a:ext>
              </a:extLst>
            </p:cNvPr>
            <p:cNvSpPr txBox="1">
              <a:spLocks/>
            </p:cNvSpPr>
            <p:nvPr/>
          </p:nvSpPr>
          <p:spPr>
            <a:xfrm>
              <a:off x="1252282" y="1532838"/>
              <a:ext cx="627555" cy="138641"/>
            </a:xfrm>
            <a:prstGeom prst="rect">
              <a:avLst/>
            </a:prstGeom>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2.</a:t>
              </a:r>
            </a:p>
          </p:txBody>
        </p:sp>
        <p:cxnSp>
          <p:nvCxnSpPr>
            <p:cNvPr id="19" name="Straight Arrow Connector 18">
              <a:extLst>
                <a:ext uri="{FF2B5EF4-FFF2-40B4-BE49-F238E27FC236}">
                  <a16:creationId xmlns:a16="http://schemas.microsoft.com/office/drawing/2014/main" id="{62EB83F9-98F5-53FC-745A-327C872D1D03}"/>
                </a:ext>
              </a:extLst>
            </p:cNvPr>
            <p:cNvCxnSpPr>
              <a:cxnSpLocks/>
            </p:cNvCxnSpPr>
            <p:nvPr/>
          </p:nvCxnSpPr>
          <p:spPr>
            <a:xfrm>
              <a:off x="1800570" y="3557938"/>
              <a:ext cx="514987"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CD562C72-21E4-9806-C0B8-AA5EB01AB049}"/>
              </a:ext>
            </a:extLst>
          </p:cNvPr>
          <p:cNvSpPr/>
          <p:nvPr/>
        </p:nvSpPr>
        <p:spPr>
          <a:xfrm>
            <a:off x="3970008" y="1894574"/>
            <a:ext cx="1440778" cy="2969475"/>
          </a:xfrm>
          <a:prstGeom prst="rect">
            <a:avLst/>
          </a:prstGeom>
          <a:solidFill>
            <a:srgbClr val="A8714E"/>
          </a:solidFill>
          <a:ln>
            <a:solidFill>
              <a:srgbClr val="A8714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08">
              <a:buClr>
                <a:srgbClr val="000000"/>
              </a:buClr>
            </a:pPr>
            <a:endParaRPr lang="en-GB" sz="1866" kern="0">
              <a:solidFill>
                <a:srgbClr val="FFFFFF"/>
              </a:solidFill>
              <a:sym typeface="Inter Tight"/>
            </a:endParaRPr>
          </a:p>
        </p:txBody>
      </p:sp>
      <p:sp>
        <p:nvSpPr>
          <p:cNvPr id="21" name="Text Placeholder 7">
            <a:extLst>
              <a:ext uri="{FF2B5EF4-FFF2-40B4-BE49-F238E27FC236}">
                <a16:creationId xmlns:a16="http://schemas.microsoft.com/office/drawing/2014/main" id="{D8522520-5A9D-CC51-9ED6-832E87D3D817}"/>
              </a:ext>
            </a:extLst>
          </p:cNvPr>
          <p:cNvSpPr txBox="1">
            <a:spLocks/>
          </p:cNvSpPr>
          <p:nvPr/>
        </p:nvSpPr>
        <p:spPr>
          <a:xfrm>
            <a:off x="4113754" y="2811763"/>
            <a:ext cx="1080042" cy="680810"/>
          </a:xfrm>
          <a:prstGeom prst="rect">
            <a:avLst/>
          </a:prstGeom>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dirty="0">
                <a:solidFill>
                  <a:srgbClr val="FFFFFF"/>
                </a:solidFill>
                <a:latin typeface="+mn-lt"/>
              </a:rPr>
              <a:t>Bronze spot</a:t>
            </a:r>
          </a:p>
        </p:txBody>
      </p:sp>
      <p:sp>
        <p:nvSpPr>
          <p:cNvPr id="22" name="Text Placeholder 7">
            <a:extLst>
              <a:ext uri="{FF2B5EF4-FFF2-40B4-BE49-F238E27FC236}">
                <a16:creationId xmlns:a16="http://schemas.microsoft.com/office/drawing/2014/main" id="{5F125E01-054C-00A1-A813-A9FF7F4702A1}"/>
              </a:ext>
            </a:extLst>
          </p:cNvPr>
          <p:cNvSpPr txBox="1">
            <a:spLocks/>
          </p:cNvSpPr>
          <p:nvPr/>
        </p:nvSpPr>
        <p:spPr>
          <a:xfrm>
            <a:off x="4113754" y="2024417"/>
            <a:ext cx="836696" cy="184845"/>
          </a:xfrm>
          <a:prstGeom prst="rect">
            <a:avLst/>
          </a:prstGeom>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dirty="0">
                <a:solidFill>
                  <a:srgbClr val="FFFFFF"/>
                </a:solidFill>
                <a:latin typeface="+mn-lt"/>
              </a:rPr>
              <a:t>3.</a:t>
            </a:r>
          </a:p>
        </p:txBody>
      </p:sp>
      <p:cxnSp>
        <p:nvCxnSpPr>
          <p:cNvPr id="23" name="Straight Arrow Connector 22">
            <a:extLst>
              <a:ext uri="{FF2B5EF4-FFF2-40B4-BE49-F238E27FC236}">
                <a16:creationId xmlns:a16="http://schemas.microsoft.com/office/drawing/2014/main" id="{DC39FA5C-2581-2CDD-371E-1F416709220D}"/>
              </a:ext>
            </a:extLst>
          </p:cNvPr>
          <p:cNvCxnSpPr>
            <a:cxnSpLocks/>
          </p:cNvCxnSpPr>
          <p:nvPr/>
        </p:nvCxnSpPr>
        <p:spPr>
          <a:xfrm>
            <a:off x="4394750" y="4724407"/>
            <a:ext cx="686614"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C6CB4AA1-BB04-F8CA-933F-49C10E669DE8}"/>
              </a:ext>
            </a:extLst>
          </p:cNvPr>
          <p:cNvGrpSpPr/>
          <p:nvPr/>
        </p:nvGrpSpPr>
        <p:grpSpPr>
          <a:xfrm>
            <a:off x="6515368" y="1894574"/>
            <a:ext cx="1440778" cy="2969475"/>
            <a:chOff x="4886543" y="1435451"/>
            <a:chExt cx="1080640" cy="2227223"/>
          </a:xfrm>
          <a:solidFill>
            <a:srgbClr val="B2B4B2"/>
          </a:solidFill>
        </p:grpSpPr>
        <p:sp>
          <p:nvSpPr>
            <p:cNvPr id="25" name="Rectangle 24">
              <a:extLst>
                <a:ext uri="{FF2B5EF4-FFF2-40B4-BE49-F238E27FC236}">
                  <a16:creationId xmlns:a16="http://schemas.microsoft.com/office/drawing/2014/main" id="{7BCDCDB3-6E5F-9131-B606-33A351291CA5}"/>
                </a:ext>
              </a:extLst>
            </p:cNvPr>
            <p:cNvSpPr/>
            <p:nvPr/>
          </p:nvSpPr>
          <p:spPr>
            <a:xfrm>
              <a:off x="4886543" y="1435451"/>
              <a:ext cx="1080640" cy="2227223"/>
            </a:xfrm>
            <a:prstGeom prst="rect">
              <a:avLst/>
            </a:prstGeom>
            <a:grpFill/>
            <a:ln>
              <a:solidFill>
                <a:srgbClr val="B2B4B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08">
                <a:buClr>
                  <a:srgbClr val="000000"/>
                </a:buClr>
              </a:pPr>
              <a:endParaRPr lang="en-GB" sz="1866" kern="0">
                <a:solidFill>
                  <a:srgbClr val="FFFFFF"/>
                </a:solidFill>
                <a:sym typeface="Inter Tight"/>
              </a:endParaRPr>
            </a:p>
          </p:txBody>
        </p:sp>
        <p:sp>
          <p:nvSpPr>
            <p:cNvPr id="26" name="Text Placeholder 7">
              <a:extLst>
                <a:ext uri="{FF2B5EF4-FFF2-40B4-BE49-F238E27FC236}">
                  <a16:creationId xmlns:a16="http://schemas.microsoft.com/office/drawing/2014/main" id="{D5028B24-A34C-ADE6-7795-CFF0A49BFC65}"/>
                </a:ext>
              </a:extLst>
            </p:cNvPr>
            <p:cNvSpPr txBox="1">
              <a:spLocks/>
            </p:cNvSpPr>
            <p:nvPr/>
          </p:nvSpPr>
          <p:spPr>
            <a:xfrm>
              <a:off x="5015249" y="2123379"/>
              <a:ext cx="634623" cy="510634"/>
            </a:xfrm>
            <a:prstGeom prst="rect">
              <a:avLst/>
            </a:prstGeom>
            <a:grpFill/>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FFFFFF"/>
                  </a:solidFill>
                  <a:latin typeface="+mn-lt"/>
                </a:rPr>
                <a:t>Silver spot</a:t>
              </a:r>
            </a:p>
          </p:txBody>
        </p:sp>
        <p:sp>
          <p:nvSpPr>
            <p:cNvPr id="27" name="Text Placeholder 7">
              <a:extLst>
                <a:ext uri="{FF2B5EF4-FFF2-40B4-BE49-F238E27FC236}">
                  <a16:creationId xmlns:a16="http://schemas.microsoft.com/office/drawing/2014/main" id="{D12CE362-9A9A-C33A-C70E-681CD6C95090}"/>
                </a:ext>
              </a:extLst>
            </p:cNvPr>
            <p:cNvSpPr txBox="1">
              <a:spLocks/>
            </p:cNvSpPr>
            <p:nvPr/>
          </p:nvSpPr>
          <p:spPr>
            <a:xfrm>
              <a:off x="4977149" y="1532838"/>
              <a:ext cx="627555" cy="138641"/>
            </a:xfrm>
            <a:prstGeom prst="rect">
              <a:avLst/>
            </a:prstGeom>
            <a:grpFill/>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FFFFFF"/>
                  </a:solidFill>
                  <a:latin typeface="+mn-lt"/>
                </a:rPr>
                <a:t>5.</a:t>
              </a:r>
            </a:p>
          </p:txBody>
        </p:sp>
        <p:cxnSp>
          <p:nvCxnSpPr>
            <p:cNvPr id="28" name="Straight Arrow Connector 27">
              <a:extLst>
                <a:ext uri="{FF2B5EF4-FFF2-40B4-BE49-F238E27FC236}">
                  <a16:creationId xmlns:a16="http://schemas.microsoft.com/office/drawing/2014/main" id="{58AD6D6E-1FF0-F6A9-D729-670F36F5B7D5}"/>
                </a:ext>
              </a:extLst>
            </p:cNvPr>
            <p:cNvCxnSpPr>
              <a:cxnSpLocks/>
            </p:cNvCxnSpPr>
            <p:nvPr/>
          </p:nvCxnSpPr>
          <p:spPr>
            <a:xfrm>
              <a:off x="5134885" y="3557938"/>
              <a:ext cx="514987" cy="0"/>
            </a:xfrm>
            <a:prstGeom prst="straightConnector1">
              <a:avLst/>
            </a:prstGeom>
            <a:grpFill/>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A51514CB-1094-78DD-8989-3D1AA49D25EA}"/>
              </a:ext>
            </a:extLst>
          </p:cNvPr>
          <p:cNvGrpSpPr/>
          <p:nvPr/>
        </p:nvGrpSpPr>
        <p:grpSpPr>
          <a:xfrm>
            <a:off x="8015114" y="1894574"/>
            <a:ext cx="1384851" cy="2969475"/>
            <a:chOff x="6011410" y="1435451"/>
            <a:chExt cx="1038693" cy="2227223"/>
          </a:xfrm>
          <a:solidFill>
            <a:schemeClr val="bg1"/>
          </a:solidFill>
        </p:grpSpPr>
        <p:sp>
          <p:nvSpPr>
            <p:cNvPr id="30" name="Rectangle 29">
              <a:extLst>
                <a:ext uri="{FF2B5EF4-FFF2-40B4-BE49-F238E27FC236}">
                  <a16:creationId xmlns:a16="http://schemas.microsoft.com/office/drawing/2014/main" id="{F10EB828-79E1-20FB-9EE6-974852289CFE}"/>
                </a:ext>
              </a:extLst>
            </p:cNvPr>
            <p:cNvSpPr/>
            <p:nvPr/>
          </p:nvSpPr>
          <p:spPr>
            <a:xfrm>
              <a:off x="6011410" y="1435451"/>
              <a:ext cx="1038693" cy="2227223"/>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08">
                <a:buClr>
                  <a:srgbClr val="000000"/>
                </a:buClr>
              </a:pPr>
              <a:endParaRPr lang="en-GB" sz="1866" kern="0">
                <a:solidFill>
                  <a:srgbClr val="051D2E"/>
                </a:solidFill>
                <a:sym typeface="Inter Tight"/>
              </a:endParaRPr>
            </a:p>
          </p:txBody>
        </p:sp>
        <p:sp>
          <p:nvSpPr>
            <p:cNvPr id="31" name="Text Placeholder 7">
              <a:extLst>
                <a:ext uri="{FF2B5EF4-FFF2-40B4-BE49-F238E27FC236}">
                  <a16:creationId xmlns:a16="http://schemas.microsoft.com/office/drawing/2014/main" id="{DE26EDF2-F8DE-B4E2-3648-7E807D90114C}"/>
                </a:ext>
              </a:extLst>
            </p:cNvPr>
            <p:cNvSpPr txBox="1">
              <a:spLocks/>
            </p:cNvSpPr>
            <p:nvPr/>
          </p:nvSpPr>
          <p:spPr>
            <a:xfrm>
              <a:off x="6128709" y="2123379"/>
              <a:ext cx="804094" cy="510634"/>
            </a:xfrm>
            <a:prstGeom prst="rect">
              <a:avLst/>
            </a:prstGeom>
            <a:grpFill/>
            <a:ln>
              <a:noFill/>
            </a:ln>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Film trailers</a:t>
              </a:r>
            </a:p>
          </p:txBody>
        </p:sp>
        <p:sp>
          <p:nvSpPr>
            <p:cNvPr id="32" name="Text Placeholder 7">
              <a:extLst>
                <a:ext uri="{FF2B5EF4-FFF2-40B4-BE49-F238E27FC236}">
                  <a16:creationId xmlns:a16="http://schemas.microsoft.com/office/drawing/2014/main" id="{EF391BC3-D367-4E43-732B-C43DD4690DA1}"/>
                </a:ext>
              </a:extLst>
            </p:cNvPr>
            <p:cNvSpPr txBox="1">
              <a:spLocks/>
            </p:cNvSpPr>
            <p:nvPr/>
          </p:nvSpPr>
          <p:spPr>
            <a:xfrm>
              <a:off x="6104112" y="1532838"/>
              <a:ext cx="627555" cy="138641"/>
            </a:xfrm>
            <a:prstGeom prst="rect">
              <a:avLst/>
            </a:prstGeom>
            <a:grpFill/>
            <a:ln>
              <a:noFill/>
            </a:ln>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6.</a:t>
              </a:r>
            </a:p>
          </p:txBody>
        </p:sp>
        <p:cxnSp>
          <p:nvCxnSpPr>
            <p:cNvPr id="33" name="Straight Arrow Connector 32">
              <a:extLst>
                <a:ext uri="{FF2B5EF4-FFF2-40B4-BE49-F238E27FC236}">
                  <a16:creationId xmlns:a16="http://schemas.microsoft.com/office/drawing/2014/main" id="{52ED21C0-4B27-55E3-9581-AD93A1C36C92}"/>
                </a:ext>
              </a:extLst>
            </p:cNvPr>
            <p:cNvCxnSpPr>
              <a:cxnSpLocks/>
            </p:cNvCxnSpPr>
            <p:nvPr/>
          </p:nvCxnSpPr>
          <p:spPr>
            <a:xfrm>
              <a:off x="6272029" y="3557938"/>
              <a:ext cx="514987" cy="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D326BD46-AC89-149D-8C9E-19BBB6720D49}"/>
              </a:ext>
            </a:extLst>
          </p:cNvPr>
          <p:cNvGrpSpPr/>
          <p:nvPr/>
        </p:nvGrpSpPr>
        <p:grpSpPr>
          <a:xfrm>
            <a:off x="9455890" y="1894574"/>
            <a:ext cx="1440778" cy="2969475"/>
            <a:chOff x="7092050" y="1435451"/>
            <a:chExt cx="1080640" cy="2227223"/>
          </a:xfrm>
          <a:solidFill>
            <a:srgbClr val="BA9863"/>
          </a:solidFill>
        </p:grpSpPr>
        <p:sp>
          <p:nvSpPr>
            <p:cNvPr id="35" name="Rectangle 34">
              <a:extLst>
                <a:ext uri="{FF2B5EF4-FFF2-40B4-BE49-F238E27FC236}">
                  <a16:creationId xmlns:a16="http://schemas.microsoft.com/office/drawing/2014/main" id="{51E47AA7-BDE5-C5FD-73EC-EFD7366DFC20}"/>
                </a:ext>
              </a:extLst>
            </p:cNvPr>
            <p:cNvSpPr/>
            <p:nvPr/>
          </p:nvSpPr>
          <p:spPr>
            <a:xfrm>
              <a:off x="7092050" y="1435451"/>
              <a:ext cx="1080640" cy="2227223"/>
            </a:xfrm>
            <a:prstGeom prst="rect">
              <a:avLst/>
            </a:prstGeom>
            <a:grpFill/>
            <a:ln>
              <a:solidFill>
                <a:srgbClr val="BA98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08">
                <a:buClr>
                  <a:srgbClr val="000000"/>
                </a:buClr>
              </a:pPr>
              <a:endParaRPr lang="en-GB" sz="1866" kern="0">
                <a:solidFill>
                  <a:srgbClr val="FFFFFF"/>
                </a:solidFill>
                <a:sym typeface="Inter Tight"/>
              </a:endParaRPr>
            </a:p>
          </p:txBody>
        </p:sp>
        <p:sp>
          <p:nvSpPr>
            <p:cNvPr id="36" name="Text Placeholder 7">
              <a:extLst>
                <a:ext uri="{FF2B5EF4-FFF2-40B4-BE49-F238E27FC236}">
                  <a16:creationId xmlns:a16="http://schemas.microsoft.com/office/drawing/2014/main" id="{C66E22A0-9584-CBF1-634A-C0F42C667C11}"/>
                </a:ext>
              </a:extLst>
            </p:cNvPr>
            <p:cNvSpPr txBox="1">
              <a:spLocks/>
            </p:cNvSpPr>
            <p:nvPr/>
          </p:nvSpPr>
          <p:spPr>
            <a:xfrm>
              <a:off x="7208297" y="2123379"/>
              <a:ext cx="634623" cy="510634"/>
            </a:xfrm>
            <a:prstGeom prst="rect">
              <a:avLst/>
            </a:prstGeom>
            <a:grpFill/>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FFFFFF"/>
                  </a:solidFill>
                  <a:latin typeface="+mn-lt"/>
                </a:rPr>
                <a:t>Gold spot</a:t>
              </a:r>
            </a:p>
          </p:txBody>
        </p:sp>
        <p:sp>
          <p:nvSpPr>
            <p:cNvPr id="37" name="Text Placeholder 7">
              <a:extLst>
                <a:ext uri="{FF2B5EF4-FFF2-40B4-BE49-F238E27FC236}">
                  <a16:creationId xmlns:a16="http://schemas.microsoft.com/office/drawing/2014/main" id="{6CAE2697-F826-5361-96EB-BBE934AB2605}"/>
                </a:ext>
              </a:extLst>
            </p:cNvPr>
            <p:cNvSpPr txBox="1">
              <a:spLocks/>
            </p:cNvSpPr>
            <p:nvPr/>
          </p:nvSpPr>
          <p:spPr>
            <a:xfrm>
              <a:off x="7193545" y="1532838"/>
              <a:ext cx="627555" cy="138641"/>
            </a:xfrm>
            <a:prstGeom prst="rect">
              <a:avLst/>
            </a:prstGeom>
            <a:grpFill/>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FFFFFF"/>
                  </a:solidFill>
                  <a:latin typeface="+mn-lt"/>
                </a:rPr>
                <a:t>7.</a:t>
              </a:r>
            </a:p>
          </p:txBody>
        </p:sp>
        <p:cxnSp>
          <p:nvCxnSpPr>
            <p:cNvPr id="38" name="Straight Arrow Connector 37">
              <a:extLst>
                <a:ext uri="{FF2B5EF4-FFF2-40B4-BE49-F238E27FC236}">
                  <a16:creationId xmlns:a16="http://schemas.microsoft.com/office/drawing/2014/main" id="{E17F137E-CCEC-3E65-3C4E-F53D5E4DCE32}"/>
                </a:ext>
              </a:extLst>
            </p:cNvPr>
            <p:cNvCxnSpPr>
              <a:cxnSpLocks/>
            </p:cNvCxnSpPr>
            <p:nvPr/>
          </p:nvCxnSpPr>
          <p:spPr>
            <a:xfrm>
              <a:off x="7405504" y="3557938"/>
              <a:ext cx="514987" cy="0"/>
            </a:xfrm>
            <a:prstGeom prst="straightConnector1">
              <a:avLst/>
            </a:prstGeom>
            <a:grpFill/>
            <a:ln>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25F41D93-F51D-0F72-5B25-BEA3AD335713}"/>
              </a:ext>
            </a:extLst>
          </p:cNvPr>
          <p:cNvGrpSpPr/>
          <p:nvPr/>
        </p:nvGrpSpPr>
        <p:grpSpPr>
          <a:xfrm>
            <a:off x="5460464" y="1894574"/>
            <a:ext cx="995939" cy="2969475"/>
            <a:chOff x="4095323" y="1435451"/>
            <a:chExt cx="746993" cy="2227223"/>
          </a:xfrm>
          <a:solidFill>
            <a:schemeClr val="bg1"/>
          </a:solidFill>
        </p:grpSpPr>
        <p:sp>
          <p:nvSpPr>
            <p:cNvPr id="40" name="Rectangle 39">
              <a:extLst>
                <a:ext uri="{FF2B5EF4-FFF2-40B4-BE49-F238E27FC236}">
                  <a16:creationId xmlns:a16="http://schemas.microsoft.com/office/drawing/2014/main" id="{1FA76B5E-8788-EBC2-2129-874CF496B1FF}"/>
                </a:ext>
              </a:extLst>
            </p:cNvPr>
            <p:cNvSpPr/>
            <p:nvPr/>
          </p:nvSpPr>
          <p:spPr>
            <a:xfrm>
              <a:off x="4095323" y="1435451"/>
              <a:ext cx="746993" cy="2227223"/>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08">
                <a:buClr>
                  <a:srgbClr val="000000"/>
                </a:buClr>
              </a:pPr>
              <a:endParaRPr lang="en-GB" sz="1866" kern="0">
                <a:solidFill>
                  <a:srgbClr val="051D2E"/>
                </a:solidFill>
                <a:sym typeface="Inter Tight"/>
              </a:endParaRPr>
            </a:p>
          </p:txBody>
        </p:sp>
        <p:sp>
          <p:nvSpPr>
            <p:cNvPr id="41" name="Text Placeholder 7">
              <a:extLst>
                <a:ext uri="{FF2B5EF4-FFF2-40B4-BE49-F238E27FC236}">
                  <a16:creationId xmlns:a16="http://schemas.microsoft.com/office/drawing/2014/main" id="{4BB78644-0D71-E0C5-0CC7-88718A3D9876}"/>
                </a:ext>
              </a:extLst>
            </p:cNvPr>
            <p:cNvSpPr txBox="1">
              <a:spLocks/>
            </p:cNvSpPr>
            <p:nvPr/>
          </p:nvSpPr>
          <p:spPr>
            <a:xfrm>
              <a:off x="4212623" y="2123379"/>
              <a:ext cx="514987" cy="510634"/>
            </a:xfrm>
            <a:prstGeom prst="rect">
              <a:avLst/>
            </a:prstGeom>
            <a:grpFill/>
            <a:ln>
              <a:noFill/>
            </a:ln>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DCM closing ident</a:t>
              </a:r>
            </a:p>
          </p:txBody>
        </p:sp>
        <p:sp>
          <p:nvSpPr>
            <p:cNvPr id="42" name="Text Placeholder 7">
              <a:extLst>
                <a:ext uri="{FF2B5EF4-FFF2-40B4-BE49-F238E27FC236}">
                  <a16:creationId xmlns:a16="http://schemas.microsoft.com/office/drawing/2014/main" id="{14BD3A2E-9235-87DA-CD98-2984E0B16394}"/>
                </a:ext>
              </a:extLst>
            </p:cNvPr>
            <p:cNvSpPr txBox="1">
              <a:spLocks/>
            </p:cNvSpPr>
            <p:nvPr/>
          </p:nvSpPr>
          <p:spPr>
            <a:xfrm>
              <a:off x="4188025" y="1532838"/>
              <a:ext cx="627555" cy="138641"/>
            </a:xfrm>
            <a:prstGeom prst="rect">
              <a:avLst/>
            </a:prstGeom>
            <a:grpFill/>
            <a:ln>
              <a:noFill/>
            </a:ln>
          </p:spPr>
          <p:txBody>
            <a:bodyPr vert="horz" lIns="0" tIns="0" rIns="121913" bIns="60957"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algn="l" defTabSz="1219108"/>
              <a:r>
                <a:rPr lang="en-GB" sz="1200" b="1" kern="0">
                  <a:solidFill>
                    <a:srgbClr val="051D2E"/>
                  </a:solidFill>
                  <a:latin typeface="+mn-lt"/>
                </a:rPr>
                <a:t>4.</a:t>
              </a:r>
            </a:p>
          </p:txBody>
        </p:sp>
        <p:cxnSp>
          <p:nvCxnSpPr>
            <p:cNvPr id="43" name="Straight Arrow Connector 42">
              <a:extLst>
                <a:ext uri="{FF2B5EF4-FFF2-40B4-BE49-F238E27FC236}">
                  <a16:creationId xmlns:a16="http://schemas.microsoft.com/office/drawing/2014/main" id="{96E95967-141E-D27E-0E9C-7E0C294B5961}"/>
                </a:ext>
              </a:extLst>
            </p:cNvPr>
            <p:cNvCxnSpPr>
              <a:cxnSpLocks/>
            </p:cNvCxnSpPr>
            <p:nvPr/>
          </p:nvCxnSpPr>
          <p:spPr>
            <a:xfrm>
              <a:off x="4212622" y="3557938"/>
              <a:ext cx="514987" cy="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 name="Subtitle 3">
            <a:extLst>
              <a:ext uri="{FF2B5EF4-FFF2-40B4-BE49-F238E27FC236}">
                <a16:creationId xmlns:a16="http://schemas.microsoft.com/office/drawing/2014/main" id="{FD6425F9-4C5A-45B5-9800-15FA07021934}"/>
              </a:ext>
            </a:extLst>
          </p:cNvPr>
          <p:cNvSpPr>
            <a:spLocks noGrp="1"/>
          </p:cNvSpPr>
          <p:nvPr>
            <p:ph type="subTitle" idx="1"/>
          </p:nvPr>
        </p:nvSpPr>
        <p:spPr>
          <a:xfrm>
            <a:off x="508532" y="1173679"/>
            <a:ext cx="8735041" cy="379645"/>
          </a:xfrm>
        </p:spPr>
        <p:txBody>
          <a:bodyPr/>
          <a:lstStyle/>
          <a:p>
            <a:r>
              <a:rPr lang="en-GB" dirty="0"/>
              <a:t>Take advantage of the most prestigious positions in advertising</a:t>
            </a:r>
          </a:p>
          <a:p>
            <a:endParaRPr lang="en-GB" dirty="0"/>
          </a:p>
        </p:txBody>
      </p:sp>
      <p:sp>
        <p:nvSpPr>
          <p:cNvPr id="4" name="TextBox 3">
            <a:extLst>
              <a:ext uri="{FF2B5EF4-FFF2-40B4-BE49-F238E27FC236}">
                <a16:creationId xmlns:a16="http://schemas.microsoft.com/office/drawing/2014/main" id="{97F9A8B9-44D6-040C-67B4-BE0EEEA05A20}"/>
              </a:ext>
            </a:extLst>
          </p:cNvPr>
          <p:cNvSpPr txBox="1"/>
          <p:nvPr/>
        </p:nvSpPr>
        <p:spPr>
          <a:xfrm>
            <a:off x="3738084" y="4907796"/>
            <a:ext cx="1904626" cy="379463"/>
          </a:xfrm>
          <a:prstGeom prst="rect">
            <a:avLst/>
          </a:prstGeom>
          <a:noFill/>
        </p:spPr>
        <p:txBody>
          <a:bodyPr wrap="square">
            <a:spAutoFit/>
          </a:bodyPr>
          <a:lstStyle/>
          <a:p>
            <a:pPr algn="ctr" defTabSz="1219108">
              <a:buClr>
                <a:srgbClr val="000000"/>
              </a:buClr>
            </a:pPr>
            <a:r>
              <a:rPr lang="en-GB" sz="1866" b="1" kern="0">
                <a:solidFill>
                  <a:srgbClr val="A8714E"/>
                </a:solidFill>
                <a:cs typeface="Inter Tight"/>
                <a:sym typeface="Inter Tight"/>
              </a:rPr>
              <a:t>89%</a:t>
            </a:r>
          </a:p>
        </p:txBody>
      </p:sp>
      <p:sp>
        <p:nvSpPr>
          <p:cNvPr id="5" name="TextBox 4">
            <a:extLst>
              <a:ext uri="{FF2B5EF4-FFF2-40B4-BE49-F238E27FC236}">
                <a16:creationId xmlns:a16="http://schemas.microsoft.com/office/drawing/2014/main" id="{CF97093E-7AF0-D9F7-87C6-1DF6DBE05A82}"/>
              </a:ext>
            </a:extLst>
          </p:cNvPr>
          <p:cNvSpPr txBox="1"/>
          <p:nvPr/>
        </p:nvSpPr>
        <p:spPr>
          <a:xfrm>
            <a:off x="3665798" y="5230713"/>
            <a:ext cx="2049194" cy="461665"/>
          </a:xfrm>
          <a:prstGeom prst="rect">
            <a:avLst/>
          </a:prstGeom>
          <a:noFill/>
        </p:spPr>
        <p:txBody>
          <a:bodyPr wrap="square">
            <a:spAutoFit/>
          </a:bodyPr>
          <a:lstStyle/>
          <a:p>
            <a:pPr algn="ctr" defTabSz="1219108">
              <a:buClr>
                <a:srgbClr val="000000"/>
              </a:buClr>
            </a:pPr>
            <a:r>
              <a:rPr lang="en-GB" sz="1200" kern="0">
                <a:solidFill>
                  <a:srgbClr val="000000"/>
                </a:solidFill>
                <a:cs typeface="Inter Tight"/>
                <a:sym typeface="Inter Tight"/>
              </a:rPr>
              <a:t>of cinemagoers seated when Bronze Spot begins</a:t>
            </a:r>
          </a:p>
        </p:txBody>
      </p:sp>
      <p:sp>
        <p:nvSpPr>
          <p:cNvPr id="45" name="TextBox 44">
            <a:extLst>
              <a:ext uri="{FF2B5EF4-FFF2-40B4-BE49-F238E27FC236}">
                <a16:creationId xmlns:a16="http://schemas.microsoft.com/office/drawing/2014/main" id="{ED722E8F-5F6C-570B-AACC-243998D6207E}"/>
              </a:ext>
            </a:extLst>
          </p:cNvPr>
          <p:cNvSpPr txBox="1"/>
          <p:nvPr/>
        </p:nvSpPr>
        <p:spPr>
          <a:xfrm>
            <a:off x="3665798" y="5629679"/>
            <a:ext cx="2049194" cy="307777"/>
          </a:xfrm>
          <a:prstGeom prst="rect">
            <a:avLst/>
          </a:prstGeom>
          <a:noFill/>
        </p:spPr>
        <p:txBody>
          <a:bodyPr wrap="square">
            <a:spAutoFit/>
          </a:bodyPr>
          <a:lstStyle/>
          <a:p>
            <a:pPr algn="ctr" defTabSz="1219108">
              <a:buClr>
                <a:srgbClr val="000000"/>
              </a:buClr>
            </a:pPr>
            <a:r>
              <a:rPr lang="en-GB" sz="1400" b="1" kern="0">
                <a:solidFill>
                  <a:srgbClr val="A8714E"/>
                </a:solidFill>
                <a:cs typeface="Inter Tight"/>
                <a:sym typeface="Inter Tight"/>
              </a:rPr>
              <a:t>+15% rate card</a:t>
            </a:r>
          </a:p>
        </p:txBody>
      </p:sp>
      <p:sp>
        <p:nvSpPr>
          <p:cNvPr id="46" name="TextBox 45">
            <a:extLst>
              <a:ext uri="{FF2B5EF4-FFF2-40B4-BE49-F238E27FC236}">
                <a16:creationId xmlns:a16="http://schemas.microsoft.com/office/drawing/2014/main" id="{6309C611-4DFC-D928-018B-5BF0B9989464}"/>
              </a:ext>
            </a:extLst>
          </p:cNvPr>
          <p:cNvSpPr txBox="1"/>
          <p:nvPr/>
        </p:nvSpPr>
        <p:spPr>
          <a:xfrm>
            <a:off x="6303469" y="4907796"/>
            <a:ext cx="1904626" cy="379463"/>
          </a:xfrm>
          <a:prstGeom prst="rect">
            <a:avLst/>
          </a:prstGeom>
          <a:noFill/>
        </p:spPr>
        <p:txBody>
          <a:bodyPr wrap="square">
            <a:spAutoFit/>
          </a:bodyPr>
          <a:lstStyle/>
          <a:p>
            <a:pPr algn="ctr" defTabSz="1219108">
              <a:buClr>
                <a:srgbClr val="000000"/>
              </a:buClr>
            </a:pPr>
            <a:r>
              <a:rPr lang="en-GB" sz="1866" b="1" kern="0">
                <a:solidFill>
                  <a:srgbClr val="B2B4B2"/>
                </a:solidFill>
                <a:cs typeface="Inter Tight"/>
                <a:sym typeface="Inter Tight"/>
              </a:rPr>
              <a:t>91%</a:t>
            </a:r>
          </a:p>
        </p:txBody>
      </p:sp>
      <p:sp>
        <p:nvSpPr>
          <p:cNvPr id="47" name="TextBox 46">
            <a:extLst>
              <a:ext uri="{FF2B5EF4-FFF2-40B4-BE49-F238E27FC236}">
                <a16:creationId xmlns:a16="http://schemas.microsoft.com/office/drawing/2014/main" id="{FEC6A0E1-1C9C-4579-E337-D6790A8BB433}"/>
              </a:ext>
            </a:extLst>
          </p:cNvPr>
          <p:cNvSpPr txBox="1"/>
          <p:nvPr/>
        </p:nvSpPr>
        <p:spPr>
          <a:xfrm>
            <a:off x="6231184" y="5230713"/>
            <a:ext cx="2049194" cy="461665"/>
          </a:xfrm>
          <a:prstGeom prst="rect">
            <a:avLst/>
          </a:prstGeom>
          <a:noFill/>
        </p:spPr>
        <p:txBody>
          <a:bodyPr wrap="square">
            <a:spAutoFit/>
          </a:bodyPr>
          <a:lstStyle/>
          <a:p>
            <a:pPr algn="ctr" defTabSz="1219108">
              <a:buClr>
                <a:srgbClr val="000000"/>
              </a:buClr>
            </a:pPr>
            <a:r>
              <a:rPr lang="en-GB" sz="1200" kern="0">
                <a:solidFill>
                  <a:srgbClr val="000000"/>
                </a:solidFill>
                <a:cs typeface="Inter Tight"/>
                <a:sym typeface="Inter Tight"/>
              </a:rPr>
              <a:t>of cinemagoers seated when Silver Spot begins</a:t>
            </a:r>
          </a:p>
        </p:txBody>
      </p:sp>
      <p:sp>
        <p:nvSpPr>
          <p:cNvPr id="48" name="TextBox 47">
            <a:extLst>
              <a:ext uri="{FF2B5EF4-FFF2-40B4-BE49-F238E27FC236}">
                <a16:creationId xmlns:a16="http://schemas.microsoft.com/office/drawing/2014/main" id="{44C4AF1F-6268-3A8B-CBAE-E11866AC7132}"/>
              </a:ext>
            </a:extLst>
          </p:cNvPr>
          <p:cNvSpPr txBox="1"/>
          <p:nvPr/>
        </p:nvSpPr>
        <p:spPr>
          <a:xfrm>
            <a:off x="6231184" y="5629679"/>
            <a:ext cx="2049194" cy="307777"/>
          </a:xfrm>
          <a:prstGeom prst="rect">
            <a:avLst/>
          </a:prstGeom>
          <a:noFill/>
        </p:spPr>
        <p:txBody>
          <a:bodyPr wrap="square">
            <a:spAutoFit/>
          </a:bodyPr>
          <a:lstStyle/>
          <a:p>
            <a:pPr algn="ctr" defTabSz="1219108">
              <a:buClr>
                <a:srgbClr val="000000"/>
              </a:buClr>
            </a:pPr>
            <a:r>
              <a:rPr lang="en-GB" sz="1400" b="1" kern="0">
                <a:solidFill>
                  <a:srgbClr val="B2B4B2"/>
                </a:solidFill>
                <a:cs typeface="Inter Tight"/>
                <a:sym typeface="Inter Tight"/>
              </a:rPr>
              <a:t>+30% rate card</a:t>
            </a:r>
          </a:p>
        </p:txBody>
      </p:sp>
      <p:sp>
        <p:nvSpPr>
          <p:cNvPr id="49" name="TextBox 48">
            <a:extLst>
              <a:ext uri="{FF2B5EF4-FFF2-40B4-BE49-F238E27FC236}">
                <a16:creationId xmlns:a16="http://schemas.microsoft.com/office/drawing/2014/main" id="{70E9EB23-B884-F3E0-E67E-7A890249C2A9}"/>
              </a:ext>
            </a:extLst>
          </p:cNvPr>
          <p:cNvSpPr txBox="1"/>
          <p:nvPr/>
        </p:nvSpPr>
        <p:spPr>
          <a:xfrm>
            <a:off x="9243574" y="4907796"/>
            <a:ext cx="1904626" cy="379463"/>
          </a:xfrm>
          <a:prstGeom prst="rect">
            <a:avLst/>
          </a:prstGeom>
          <a:noFill/>
        </p:spPr>
        <p:txBody>
          <a:bodyPr wrap="square">
            <a:spAutoFit/>
          </a:bodyPr>
          <a:lstStyle/>
          <a:p>
            <a:pPr algn="ctr" defTabSz="1219108">
              <a:buClr>
                <a:srgbClr val="000000"/>
              </a:buClr>
            </a:pPr>
            <a:r>
              <a:rPr lang="en-GB" sz="1866" b="1" kern="0">
                <a:solidFill>
                  <a:srgbClr val="BC955B"/>
                </a:solidFill>
                <a:cs typeface="Inter Tight"/>
                <a:sym typeface="Inter Tight"/>
              </a:rPr>
              <a:t>100%</a:t>
            </a:r>
          </a:p>
        </p:txBody>
      </p:sp>
      <p:sp>
        <p:nvSpPr>
          <p:cNvPr id="50" name="TextBox 49">
            <a:extLst>
              <a:ext uri="{FF2B5EF4-FFF2-40B4-BE49-F238E27FC236}">
                <a16:creationId xmlns:a16="http://schemas.microsoft.com/office/drawing/2014/main" id="{79C5A85A-28FA-C095-D347-26EC5DFD1708}"/>
              </a:ext>
            </a:extLst>
          </p:cNvPr>
          <p:cNvSpPr txBox="1"/>
          <p:nvPr/>
        </p:nvSpPr>
        <p:spPr>
          <a:xfrm>
            <a:off x="9171288" y="5230713"/>
            <a:ext cx="2049194" cy="461665"/>
          </a:xfrm>
          <a:prstGeom prst="rect">
            <a:avLst/>
          </a:prstGeom>
          <a:noFill/>
        </p:spPr>
        <p:txBody>
          <a:bodyPr wrap="square">
            <a:spAutoFit/>
          </a:bodyPr>
          <a:lstStyle/>
          <a:p>
            <a:pPr algn="ctr" defTabSz="1219108">
              <a:buClr>
                <a:srgbClr val="000000"/>
              </a:buClr>
            </a:pPr>
            <a:r>
              <a:rPr lang="en-GB" sz="1200" kern="0">
                <a:solidFill>
                  <a:srgbClr val="000000"/>
                </a:solidFill>
                <a:cs typeface="Inter Tight"/>
                <a:sym typeface="Inter Tight"/>
              </a:rPr>
              <a:t>of cinemagoers seated when Gold Spot begins</a:t>
            </a:r>
          </a:p>
        </p:txBody>
      </p:sp>
      <p:sp>
        <p:nvSpPr>
          <p:cNvPr id="51" name="TextBox 50">
            <a:extLst>
              <a:ext uri="{FF2B5EF4-FFF2-40B4-BE49-F238E27FC236}">
                <a16:creationId xmlns:a16="http://schemas.microsoft.com/office/drawing/2014/main" id="{6AF19A5C-8EA9-78CF-009A-3977185B54DC}"/>
              </a:ext>
            </a:extLst>
          </p:cNvPr>
          <p:cNvSpPr txBox="1"/>
          <p:nvPr/>
        </p:nvSpPr>
        <p:spPr>
          <a:xfrm>
            <a:off x="9171288" y="5629679"/>
            <a:ext cx="2049194" cy="307777"/>
          </a:xfrm>
          <a:prstGeom prst="rect">
            <a:avLst/>
          </a:prstGeom>
          <a:noFill/>
        </p:spPr>
        <p:txBody>
          <a:bodyPr wrap="square">
            <a:spAutoFit/>
          </a:bodyPr>
          <a:lstStyle/>
          <a:p>
            <a:pPr algn="ctr" defTabSz="1219108">
              <a:buClr>
                <a:srgbClr val="000000"/>
              </a:buClr>
            </a:pPr>
            <a:r>
              <a:rPr lang="en-GB" sz="1400" b="1" kern="0">
                <a:solidFill>
                  <a:srgbClr val="BC955B"/>
                </a:solidFill>
                <a:cs typeface="Inter Tight"/>
                <a:sym typeface="Inter Tight"/>
              </a:rPr>
              <a:t>+60% rate card</a:t>
            </a:r>
          </a:p>
        </p:txBody>
      </p:sp>
    </p:spTree>
    <p:extLst>
      <p:ext uri="{BB962C8B-B14F-4D97-AF65-F5344CB8AC3E}">
        <p14:creationId xmlns:p14="http://schemas.microsoft.com/office/powerpoint/2010/main" val="207676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0974B-1DE4-32BB-886A-6FAACDFB4D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B2DAA37-EA79-130C-A3FD-71465F37D253}"/>
              </a:ext>
            </a:extLst>
          </p:cNvPr>
          <p:cNvSpPr>
            <a:spLocks noGrp="1"/>
          </p:cNvSpPr>
          <p:nvPr>
            <p:ph type="title"/>
          </p:nvPr>
        </p:nvSpPr>
        <p:spPr/>
        <p:txBody>
          <a:bodyPr/>
          <a:lstStyle/>
          <a:p>
            <a:r>
              <a:rPr lang="en-GB" dirty="0"/>
              <a:t>The Bronze Spot</a:t>
            </a:r>
          </a:p>
        </p:txBody>
      </p:sp>
      <p:sp>
        <p:nvSpPr>
          <p:cNvPr id="2" name="Subtitle 3">
            <a:extLst>
              <a:ext uri="{FF2B5EF4-FFF2-40B4-BE49-F238E27FC236}">
                <a16:creationId xmlns:a16="http://schemas.microsoft.com/office/drawing/2014/main" id="{802763A2-3CB4-6DFD-9F69-078EAE896EC8}"/>
              </a:ext>
            </a:extLst>
          </p:cNvPr>
          <p:cNvSpPr>
            <a:spLocks noGrp="1"/>
          </p:cNvSpPr>
          <p:nvPr>
            <p:ph type="subTitle" idx="1"/>
          </p:nvPr>
        </p:nvSpPr>
        <p:spPr>
          <a:xfrm>
            <a:off x="508532" y="1173679"/>
            <a:ext cx="8735041" cy="379645"/>
          </a:xfrm>
        </p:spPr>
        <p:txBody>
          <a:bodyPr/>
          <a:lstStyle/>
          <a:p>
            <a:r>
              <a:rPr lang="en-GB" dirty="0"/>
              <a:t>Take advantage of the most impactful positions in advertising</a:t>
            </a:r>
          </a:p>
          <a:p>
            <a:endParaRPr lang="en-GB" dirty="0"/>
          </a:p>
        </p:txBody>
      </p:sp>
      <p:sp>
        <p:nvSpPr>
          <p:cNvPr id="44" name="Rectangle 43">
            <a:extLst>
              <a:ext uri="{FF2B5EF4-FFF2-40B4-BE49-F238E27FC236}">
                <a16:creationId xmlns:a16="http://schemas.microsoft.com/office/drawing/2014/main" id="{62B0B4D2-2EC1-81DD-E0FD-B576FCA23E1B}"/>
              </a:ext>
            </a:extLst>
          </p:cNvPr>
          <p:cNvSpPr/>
          <p:nvPr/>
        </p:nvSpPr>
        <p:spPr>
          <a:xfrm>
            <a:off x="347008" y="2085073"/>
            <a:ext cx="866033" cy="2369010"/>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sp>
        <p:nvSpPr>
          <p:cNvPr id="52" name="TextBox 51">
            <a:extLst>
              <a:ext uri="{FF2B5EF4-FFF2-40B4-BE49-F238E27FC236}">
                <a16:creationId xmlns:a16="http://schemas.microsoft.com/office/drawing/2014/main" id="{0F540F01-18E6-0EF5-4674-FAFA3D3BAD87}"/>
              </a:ext>
            </a:extLst>
          </p:cNvPr>
          <p:cNvSpPr txBox="1"/>
          <p:nvPr/>
        </p:nvSpPr>
        <p:spPr>
          <a:xfrm>
            <a:off x="316890" y="2157787"/>
            <a:ext cx="962488" cy="1020985"/>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1. </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DCM</a:t>
            </a:r>
          </a:p>
          <a:p>
            <a:pPr>
              <a:defRPr/>
            </a:pPr>
            <a:r>
              <a:rPr lang="en-US" sz="862" b="1">
                <a:solidFill>
                  <a:srgbClr val="8A8A8D"/>
                </a:solidFill>
                <a:ea typeface="Inter Tight" charset="0"/>
                <a:cs typeface="Inter Tight" charset="0"/>
              </a:rPr>
              <a:t>Opening ident</a:t>
            </a:r>
          </a:p>
        </p:txBody>
      </p:sp>
      <p:cxnSp>
        <p:nvCxnSpPr>
          <p:cNvPr id="53" name="Straight Arrow Connector 52">
            <a:extLst>
              <a:ext uri="{FF2B5EF4-FFF2-40B4-BE49-F238E27FC236}">
                <a16:creationId xmlns:a16="http://schemas.microsoft.com/office/drawing/2014/main" id="{7BD0E35C-C83F-D170-DB6A-939F00FF4F1F}"/>
              </a:ext>
            </a:extLst>
          </p:cNvPr>
          <p:cNvCxnSpPr/>
          <p:nvPr/>
        </p:nvCxnSpPr>
        <p:spPr>
          <a:xfrm>
            <a:off x="637686" y="4228902"/>
            <a:ext cx="191303" cy="1"/>
          </a:xfrm>
          <a:prstGeom prst="straightConnector1">
            <a:avLst/>
          </a:prstGeom>
          <a:noFill/>
          <a:ln w="9525" cap="flat" cmpd="sng" algn="ctr">
            <a:solidFill>
              <a:srgbClr val="8A8A8D"/>
            </a:solidFill>
            <a:prstDash val="solid"/>
            <a:tailEnd type="triangle"/>
          </a:ln>
          <a:effectLst/>
        </p:spPr>
      </p:cxnSp>
      <p:sp>
        <p:nvSpPr>
          <p:cNvPr id="54" name="Rectangle 53">
            <a:extLst>
              <a:ext uri="{FF2B5EF4-FFF2-40B4-BE49-F238E27FC236}">
                <a16:creationId xmlns:a16="http://schemas.microsoft.com/office/drawing/2014/main" id="{7821048E-96D0-D060-E6A2-F162C5723440}"/>
              </a:ext>
            </a:extLst>
          </p:cNvPr>
          <p:cNvSpPr/>
          <p:nvPr/>
        </p:nvSpPr>
        <p:spPr>
          <a:xfrm>
            <a:off x="1364826" y="2085073"/>
            <a:ext cx="2239004" cy="2369010"/>
          </a:xfrm>
          <a:prstGeom prst="rect">
            <a:avLst/>
          </a:prstGeom>
          <a:solidFill>
            <a:srgbClr val="CAC8C8">
              <a:lumMod val="60000"/>
              <a:lumOff val="4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55" name="Straight Arrow Connector 54">
            <a:extLst>
              <a:ext uri="{FF2B5EF4-FFF2-40B4-BE49-F238E27FC236}">
                <a16:creationId xmlns:a16="http://schemas.microsoft.com/office/drawing/2014/main" id="{BFB4B141-F167-77F6-15C1-42F9E117E716}"/>
              </a:ext>
            </a:extLst>
          </p:cNvPr>
          <p:cNvCxnSpPr/>
          <p:nvPr/>
        </p:nvCxnSpPr>
        <p:spPr>
          <a:xfrm>
            <a:off x="2368328" y="4228902"/>
            <a:ext cx="191303" cy="1"/>
          </a:xfrm>
          <a:prstGeom prst="straightConnector1">
            <a:avLst/>
          </a:prstGeom>
          <a:noFill/>
          <a:ln w="9525" cap="flat" cmpd="sng" algn="ctr">
            <a:solidFill>
              <a:srgbClr val="8A8A8D"/>
            </a:solidFill>
            <a:prstDash val="solid"/>
            <a:tailEnd type="triangle"/>
          </a:ln>
          <a:effectLst/>
        </p:spPr>
      </p:cxnSp>
      <p:sp>
        <p:nvSpPr>
          <p:cNvPr id="56" name="TextBox 55">
            <a:extLst>
              <a:ext uri="{FF2B5EF4-FFF2-40B4-BE49-F238E27FC236}">
                <a16:creationId xmlns:a16="http://schemas.microsoft.com/office/drawing/2014/main" id="{40D94690-2386-831F-A109-1468DD817AD2}"/>
              </a:ext>
            </a:extLst>
          </p:cNvPr>
          <p:cNvSpPr txBox="1"/>
          <p:nvPr/>
        </p:nvSpPr>
        <p:spPr>
          <a:xfrm>
            <a:off x="1370744" y="2157787"/>
            <a:ext cx="920299" cy="1020985"/>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2.</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Brand </a:t>
            </a:r>
          </a:p>
          <a:p>
            <a:pPr>
              <a:defRPr/>
            </a:pPr>
            <a:r>
              <a:rPr lang="en-US" sz="862" b="1">
                <a:solidFill>
                  <a:srgbClr val="8A8A8D"/>
                </a:solidFill>
                <a:ea typeface="Inter Tight" charset="0"/>
                <a:cs typeface="Inter Tight" charset="0"/>
              </a:rPr>
              <a:t>Ads</a:t>
            </a:r>
          </a:p>
        </p:txBody>
      </p:sp>
      <p:sp>
        <p:nvSpPr>
          <p:cNvPr id="57" name="Rectangle 56">
            <a:extLst>
              <a:ext uri="{FF2B5EF4-FFF2-40B4-BE49-F238E27FC236}">
                <a16:creationId xmlns:a16="http://schemas.microsoft.com/office/drawing/2014/main" id="{C5028AAD-46CA-4C09-FB11-C5B59249F3B9}"/>
              </a:ext>
            </a:extLst>
          </p:cNvPr>
          <p:cNvSpPr/>
          <p:nvPr/>
        </p:nvSpPr>
        <p:spPr>
          <a:xfrm>
            <a:off x="9977420" y="2085073"/>
            <a:ext cx="1264525" cy="2369010"/>
          </a:xfrm>
          <a:prstGeom prst="rect">
            <a:avLst/>
          </a:prstGeom>
          <a:solidFill>
            <a:srgbClr val="BC955B"/>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58" name="Straight Arrow Connector 57">
            <a:extLst>
              <a:ext uri="{FF2B5EF4-FFF2-40B4-BE49-F238E27FC236}">
                <a16:creationId xmlns:a16="http://schemas.microsoft.com/office/drawing/2014/main" id="{60E70044-2A85-BAB6-8B75-549E57B28B95}"/>
              </a:ext>
            </a:extLst>
          </p:cNvPr>
          <p:cNvCxnSpPr/>
          <p:nvPr/>
        </p:nvCxnSpPr>
        <p:spPr>
          <a:xfrm>
            <a:off x="10466226" y="4228902"/>
            <a:ext cx="191303" cy="1"/>
          </a:xfrm>
          <a:prstGeom prst="straightConnector1">
            <a:avLst/>
          </a:prstGeom>
          <a:noFill/>
          <a:ln w="9525" cap="flat" cmpd="sng" algn="ctr">
            <a:solidFill>
              <a:srgbClr val="FFFEFF"/>
            </a:solidFill>
            <a:prstDash val="solid"/>
            <a:tailEnd type="triangle"/>
          </a:ln>
          <a:effectLst/>
        </p:spPr>
      </p:cxnSp>
      <p:sp>
        <p:nvSpPr>
          <p:cNvPr id="59" name="TextBox 58">
            <a:extLst>
              <a:ext uri="{FF2B5EF4-FFF2-40B4-BE49-F238E27FC236}">
                <a16:creationId xmlns:a16="http://schemas.microsoft.com/office/drawing/2014/main" id="{4BC02BE8-687A-FDCB-3241-1FD1E2A201C1}"/>
              </a:ext>
            </a:extLst>
          </p:cNvPr>
          <p:cNvSpPr txBox="1"/>
          <p:nvPr/>
        </p:nvSpPr>
        <p:spPr>
          <a:xfrm>
            <a:off x="9999417" y="2157787"/>
            <a:ext cx="996776" cy="1020985"/>
          </a:xfrm>
          <a:prstGeom prst="rect">
            <a:avLst/>
          </a:prstGeom>
          <a:noFill/>
          <a:ln>
            <a:noFill/>
          </a:ln>
        </p:spPr>
        <p:txBody>
          <a:bodyPr wrap="square" rtlCol="0">
            <a:spAutoFit/>
          </a:bodyPr>
          <a:lstStyle/>
          <a:p>
            <a:pPr>
              <a:defRPr/>
            </a:pPr>
            <a:r>
              <a:rPr lang="en-US" sz="862" b="1">
                <a:solidFill>
                  <a:srgbClr val="FFFEFF"/>
                </a:solidFill>
                <a:ea typeface="Inter Tight" charset="0"/>
                <a:cs typeface="Inter Tight" charset="0"/>
              </a:rPr>
              <a:t>7.</a:t>
            </a: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r>
              <a:rPr lang="en-US" sz="862" b="1">
                <a:solidFill>
                  <a:srgbClr val="FFFEFF"/>
                </a:solidFill>
                <a:ea typeface="Inter Tight" charset="0"/>
                <a:cs typeface="Inter Tight" charset="0"/>
              </a:rPr>
              <a:t>Gold </a:t>
            </a:r>
          </a:p>
          <a:p>
            <a:pPr>
              <a:defRPr/>
            </a:pPr>
            <a:r>
              <a:rPr lang="en-US" sz="862" b="1">
                <a:solidFill>
                  <a:srgbClr val="FFFEFF"/>
                </a:solidFill>
                <a:ea typeface="Inter Tight" charset="0"/>
                <a:cs typeface="Inter Tight" charset="0"/>
              </a:rPr>
              <a:t>Spot</a:t>
            </a:r>
          </a:p>
        </p:txBody>
      </p:sp>
      <p:sp>
        <p:nvSpPr>
          <p:cNvPr id="60" name="Rectangle 59">
            <a:extLst>
              <a:ext uri="{FF2B5EF4-FFF2-40B4-BE49-F238E27FC236}">
                <a16:creationId xmlns:a16="http://schemas.microsoft.com/office/drawing/2014/main" id="{CD89AA9C-49F9-9C8E-2C9A-165A0EC9A84B}"/>
              </a:ext>
            </a:extLst>
          </p:cNvPr>
          <p:cNvSpPr/>
          <p:nvPr/>
        </p:nvSpPr>
        <p:spPr>
          <a:xfrm>
            <a:off x="5630109" y="2085073"/>
            <a:ext cx="865764" cy="2369010"/>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61" name="Straight Arrow Connector 60">
            <a:extLst>
              <a:ext uri="{FF2B5EF4-FFF2-40B4-BE49-F238E27FC236}">
                <a16:creationId xmlns:a16="http://schemas.microsoft.com/office/drawing/2014/main" id="{76BC04EB-15D5-9777-503C-1AF5643F27B0}"/>
              </a:ext>
            </a:extLst>
          </p:cNvPr>
          <p:cNvCxnSpPr/>
          <p:nvPr/>
        </p:nvCxnSpPr>
        <p:spPr>
          <a:xfrm>
            <a:off x="5919256" y="4228902"/>
            <a:ext cx="191303" cy="1"/>
          </a:xfrm>
          <a:prstGeom prst="straightConnector1">
            <a:avLst/>
          </a:prstGeom>
          <a:noFill/>
          <a:ln w="9525" cap="flat" cmpd="sng" algn="ctr">
            <a:solidFill>
              <a:srgbClr val="8A8A8D"/>
            </a:solidFill>
            <a:prstDash val="solid"/>
            <a:tailEnd type="triangle"/>
          </a:ln>
          <a:effectLst/>
        </p:spPr>
      </p:cxnSp>
      <p:sp>
        <p:nvSpPr>
          <p:cNvPr id="62" name="TextBox 61">
            <a:extLst>
              <a:ext uri="{FF2B5EF4-FFF2-40B4-BE49-F238E27FC236}">
                <a16:creationId xmlns:a16="http://schemas.microsoft.com/office/drawing/2014/main" id="{B0D722E8-7E93-4A4D-D771-95B0DBE09298}"/>
              </a:ext>
            </a:extLst>
          </p:cNvPr>
          <p:cNvSpPr txBox="1"/>
          <p:nvPr/>
        </p:nvSpPr>
        <p:spPr>
          <a:xfrm>
            <a:off x="5639932" y="2157787"/>
            <a:ext cx="958907" cy="1153649"/>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4.</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DCM</a:t>
            </a:r>
          </a:p>
          <a:p>
            <a:pPr>
              <a:defRPr/>
            </a:pPr>
            <a:r>
              <a:rPr lang="en-US" sz="862" b="1">
                <a:solidFill>
                  <a:srgbClr val="8A8A8D"/>
                </a:solidFill>
                <a:ea typeface="Inter Tight" charset="0"/>
                <a:cs typeface="Inter Tight" charset="0"/>
              </a:rPr>
              <a:t>Closing</a:t>
            </a:r>
          </a:p>
          <a:p>
            <a:pPr>
              <a:defRPr/>
            </a:pPr>
            <a:r>
              <a:rPr lang="en-US" sz="862" b="1">
                <a:solidFill>
                  <a:srgbClr val="8A8A8D"/>
                </a:solidFill>
                <a:ea typeface="Inter Tight" charset="0"/>
                <a:cs typeface="Inter Tight" charset="0"/>
              </a:rPr>
              <a:t>Ident</a:t>
            </a:r>
          </a:p>
        </p:txBody>
      </p:sp>
      <p:sp>
        <p:nvSpPr>
          <p:cNvPr id="63" name="Rectangle 62">
            <a:extLst>
              <a:ext uri="{FF2B5EF4-FFF2-40B4-BE49-F238E27FC236}">
                <a16:creationId xmlns:a16="http://schemas.microsoft.com/office/drawing/2014/main" id="{A624EF85-E5AE-A23E-F9EA-461BDBFDB4A9}"/>
              </a:ext>
            </a:extLst>
          </p:cNvPr>
          <p:cNvSpPr/>
          <p:nvPr/>
        </p:nvSpPr>
        <p:spPr>
          <a:xfrm>
            <a:off x="6647657" y="2085073"/>
            <a:ext cx="1283530" cy="2369010"/>
          </a:xfrm>
          <a:prstGeom prst="rect">
            <a:avLst/>
          </a:prstGeom>
          <a:solidFill>
            <a:srgbClr val="B2B4B2"/>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64" name="Straight Arrow Connector 63">
            <a:extLst>
              <a:ext uri="{FF2B5EF4-FFF2-40B4-BE49-F238E27FC236}">
                <a16:creationId xmlns:a16="http://schemas.microsoft.com/office/drawing/2014/main" id="{CEA77A70-024C-B2ED-A4DA-CE2A12A98EC7}"/>
              </a:ext>
            </a:extLst>
          </p:cNvPr>
          <p:cNvCxnSpPr/>
          <p:nvPr/>
        </p:nvCxnSpPr>
        <p:spPr>
          <a:xfrm>
            <a:off x="7126124" y="4228902"/>
            <a:ext cx="191304" cy="1"/>
          </a:xfrm>
          <a:prstGeom prst="straightConnector1">
            <a:avLst/>
          </a:prstGeom>
          <a:noFill/>
          <a:ln w="9525" cap="flat" cmpd="sng" algn="ctr">
            <a:solidFill>
              <a:srgbClr val="FFFEFF"/>
            </a:solidFill>
            <a:prstDash val="solid"/>
            <a:tailEnd type="triangle"/>
          </a:ln>
          <a:effectLst/>
        </p:spPr>
      </p:cxnSp>
      <p:sp>
        <p:nvSpPr>
          <p:cNvPr id="65" name="TextBox 64">
            <a:extLst>
              <a:ext uri="{FF2B5EF4-FFF2-40B4-BE49-F238E27FC236}">
                <a16:creationId xmlns:a16="http://schemas.microsoft.com/office/drawing/2014/main" id="{ADBB0B3F-4EC5-D26D-24C5-4491B6E14D7D}"/>
              </a:ext>
            </a:extLst>
          </p:cNvPr>
          <p:cNvSpPr txBox="1"/>
          <p:nvPr/>
        </p:nvSpPr>
        <p:spPr>
          <a:xfrm>
            <a:off x="6718570" y="2157787"/>
            <a:ext cx="920300" cy="1020985"/>
          </a:xfrm>
          <a:prstGeom prst="rect">
            <a:avLst/>
          </a:prstGeom>
          <a:noFill/>
          <a:ln>
            <a:noFill/>
          </a:ln>
        </p:spPr>
        <p:txBody>
          <a:bodyPr wrap="square" rtlCol="0">
            <a:spAutoFit/>
          </a:bodyPr>
          <a:lstStyle/>
          <a:p>
            <a:pPr>
              <a:defRPr/>
            </a:pPr>
            <a:r>
              <a:rPr lang="en-US" sz="862" b="1">
                <a:solidFill>
                  <a:srgbClr val="FFFEFF"/>
                </a:solidFill>
                <a:ea typeface="Inter Tight" charset="0"/>
                <a:cs typeface="Inter Tight" charset="0"/>
              </a:rPr>
              <a:t>5.</a:t>
            </a: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r>
              <a:rPr lang="en-US" sz="862" b="1">
                <a:solidFill>
                  <a:srgbClr val="FFFEFF"/>
                </a:solidFill>
                <a:ea typeface="Inter Tight" charset="0"/>
                <a:cs typeface="Inter Tight" charset="0"/>
              </a:rPr>
              <a:t>Silver </a:t>
            </a:r>
          </a:p>
          <a:p>
            <a:pPr>
              <a:defRPr/>
            </a:pPr>
            <a:r>
              <a:rPr lang="en-US" sz="862" b="1">
                <a:solidFill>
                  <a:srgbClr val="FFFEFF"/>
                </a:solidFill>
                <a:ea typeface="Inter Tight" charset="0"/>
                <a:cs typeface="Inter Tight" charset="0"/>
              </a:rPr>
              <a:t>Spot</a:t>
            </a:r>
          </a:p>
        </p:txBody>
      </p:sp>
      <p:sp>
        <p:nvSpPr>
          <p:cNvPr id="66" name="Rectangle 65">
            <a:extLst>
              <a:ext uri="{FF2B5EF4-FFF2-40B4-BE49-F238E27FC236}">
                <a16:creationId xmlns:a16="http://schemas.microsoft.com/office/drawing/2014/main" id="{40FAB885-8ADF-3D34-8CD4-A1EAA6AD000B}"/>
              </a:ext>
            </a:extLst>
          </p:cNvPr>
          <p:cNvSpPr/>
          <p:nvPr/>
        </p:nvSpPr>
        <p:spPr>
          <a:xfrm>
            <a:off x="8082971" y="2085073"/>
            <a:ext cx="1739052" cy="2369010"/>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67" name="Straight Arrow Connector 66">
            <a:extLst>
              <a:ext uri="{FF2B5EF4-FFF2-40B4-BE49-F238E27FC236}">
                <a16:creationId xmlns:a16="http://schemas.microsoft.com/office/drawing/2014/main" id="{1D6619DD-1EAC-D234-E9A2-DCDEB876C156}"/>
              </a:ext>
            </a:extLst>
          </p:cNvPr>
          <p:cNvCxnSpPr/>
          <p:nvPr/>
        </p:nvCxnSpPr>
        <p:spPr>
          <a:xfrm>
            <a:off x="8790586" y="4228902"/>
            <a:ext cx="191303" cy="1"/>
          </a:xfrm>
          <a:prstGeom prst="straightConnector1">
            <a:avLst/>
          </a:prstGeom>
          <a:noFill/>
          <a:ln w="9525" cap="flat" cmpd="sng" algn="ctr">
            <a:solidFill>
              <a:srgbClr val="8A8A8D"/>
            </a:solidFill>
            <a:prstDash val="solid"/>
            <a:tailEnd type="triangle"/>
          </a:ln>
          <a:effectLst/>
        </p:spPr>
      </p:cxnSp>
      <p:sp>
        <p:nvSpPr>
          <p:cNvPr id="68" name="TextBox 67">
            <a:extLst>
              <a:ext uri="{FF2B5EF4-FFF2-40B4-BE49-F238E27FC236}">
                <a16:creationId xmlns:a16="http://schemas.microsoft.com/office/drawing/2014/main" id="{11C92EFD-7BF1-E10E-FE28-E6A68D5B1847}"/>
              </a:ext>
            </a:extLst>
          </p:cNvPr>
          <p:cNvSpPr txBox="1"/>
          <p:nvPr/>
        </p:nvSpPr>
        <p:spPr>
          <a:xfrm>
            <a:off x="8094842" y="2157787"/>
            <a:ext cx="1109372" cy="1020985"/>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6.</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Film </a:t>
            </a:r>
          </a:p>
          <a:p>
            <a:pPr>
              <a:defRPr/>
            </a:pPr>
            <a:r>
              <a:rPr lang="en-US" sz="862" b="1">
                <a:solidFill>
                  <a:srgbClr val="8A8A8D"/>
                </a:solidFill>
                <a:ea typeface="Inter Tight" charset="0"/>
                <a:cs typeface="Inter Tight" charset="0"/>
              </a:rPr>
              <a:t>Trailers</a:t>
            </a:r>
          </a:p>
        </p:txBody>
      </p:sp>
      <p:grpSp>
        <p:nvGrpSpPr>
          <p:cNvPr id="69" name="Group 68">
            <a:extLst>
              <a:ext uri="{FF2B5EF4-FFF2-40B4-BE49-F238E27FC236}">
                <a16:creationId xmlns:a16="http://schemas.microsoft.com/office/drawing/2014/main" id="{46F59B2F-0535-9057-900B-70D6645ACDEF}"/>
              </a:ext>
            </a:extLst>
          </p:cNvPr>
          <p:cNvGrpSpPr/>
          <p:nvPr/>
        </p:nvGrpSpPr>
        <p:grpSpPr>
          <a:xfrm>
            <a:off x="11402485" y="2085073"/>
            <a:ext cx="510393" cy="2369010"/>
            <a:chOff x="9464573" y="1500165"/>
            <a:chExt cx="426582" cy="1980000"/>
          </a:xfrm>
        </p:grpSpPr>
        <p:sp>
          <p:nvSpPr>
            <p:cNvPr id="70" name="Rectangle 69">
              <a:extLst>
                <a:ext uri="{FF2B5EF4-FFF2-40B4-BE49-F238E27FC236}">
                  <a16:creationId xmlns:a16="http://schemas.microsoft.com/office/drawing/2014/main" id="{72E41B30-09AD-23CA-2290-7993FB5AFA33}"/>
                </a:ext>
              </a:extLst>
            </p:cNvPr>
            <p:cNvSpPr/>
            <p:nvPr/>
          </p:nvSpPr>
          <p:spPr>
            <a:xfrm>
              <a:off x="9464573" y="1500165"/>
              <a:ext cx="426582" cy="1980000"/>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sp>
          <p:nvSpPr>
            <p:cNvPr id="71" name="Oval 70">
              <a:extLst>
                <a:ext uri="{FF2B5EF4-FFF2-40B4-BE49-F238E27FC236}">
                  <a16:creationId xmlns:a16="http://schemas.microsoft.com/office/drawing/2014/main" id="{182438A0-C491-1BD8-63C5-7F9EE72B2231}"/>
                </a:ext>
              </a:extLst>
            </p:cNvPr>
            <p:cNvSpPr/>
            <p:nvPr/>
          </p:nvSpPr>
          <p:spPr>
            <a:xfrm>
              <a:off x="9607517" y="3243483"/>
              <a:ext cx="96955" cy="96955"/>
            </a:xfrm>
            <a:prstGeom prst="ellipse">
              <a:avLst/>
            </a:prstGeom>
            <a:noFill/>
            <a:ln w="19050" cap="flat" cmpd="sng" algn="ctr">
              <a:solidFill>
                <a:srgbClr val="8A8A8D"/>
              </a:solidFill>
              <a:prstDash val="solid"/>
            </a:ln>
            <a:effectLst/>
          </p:spPr>
          <p:txBody>
            <a:bodyPr lIns="0" tIns="0" rIns="0" bIns="0" rtlCol="0" anchor="ctr"/>
            <a:lstStyle/>
            <a:p>
              <a:pPr algn="ctr" defTabSz="829269">
                <a:defRPr/>
              </a:pPr>
              <a:endParaRPr lang="en-GB" sz="1632" kern="0" dirty="0">
                <a:solidFill>
                  <a:srgbClr val="8A8A8D"/>
                </a:solidFill>
              </a:endParaRPr>
            </a:p>
          </p:txBody>
        </p:sp>
      </p:grpSp>
      <p:sp>
        <p:nvSpPr>
          <p:cNvPr id="72" name="TextBox 71">
            <a:extLst>
              <a:ext uri="{FF2B5EF4-FFF2-40B4-BE49-F238E27FC236}">
                <a16:creationId xmlns:a16="http://schemas.microsoft.com/office/drawing/2014/main" id="{AE8D2E26-9AEA-79F7-B97B-E9C7273C3B31}"/>
              </a:ext>
            </a:extLst>
          </p:cNvPr>
          <p:cNvSpPr txBox="1"/>
          <p:nvPr/>
        </p:nvSpPr>
        <p:spPr>
          <a:xfrm>
            <a:off x="11384974" y="2157787"/>
            <a:ext cx="920299" cy="888320"/>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8.</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FILM</a:t>
            </a:r>
          </a:p>
        </p:txBody>
      </p:sp>
      <p:grpSp>
        <p:nvGrpSpPr>
          <p:cNvPr id="74" name="Group 73">
            <a:extLst>
              <a:ext uri="{FF2B5EF4-FFF2-40B4-BE49-F238E27FC236}">
                <a16:creationId xmlns:a16="http://schemas.microsoft.com/office/drawing/2014/main" id="{5A540616-5074-E956-7796-95F78A5A0CF8}"/>
              </a:ext>
            </a:extLst>
          </p:cNvPr>
          <p:cNvGrpSpPr/>
          <p:nvPr/>
        </p:nvGrpSpPr>
        <p:grpSpPr>
          <a:xfrm>
            <a:off x="3746858" y="1724627"/>
            <a:ext cx="1735080" cy="3052503"/>
            <a:chOff x="4094974" y="1202480"/>
            <a:chExt cx="1913106" cy="3365702"/>
          </a:xfrm>
          <a:solidFill>
            <a:srgbClr val="A8714E"/>
          </a:solidFill>
        </p:grpSpPr>
        <p:sp>
          <p:nvSpPr>
            <p:cNvPr id="75" name="Rectangle 74">
              <a:extLst>
                <a:ext uri="{FF2B5EF4-FFF2-40B4-BE49-F238E27FC236}">
                  <a16:creationId xmlns:a16="http://schemas.microsoft.com/office/drawing/2014/main" id="{FAD37363-509C-71BE-C226-0E75CDECDD5E}"/>
                </a:ext>
              </a:extLst>
            </p:cNvPr>
            <p:cNvSpPr/>
            <p:nvPr/>
          </p:nvSpPr>
          <p:spPr>
            <a:xfrm>
              <a:off x="4094974" y="1243717"/>
              <a:ext cx="1913106" cy="3324465"/>
            </a:xfrm>
            <a:prstGeom prst="rect">
              <a:avLst/>
            </a:prstGeom>
            <a:grpFill/>
            <a:ln w="3175" cap="flat" cmpd="sng" algn="ctr">
              <a:solidFill>
                <a:srgbClr val="CAC8C8"/>
              </a:solidFill>
              <a:prstDash val="solid"/>
            </a:ln>
            <a:effectLst/>
          </p:spPr>
          <p:txBody>
            <a:bodyPr lIns="0" tIns="0" rIns="0" bIns="0" rtlCol="0" anchor="ctr"/>
            <a:lstStyle/>
            <a:p>
              <a:pPr algn="ctr" defTabSz="829269">
                <a:defRPr/>
              </a:pPr>
              <a:endParaRPr lang="en-US" sz="1632" kern="0">
                <a:solidFill>
                  <a:srgbClr val="000000"/>
                </a:solidFill>
                <a:latin typeface="Inter Tight"/>
              </a:endParaRPr>
            </a:p>
          </p:txBody>
        </p:sp>
        <p:cxnSp>
          <p:nvCxnSpPr>
            <p:cNvPr id="76" name="Straight Arrow Connector 75">
              <a:extLst>
                <a:ext uri="{FF2B5EF4-FFF2-40B4-BE49-F238E27FC236}">
                  <a16:creationId xmlns:a16="http://schemas.microsoft.com/office/drawing/2014/main" id="{1BE85798-7692-87AD-D400-A90BB3F7500C}"/>
                </a:ext>
              </a:extLst>
            </p:cNvPr>
            <p:cNvCxnSpPr/>
            <p:nvPr/>
          </p:nvCxnSpPr>
          <p:spPr>
            <a:xfrm>
              <a:off x="4793741" y="4329322"/>
              <a:ext cx="460173" cy="0"/>
            </a:xfrm>
            <a:prstGeom prst="straightConnector1">
              <a:avLst/>
            </a:prstGeom>
            <a:grpFill/>
            <a:ln w="9525" cap="flat" cmpd="sng" algn="ctr">
              <a:solidFill>
                <a:srgbClr val="FFFEFF"/>
              </a:solidFill>
              <a:prstDash val="solid"/>
              <a:tailEnd type="triangle"/>
            </a:ln>
            <a:effectLst/>
          </p:spPr>
        </p:cxnSp>
        <p:sp>
          <p:nvSpPr>
            <p:cNvPr id="77" name="TextBox 76">
              <a:extLst>
                <a:ext uri="{FF2B5EF4-FFF2-40B4-BE49-F238E27FC236}">
                  <a16:creationId xmlns:a16="http://schemas.microsoft.com/office/drawing/2014/main" id="{381F1A46-197E-0D04-4936-22AF34EDF619}"/>
                </a:ext>
              </a:extLst>
            </p:cNvPr>
            <p:cNvSpPr txBox="1"/>
            <p:nvPr/>
          </p:nvSpPr>
          <p:spPr>
            <a:xfrm>
              <a:off x="4171391" y="1202480"/>
              <a:ext cx="1380148" cy="1578569"/>
            </a:xfrm>
            <a:prstGeom prst="rect">
              <a:avLst/>
            </a:prstGeom>
            <a:noFill/>
            <a:ln>
              <a:noFill/>
            </a:ln>
          </p:spPr>
          <p:txBody>
            <a:bodyPr wrap="square" rtlCol="0">
              <a:spAutoFit/>
            </a:bodyPr>
            <a:lstStyle/>
            <a:p>
              <a:pPr defTabSz="829269">
                <a:defRPr/>
              </a:pPr>
              <a:endParaRPr lang="en-US" sz="1088" b="1" kern="0">
                <a:solidFill>
                  <a:srgbClr val="FFFEFF"/>
                </a:solidFill>
                <a:ea typeface="Inter Tight" charset="0"/>
                <a:cs typeface="Inter Tight" charset="0"/>
              </a:endParaRPr>
            </a:p>
            <a:p>
              <a:pPr defTabSz="829269">
                <a:defRPr/>
              </a:pPr>
              <a:r>
                <a:rPr lang="en-US" sz="1088" b="1" kern="0">
                  <a:solidFill>
                    <a:srgbClr val="FFFEFF"/>
                  </a:solidFill>
                  <a:ea typeface="Inter Tight" charset="0"/>
                  <a:cs typeface="Inter Tight" charset="0"/>
                </a:rPr>
                <a:t>3.</a:t>
              </a:r>
            </a:p>
            <a:p>
              <a:pPr defTabSz="829269">
                <a:defRPr/>
              </a:pPr>
              <a:endParaRPr lang="en-US" sz="1088" b="1" kern="0">
                <a:solidFill>
                  <a:srgbClr val="FFFEFF"/>
                </a:solidFill>
                <a:ea typeface="Inter Tight" charset="0"/>
                <a:cs typeface="Inter Tight" charset="0"/>
              </a:endParaRPr>
            </a:p>
            <a:p>
              <a:pPr defTabSz="829269">
                <a:defRPr/>
              </a:pPr>
              <a:endParaRPr lang="en-US" sz="1088" b="1" kern="0">
                <a:solidFill>
                  <a:srgbClr val="FFFEFF"/>
                </a:solidFill>
                <a:ea typeface="Inter Tight" charset="0"/>
                <a:cs typeface="Inter Tight" charset="0"/>
              </a:endParaRPr>
            </a:p>
            <a:p>
              <a:pPr defTabSz="829269">
                <a:defRPr/>
              </a:pPr>
              <a:endParaRPr lang="en-US" sz="1088" b="1" kern="0">
                <a:solidFill>
                  <a:srgbClr val="FFFEFF"/>
                </a:solidFill>
                <a:ea typeface="Inter Tight" charset="0"/>
                <a:cs typeface="Inter Tight" charset="0"/>
              </a:endParaRPr>
            </a:p>
            <a:p>
              <a:pPr defTabSz="829269">
                <a:defRPr/>
              </a:pPr>
              <a:r>
                <a:rPr lang="en-US" sz="1088" b="1" kern="0">
                  <a:solidFill>
                    <a:srgbClr val="FFFEFF"/>
                  </a:solidFill>
                  <a:ea typeface="Inter Tight" charset="0"/>
                  <a:cs typeface="Inter Tight" charset="0"/>
                </a:rPr>
                <a:t>Bronze Spot</a:t>
              </a:r>
            </a:p>
            <a:p>
              <a:pPr defTabSz="829269">
                <a:defRPr/>
              </a:pPr>
              <a:endParaRPr lang="en-US" sz="1088" b="1" kern="0">
                <a:solidFill>
                  <a:srgbClr val="FFFEFF"/>
                </a:solidFill>
                <a:ea typeface="Inter Tight" charset="0"/>
                <a:cs typeface="Inter Tight" charset="0"/>
              </a:endParaRPr>
            </a:p>
            <a:p>
              <a:pPr defTabSz="829269">
                <a:defRPr/>
              </a:pPr>
              <a:r>
                <a:rPr lang="en-US" sz="1088" b="1" kern="0">
                  <a:solidFill>
                    <a:srgbClr val="FFFEFF"/>
                  </a:solidFill>
                  <a:ea typeface="Inter Tight" charset="0"/>
                  <a:cs typeface="Inter Tight" charset="0"/>
                </a:rPr>
                <a:t>+15% rate card</a:t>
              </a:r>
            </a:p>
          </p:txBody>
        </p:sp>
      </p:grpSp>
      <p:sp>
        <p:nvSpPr>
          <p:cNvPr id="78" name="TextBox 77">
            <a:extLst>
              <a:ext uri="{FF2B5EF4-FFF2-40B4-BE49-F238E27FC236}">
                <a16:creationId xmlns:a16="http://schemas.microsoft.com/office/drawing/2014/main" id="{8608787C-EAA3-1013-0705-17D9CBAE12DB}"/>
              </a:ext>
            </a:extLst>
          </p:cNvPr>
          <p:cNvSpPr txBox="1"/>
          <p:nvPr/>
        </p:nvSpPr>
        <p:spPr>
          <a:xfrm>
            <a:off x="316890" y="4999287"/>
            <a:ext cx="6648989" cy="830997"/>
          </a:xfrm>
          <a:prstGeom prst="rect">
            <a:avLst/>
          </a:prstGeom>
          <a:noFill/>
        </p:spPr>
        <p:txBody>
          <a:bodyPr wrap="square">
            <a:spAutoFit/>
          </a:bodyPr>
          <a:lstStyle/>
          <a:p>
            <a:pPr defTabSz="872296">
              <a:defRPr/>
            </a:pPr>
            <a:r>
              <a:rPr lang="en-US" sz="1600" dirty="0">
                <a:solidFill>
                  <a:srgbClr val="000000"/>
                </a:solidFill>
              </a:rPr>
              <a:t>The Bronze Spot is a premium fixed position at the very end of the main ad reel, just before the closing DCM ident – offering the perfect opportunity to achieve standout.</a:t>
            </a:r>
          </a:p>
        </p:txBody>
      </p:sp>
      <p:sp>
        <p:nvSpPr>
          <p:cNvPr id="5" name="TextBox 4">
            <a:extLst>
              <a:ext uri="{FF2B5EF4-FFF2-40B4-BE49-F238E27FC236}">
                <a16:creationId xmlns:a16="http://schemas.microsoft.com/office/drawing/2014/main" id="{6343AFFA-02C2-AA91-DD42-87CCB1364D89}"/>
              </a:ext>
            </a:extLst>
          </p:cNvPr>
          <p:cNvSpPr txBox="1"/>
          <p:nvPr/>
        </p:nvSpPr>
        <p:spPr>
          <a:xfrm>
            <a:off x="7291343" y="5059418"/>
            <a:ext cx="4532909" cy="830997"/>
          </a:xfrm>
          <a:prstGeom prst="rect">
            <a:avLst/>
          </a:prstGeom>
          <a:noFill/>
        </p:spPr>
        <p:txBody>
          <a:bodyPr wrap="square">
            <a:spAutoFit/>
          </a:bodyPr>
          <a:lstStyle/>
          <a:p>
            <a:pPr defTabSz="872296">
              <a:defRPr/>
            </a:pPr>
            <a:r>
              <a:rPr lang="en-US" sz="1600" b="1" dirty="0">
                <a:solidFill>
                  <a:srgbClr val="000000"/>
                </a:solidFill>
              </a:rPr>
              <a:t>A 60” or longer spot perfect for engaging, powerful content</a:t>
            </a:r>
          </a:p>
          <a:p>
            <a:pPr defTabSz="872296">
              <a:defRPr/>
            </a:pPr>
            <a:endParaRPr lang="en-US" sz="1600" dirty="0">
              <a:solidFill>
                <a:srgbClr val="000000"/>
              </a:solidFill>
            </a:endParaRPr>
          </a:p>
        </p:txBody>
      </p:sp>
    </p:spTree>
    <p:extLst>
      <p:ext uri="{BB962C8B-B14F-4D97-AF65-F5344CB8AC3E}">
        <p14:creationId xmlns:p14="http://schemas.microsoft.com/office/powerpoint/2010/main" val="978526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AD727-97DE-DCB5-324F-DB310BD261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A377B09-4662-9A1A-7341-B1B759BBCB7C}"/>
              </a:ext>
            </a:extLst>
          </p:cNvPr>
          <p:cNvSpPr>
            <a:spLocks noGrp="1"/>
          </p:cNvSpPr>
          <p:nvPr>
            <p:ph type="title"/>
          </p:nvPr>
        </p:nvSpPr>
        <p:spPr/>
        <p:txBody>
          <a:bodyPr/>
          <a:lstStyle/>
          <a:p>
            <a:r>
              <a:rPr lang="en-GB" dirty="0"/>
              <a:t>The Silver Spot</a:t>
            </a:r>
          </a:p>
        </p:txBody>
      </p:sp>
      <p:sp>
        <p:nvSpPr>
          <p:cNvPr id="2" name="Subtitle 3">
            <a:extLst>
              <a:ext uri="{FF2B5EF4-FFF2-40B4-BE49-F238E27FC236}">
                <a16:creationId xmlns:a16="http://schemas.microsoft.com/office/drawing/2014/main" id="{AF0CC716-DA52-C4D8-82EE-0819217ADEFA}"/>
              </a:ext>
            </a:extLst>
          </p:cNvPr>
          <p:cNvSpPr>
            <a:spLocks noGrp="1"/>
          </p:cNvSpPr>
          <p:nvPr>
            <p:ph type="subTitle" idx="1"/>
          </p:nvPr>
        </p:nvSpPr>
        <p:spPr>
          <a:xfrm>
            <a:off x="508532" y="1173679"/>
            <a:ext cx="8735041" cy="379645"/>
          </a:xfrm>
        </p:spPr>
        <p:txBody>
          <a:bodyPr/>
          <a:lstStyle/>
          <a:p>
            <a:r>
              <a:rPr lang="en-GB" dirty="0"/>
              <a:t>Take advantage of the most impactful positions in advertising</a:t>
            </a:r>
          </a:p>
          <a:p>
            <a:endParaRPr lang="en-GB" dirty="0"/>
          </a:p>
        </p:txBody>
      </p:sp>
      <p:sp>
        <p:nvSpPr>
          <p:cNvPr id="78" name="TextBox 77">
            <a:extLst>
              <a:ext uri="{FF2B5EF4-FFF2-40B4-BE49-F238E27FC236}">
                <a16:creationId xmlns:a16="http://schemas.microsoft.com/office/drawing/2014/main" id="{C10F9449-8B1E-D5A2-0494-7D40D68FD8DE}"/>
              </a:ext>
            </a:extLst>
          </p:cNvPr>
          <p:cNvSpPr txBox="1"/>
          <p:nvPr/>
        </p:nvSpPr>
        <p:spPr>
          <a:xfrm>
            <a:off x="294222" y="4789114"/>
            <a:ext cx="5832600" cy="1323439"/>
          </a:xfrm>
          <a:prstGeom prst="rect">
            <a:avLst/>
          </a:prstGeom>
          <a:noFill/>
        </p:spPr>
        <p:txBody>
          <a:bodyPr wrap="square">
            <a:spAutoFit/>
          </a:bodyPr>
          <a:lstStyle/>
          <a:p>
            <a:pPr defTabSz="872296">
              <a:defRPr/>
            </a:pPr>
            <a:r>
              <a:rPr lang="en-US" sz="1600" dirty="0">
                <a:solidFill>
                  <a:srgbClr val="000000"/>
                </a:solidFill>
              </a:rPr>
              <a:t>Positioned after the DCM closing ident and just before the start of the trailers, the Silver Spot offers standout outside the main ad reel when the cinema audience is settled, engaged and ready to see the latest trailers..</a:t>
            </a:r>
          </a:p>
          <a:p>
            <a:pPr defTabSz="872296">
              <a:defRPr/>
            </a:pPr>
            <a:endParaRPr lang="en-US" sz="1600" dirty="0">
              <a:solidFill>
                <a:srgbClr val="000000"/>
              </a:solidFill>
            </a:endParaRPr>
          </a:p>
        </p:txBody>
      </p:sp>
      <p:sp>
        <p:nvSpPr>
          <p:cNvPr id="80" name="TextBox 79">
            <a:extLst>
              <a:ext uri="{FF2B5EF4-FFF2-40B4-BE49-F238E27FC236}">
                <a16:creationId xmlns:a16="http://schemas.microsoft.com/office/drawing/2014/main" id="{CD43D27A-EDB6-D6E9-2B2D-7ABE43D3697C}"/>
              </a:ext>
            </a:extLst>
          </p:cNvPr>
          <p:cNvSpPr txBox="1"/>
          <p:nvPr/>
        </p:nvSpPr>
        <p:spPr>
          <a:xfrm>
            <a:off x="7291343" y="5059418"/>
            <a:ext cx="4532909" cy="830997"/>
          </a:xfrm>
          <a:prstGeom prst="rect">
            <a:avLst/>
          </a:prstGeom>
          <a:noFill/>
        </p:spPr>
        <p:txBody>
          <a:bodyPr wrap="square">
            <a:spAutoFit/>
          </a:bodyPr>
          <a:lstStyle/>
          <a:p>
            <a:pPr defTabSz="872296">
              <a:defRPr/>
            </a:pPr>
            <a:r>
              <a:rPr lang="en-US" sz="1600" b="1" dirty="0">
                <a:solidFill>
                  <a:srgbClr val="000000"/>
                </a:solidFill>
              </a:rPr>
              <a:t>A 60” or longer showcase spot perfect for engaging, powerful content</a:t>
            </a:r>
          </a:p>
          <a:p>
            <a:pPr defTabSz="872296">
              <a:defRPr/>
            </a:pPr>
            <a:endParaRPr lang="en-US" sz="1600" dirty="0">
              <a:solidFill>
                <a:srgbClr val="000000"/>
              </a:solidFill>
            </a:endParaRPr>
          </a:p>
        </p:txBody>
      </p:sp>
      <p:sp>
        <p:nvSpPr>
          <p:cNvPr id="4" name="Rectangle 3">
            <a:extLst>
              <a:ext uri="{FF2B5EF4-FFF2-40B4-BE49-F238E27FC236}">
                <a16:creationId xmlns:a16="http://schemas.microsoft.com/office/drawing/2014/main" id="{AB93F4CD-46A1-3467-92CD-6EEB3CC3C376}"/>
              </a:ext>
            </a:extLst>
          </p:cNvPr>
          <p:cNvSpPr/>
          <p:nvPr/>
        </p:nvSpPr>
        <p:spPr>
          <a:xfrm>
            <a:off x="3805462" y="2078228"/>
            <a:ext cx="1284928" cy="2371591"/>
          </a:xfrm>
          <a:prstGeom prst="rect">
            <a:avLst/>
          </a:prstGeom>
          <a:solidFill>
            <a:srgbClr val="A8714E"/>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5" name="Straight Arrow Connector 4">
            <a:extLst>
              <a:ext uri="{FF2B5EF4-FFF2-40B4-BE49-F238E27FC236}">
                <a16:creationId xmlns:a16="http://schemas.microsoft.com/office/drawing/2014/main" id="{CEA09143-F3CF-C3AC-CA4B-DE489AABE251}"/>
              </a:ext>
            </a:extLst>
          </p:cNvPr>
          <p:cNvCxnSpPr/>
          <p:nvPr/>
        </p:nvCxnSpPr>
        <p:spPr>
          <a:xfrm>
            <a:off x="4284450" y="4224392"/>
            <a:ext cx="191513" cy="1"/>
          </a:xfrm>
          <a:prstGeom prst="straightConnector1">
            <a:avLst/>
          </a:prstGeom>
          <a:noFill/>
          <a:ln w="9525" cap="flat" cmpd="sng" algn="ctr">
            <a:solidFill>
              <a:srgbClr val="FFFEFF"/>
            </a:solidFill>
            <a:prstDash val="solid"/>
            <a:tailEnd type="triangle"/>
          </a:ln>
          <a:effectLst/>
        </p:spPr>
      </p:cxnSp>
      <p:sp>
        <p:nvSpPr>
          <p:cNvPr id="6" name="TextBox 5">
            <a:extLst>
              <a:ext uri="{FF2B5EF4-FFF2-40B4-BE49-F238E27FC236}">
                <a16:creationId xmlns:a16="http://schemas.microsoft.com/office/drawing/2014/main" id="{5053456B-9C2C-5AAB-7D04-F9CD8C4C5A82}"/>
              </a:ext>
            </a:extLst>
          </p:cNvPr>
          <p:cNvSpPr txBox="1"/>
          <p:nvPr/>
        </p:nvSpPr>
        <p:spPr>
          <a:xfrm>
            <a:off x="3876453" y="2151021"/>
            <a:ext cx="921303" cy="1020985"/>
          </a:xfrm>
          <a:prstGeom prst="rect">
            <a:avLst/>
          </a:prstGeom>
          <a:noFill/>
          <a:ln>
            <a:noFill/>
          </a:ln>
        </p:spPr>
        <p:txBody>
          <a:bodyPr wrap="square" rtlCol="0">
            <a:spAutoFit/>
          </a:bodyPr>
          <a:lstStyle/>
          <a:p>
            <a:pPr>
              <a:defRPr/>
            </a:pPr>
            <a:r>
              <a:rPr lang="en-US" sz="862" b="1">
                <a:solidFill>
                  <a:srgbClr val="FFFEFF"/>
                </a:solidFill>
                <a:ea typeface="Inter Tight" charset="0"/>
                <a:cs typeface="Inter Tight" charset="0"/>
              </a:rPr>
              <a:t>5.</a:t>
            </a: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r>
              <a:rPr lang="en-US" sz="862" b="1">
                <a:solidFill>
                  <a:srgbClr val="FFFEFF"/>
                </a:solidFill>
                <a:ea typeface="Inter Tight" charset="0"/>
                <a:cs typeface="Inter Tight" charset="0"/>
              </a:rPr>
              <a:t>Bronze</a:t>
            </a:r>
          </a:p>
          <a:p>
            <a:pPr>
              <a:defRPr/>
            </a:pPr>
            <a:r>
              <a:rPr lang="en-US" sz="862" b="1">
                <a:solidFill>
                  <a:srgbClr val="FFFEFF"/>
                </a:solidFill>
                <a:ea typeface="Inter Tight" charset="0"/>
                <a:cs typeface="Inter Tight" charset="0"/>
              </a:rPr>
              <a:t>Spot</a:t>
            </a:r>
          </a:p>
        </p:txBody>
      </p:sp>
      <p:sp>
        <p:nvSpPr>
          <p:cNvPr id="7" name="Rectangle 6">
            <a:extLst>
              <a:ext uri="{FF2B5EF4-FFF2-40B4-BE49-F238E27FC236}">
                <a16:creationId xmlns:a16="http://schemas.microsoft.com/office/drawing/2014/main" id="{66E7F8F6-4B2C-1B2B-EE79-4A979E219D34}"/>
              </a:ext>
            </a:extLst>
          </p:cNvPr>
          <p:cNvSpPr/>
          <p:nvPr/>
        </p:nvSpPr>
        <p:spPr>
          <a:xfrm>
            <a:off x="386585" y="2078228"/>
            <a:ext cx="866977" cy="2371591"/>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sp>
        <p:nvSpPr>
          <p:cNvPr id="8" name="TextBox 7">
            <a:extLst>
              <a:ext uri="{FF2B5EF4-FFF2-40B4-BE49-F238E27FC236}">
                <a16:creationId xmlns:a16="http://schemas.microsoft.com/office/drawing/2014/main" id="{4F653935-83AB-8114-76C6-25AA0C21231A}"/>
              </a:ext>
            </a:extLst>
          </p:cNvPr>
          <p:cNvSpPr txBox="1"/>
          <p:nvPr/>
        </p:nvSpPr>
        <p:spPr>
          <a:xfrm>
            <a:off x="356434" y="2151021"/>
            <a:ext cx="963537" cy="1020985"/>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1. </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DCM</a:t>
            </a:r>
          </a:p>
          <a:p>
            <a:pPr>
              <a:defRPr/>
            </a:pPr>
            <a:r>
              <a:rPr lang="en-US" sz="862" b="1">
                <a:solidFill>
                  <a:srgbClr val="8A8A8D"/>
                </a:solidFill>
                <a:ea typeface="Inter Tight" charset="0"/>
                <a:cs typeface="Inter Tight" charset="0"/>
              </a:rPr>
              <a:t>Opening ident</a:t>
            </a:r>
          </a:p>
        </p:txBody>
      </p:sp>
      <p:cxnSp>
        <p:nvCxnSpPr>
          <p:cNvPr id="9" name="Straight Arrow Connector 8">
            <a:extLst>
              <a:ext uri="{FF2B5EF4-FFF2-40B4-BE49-F238E27FC236}">
                <a16:creationId xmlns:a16="http://schemas.microsoft.com/office/drawing/2014/main" id="{28F216DC-BD7E-5E41-17A9-E71E761C08E4}"/>
              </a:ext>
            </a:extLst>
          </p:cNvPr>
          <p:cNvCxnSpPr/>
          <p:nvPr/>
        </p:nvCxnSpPr>
        <p:spPr>
          <a:xfrm>
            <a:off x="677580" y="4224392"/>
            <a:ext cx="191512" cy="1"/>
          </a:xfrm>
          <a:prstGeom prst="straightConnector1">
            <a:avLst/>
          </a:prstGeom>
          <a:noFill/>
          <a:ln w="9525" cap="flat" cmpd="sng" algn="ctr">
            <a:solidFill>
              <a:srgbClr val="8A8A8D"/>
            </a:solidFill>
            <a:prstDash val="solid"/>
            <a:tailEnd type="triangle"/>
          </a:ln>
          <a:effectLst/>
        </p:spPr>
      </p:cxnSp>
      <p:sp>
        <p:nvSpPr>
          <p:cNvPr id="10" name="Rectangle 9">
            <a:extLst>
              <a:ext uri="{FF2B5EF4-FFF2-40B4-BE49-F238E27FC236}">
                <a16:creationId xmlns:a16="http://schemas.microsoft.com/office/drawing/2014/main" id="{4FEF8F69-2A36-FB97-1568-AAA995EF1F11}"/>
              </a:ext>
            </a:extLst>
          </p:cNvPr>
          <p:cNvSpPr/>
          <p:nvPr/>
        </p:nvSpPr>
        <p:spPr>
          <a:xfrm>
            <a:off x="1405511" y="2078228"/>
            <a:ext cx="2241444" cy="2371591"/>
          </a:xfrm>
          <a:prstGeom prst="rect">
            <a:avLst/>
          </a:prstGeom>
          <a:solidFill>
            <a:srgbClr val="CAC8C8">
              <a:lumMod val="60000"/>
              <a:lumOff val="4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11" name="Straight Arrow Connector 10">
            <a:extLst>
              <a:ext uri="{FF2B5EF4-FFF2-40B4-BE49-F238E27FC236}">
                <a16:creationId xmlns:a16="http://schemas.microsoft.com/office/drawing/2014/main" id="{8E883190-6E28-D741-DFF0-72C05A9A87B6}"/>
              </a:ext>
            </a:extLst>
          </p:cNvPr>
          <p:cNvCxnSpPr/>
          <p:nvPr/>
        </p:nvCxnSpPr>
        <p:spPr>
          <a:xfrm>
            <a:off x="2410108" y="4224392"/>
            <a:ext cx="191512" cy="1"/>
          </a:xfrm>
          <a:prstGeom prst="straightConnector1">
            <a:avLst/>
          </a:prstGeom>
          <a:noFill/>
          <a:ln w="9525" cap="flat" cmpd="sng" algn="ctr">
            <a:solidFill>
              <a:srgbClr val="8A8A8D"/>
            </a:solidFill>
            <a:prstDash val="solid"/>
            <a:tailEnd type="triangle"/>
          </a:ln>
          <a:effectLst/>
        </p:spPr>
      </p:cxnSp>
      <p:sp>
        <p:nvSpPr>
          <p:cNvPr id="12" name="TextBox 11">
            <a:extLst>
              <a:ext uri="{FF2B5EF4-FFF2-40B4-BE49-F238E27FC236}">
                <a16:creationId xmlns:a16="http://schemas.microsoft.com/office/drawing/2014/main" id="{F3D88692-35ED-F43F-DE71-6EBE099CB95E}"/>
              </a:ext>
            </a:extLst>
          </p:cNvPr>
          <p:cNvSpPr txBox="1"/>
          <p:nvPr/>
        </p:nvSpPr>
        <p:spPr>
          <a:xfrm>
            <a:off x="1411436" y="2151021"/>
            <a:ext cx="921303" cy="1020985"/>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2.</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Brand </a:t>
            </a:r>
          </a:p>
          <a:p>
            <a:pPr>
              <a:defRPr/>
            </a:pPr>
            <a:r>
              <a:rPr lang="en-US" sz="862" b="1">
                <a:solidFill>
                  <a:srgbClr val="8A8A8D"/>
                </a:solidFill>
                <a:ea typeface="Inter Tight" charset="0"/>
                <a:cs typeface="Inter Tight" charset="0"/>
              </a:rPr>
              <a:t>Ads</a:t>
            </a:r>
          </a:p>
        </p:txBody>
      </p:sp>
      <p:sp>
        <p:nvSpPr>
          <p:cNvPr id="13" name="Rectangle 12">
            <a:extLst>
              <a:ext uri="{FF2B5EF4-FFF2-40B4-BE49-F238E27FC236}">
                <a16:creationId xmlns:a16="http://schemas.microsoft.com/office/drawing/2014/main" id="{EF9F3764-E45D-E566-7D83-2400A23A0402}"/>
              </a:ext>
            </a:extLst>
          </p:cNvPr>
          <p:cNvSpPr/>
          <p:nvPr/>
        </p:nvSpPr>
        <p:spPr>
          <a:xfrm>
            <a:off x="10027492" y="2078228"/>
            <a:ext cx="1265903" cy="2371591"/>
          </a:xfrm>
          <a:prstGeom prst="rect">
            <a:avLst/>
          </a:prstGeom>
          <a:solidFill>
            <a:srgbClr val="BC955B"/>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14" name="Straight Arrow Connector 13">
            <a:extLst>
              <a:ext uri="{FF2B5EF4-FFF2-40B4-BE49-F238E27FC236}">
                <a16:creationId xmlns:a16="http://schemas.microsoft.com/office/drawing/2014/main" id="{E839F68E-4256-7911-DA6A-29AC31950DED}"/>
              </a:ext>
            </a:extLst>
          </p:cNvPr>
          <p:cNvCxnSpPr/>
          <p:nvPr/>
        </p:nvCxnSpPr>
        <p:spPr>
          <a:xfrm>
            <a:off x="10516830" y="4224392"/>
            <a:ext cx="191512" cy="1"/>
          </a:xfrm>
          <a:prstGeom prst="straightConnector1">
            <a:avLst/>
          </a:prstGeom>
          <a:noFill/>
          <a:ln w="9525" cap="flat" cmpd="sng" algn="ctr">
            <a:solidFill>
              <a:srgbClr val="FFFEFF"/>
            </a:solidFill>
            <a:prstDash val="solid"/>
            <a:tailEnd type="triangle"/>
          </a:ln>
          <a:effectLst/>
        </p:spPr>
      </p:cxnSp>
      <p:sp>
        <p:nvSpPr>
          <p:cNvPr id="15" name="TextBox 14">
            <a:extLst>
              <a:ext uri="{FF2B5EF4-FFF2-40B4-BE49-F238E27FC236}">
                <a16:creationId xmlns:a16="http://schemas.microsoft.com/office/drawing/2014/main" id="{D0512168-CABE-D4D2-123C-F1675949760B}"/>
              </a:ext>
            </a:extLst>
          </p:cNvPr>
          <p:cNvSpPr txBox="1"/>
          <p:nvPr/>
        </p:nvSpPr>
        <p:spPr>
          <a:xfrm>
            <a:off x="10049511" y="2151021"/>
            <a:ext cx="997861" cy="1020985"/>
          </a:xfrm>
          <a:prstGeom prst="rect">
            <a:avLst/>
          </a:prstGeom>
          <a:noFill/>
          <a:ln>
            <a:noFill/>
          </a:ln>
        </p:spPr>
        <p:txBody>
          <a:bodyPr wrap="square" rtlCol="0">
            <a:spAutoFit/>
          </a:bodyPr>
          <a:lstStyle/>
          <a:p>
            <a:pPr>
              <a:defRPr/>
            </a:pPr>
            <a:r>
              <a:rPr lang="en-US" sz="862" b="1">
                <a:solidFill>
                  <a:srgbClr val="FFFEFF"/>
                </a:solidFill>
                <a:ea typeface="Inter Tight" charset="0"/>
                <a:cs typeface="Inter Tight" charset="0"/>
              </a:rPr>
              <a:t>7.</a:t>
            </a: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r>
              <a:rPr lang="en-US" sz="862" b="1">
                <a:solidFill>
                  <a:srgbClr val="FFFEFF"/>
                </a:solidFill>
                <a:ea typeface="Inter Tight" charset="0"/>
                <a:cs typeface="Inter Tight" charset="0"/>
              </a:rPr>
              <a:t>Gold </a:t>
            </a:r>
          </a:p>
          <a:p>
            <a:pPr>
              <a:defRPr/>
            </a:pPr>
            <a:r>
              <a:rPr lang="en-US" sz="862" b="1">
                <a:solidFill>
                  <a:srgbClr val="FFFEFF"/>
                </a:solidFill>
                <a:ea typeface="Inter Tight" charset="0"/>
                <a:cs typeface="Inter Tight" charset="0"/>
              </a:rPr>
              <a:t>Spot</a:t>
            </a:r>
          </a:p>
        </p:txBody>
      </p:sp>
      <p:sp>
        <p:nvSpPr>
          <p:cNvPr id="16" name="Rectangle 15">
            <a:extLst>
              <a:ext uri="{FF2B5EF4-FFF2-40B4-BE49-F238E27FC236}">
                <a16:creationId xmlns:a16="http://schemas.microsoft.com/office/drawing/2014/main" id="{9007A460-BE9B-041B-60D3-23F25455C299}"/>
              </a:ext>
            </a:extLst>
          </p:cNvPr>
          <p:cNvSpPr/>
          <p:nvPr/>
        </p:nvSpPr>
        <p:spPr>
          <a:xfrm>
            <a:off x="5230563" y="2078228"/>
            <a:ext cx="866707" cy="2371591"/>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17" name="Straight Arrow Connector 16">
            <a:extLst>
              <a:ext uri="{FF2B5EF4-FFF2-40B4-BE49-F238E27FC236}">
                <a16:creationId xmlns:a16="http://schemas.microsoft.com/office/drawing/2014/main" id="{5986464C-A27F-6292-CED0-53D1010EA33C}"/>
              </a:ext>
            </a:extLst>
          </p:cNvPr>
          <p:cNvCxnSpPr/>
          <p:nvPr/>
        </p:nvCxnSpPr>
        <p:spPr>
          <a:xfrm>
            <a:off x="5520025" y="4224392"/>
            <a:ext cx="191512" cy="1"/>
          </a:xfrm>
          <a:prstGeom prst="straightConnector1">
            <a:avLst/>
          </a:prstGeom>
          <a:noFill/>
          <a:ln w="9525" cap="flat" cmpd="sng" algn="ctr">
            <a:solidFill>
              <a:srgbClr val="8A8A8D"/>
            </a:solidFill>
            <a:prstDash val="solid"/>
            <a:tailEnd type="triangle"/>
          </a:ln>
          <a:effectLst/>
        </p:spPr>
      </p:cxnSp>
      <p:sp>
        <p:nvSpPr>
          <p:cNvPr id="18" name="TextBox 17">
            <a:extLst>
              <a:ext uri="{FF2B5EF4-FFF2-40B4-BE49-F238E27FC236}">
                <a16:creationId xmlns:a16="http://schemas.microsoft.com/office/drawing/2014/main" id="{9D9E64F1-66B3-D438-CD73-9C72F08E5C2A}"/>
              </a:ext>
            </a:extLst>
          </p:cNvPr>
          <p:cNvSpPr txBox="1"/>
          <p:nvPr/>
        </p:nvSpPr>
        <p:spPr>
          <a:xfrm>
            <a:off x="5240396" y="2151021"/>
            <a:ext cx="959952" cy="1153649"/>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4.</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DCM</a:t>
            </a:r>
          </a:p>
          <a:p>
            <a:pPr>
              <a:defRPr/>
            </a:pPr>
            <a:r>
              <a:rPr lang="en-US" sz="862" b="1">
                <a:solidFill>
                  <a:srgbClr val="8A8A8D"/>
                </a:solidFill>
                <a:ea typeface="Inter Tight" charset="0"/>
                <a:cs typeface="Inter Tight" charset="0"/>
              </a:rPr>
              <a:t>Closing</a:t>
            </a:r>
          </a:p>
          <a:p>
            <a:pPr>
              <a:defRPr/>
            </a:pPr>
            <a:r>
              <a:rPr lang="en-US" sz="862" b="1">
                <a:solidFill>
                  <a:srgbClr val="8A8A8D"/>
                </a:solidFill>
                <a:ea typeface="Inter Tight" charset="0"/>
                <a:cs typeface="Inter Tight" charset="0"/>
              </a:rPr>
              <a:t>Ident</a:t>
            </a:r>
          </a:p>
        </p:txBody>
      </p:sp>
      <p:sp>
        <p:nvSpPr>
          <p:cNvPr id="19" name="Rectangle 18">
            <a:extLst>
              <a:ext uri="{FF2B5EF4-FFF2-40B4-BE49-F238E27FC236}">
                <a16:creationId xmlns:a16="http://schemas.microsoft.com/office/drawing/2014/main" id="{EA5CA3E9-AB79-F85B-0EF4-FD28571C8D42}"/>
              </a:ext>
            </a:extLst>
          </p:cNvPr>
          <p:cNvSpPr/>
          <p:nvPr/>
        </p:nvSpPr>
        <p:spPr>
          <a:xfrm>
            <a:off x="8130978" y="2078228"/>
            <a:ext cx="1740947" cy="2371591"/>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20" name="Straight Arrow Connector 19">
            <a:extLst>
              <a:ext uri="{FF2B5EF4-FFF2-40B4-BE49-F238E27FC236}">
                <a16:creationId xmlns:a16="http://schemas.microsoft.com/office/drawing/2014/main" id="{26DCF2D3-CF38-8E89-B4B2-41FD49781659}"/>
              </a:ext>
            </a:extLst>
          </p:cNvPr>
          <p:cNvCxnSpPr/>
          <p:nvPr/>
        </p:nvCxnSpPr>
        <p:spPr>
          <a:xfrm>
            <a:off x="8839364" y="4224392"/>
            <a:ext cx="191512" cy="1"/>
          </a:xfrm>
          <a:prstGeom prst="straightConnector1">
            <a:avLst/>
          </a:prstGeom>
          <a:noFill/>
          <a:ln w="9525" cap="flat" cmpd="sng" algn="ctr">
            <a:solidFill>
              <a:srgbClr val="8A8A8D"/>
            </a:solidFill>
            <a:prstDash val="solid"/>
            <a:tailEnd type="triangle"/>
          </a:ln>
          <a:effectLst/>
        </p:spPr>
      </p:cxnSp>
      <p:sp>
        <p:nvSpPr>
          <p:cNvPr id="21" name="TextBox 20">
            <a:extLst>
              <a:ext uri="{FF2B5EF4-FFF2-40B4-BE49-F238E27FC236}">
                <a16:creationId xmlns:a16="http://schemas.microsoft.com/office/drawing/2014/main" id="{1156BD9B-2809-2697-8B14-86DF4237796D}"/>
              </a:ext>
            </a:extLst>
          </p:cNvPr>
          <p:cNvSpPr txBox="1"/>
          <p:nvPr/>
        </p:nvSpPr>
        <p:spPr>
          <a:xfrm>
            <a:off x="8142863" y="2151021"/>
            <a:ext cx="1110581" cy="1020985"/>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6.</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Film </a:t>
            </a:r>
          </a:p>
          <a:p>
            <a:pPr>
              <a:defRPr/>
            </a:pPr>
            <a:r>
              <a:rPr lang="en-US" sz="862" b="1">
                <a:solidFill>
                  <a:srgbClr val="8A8A8D"/>
                </a:solidFill>
                <a:ea typeface="Inter Tight" charset="0"/>
                <a:cs typeface="Inter Tight" charset="0"/>
              </a:rPr>
              <a:t>Trailers</a:t>
            </a:r>
          </a:p>
        </p:txBody>
      </p:sp>
      <p:grpSp>
        <p:nvGrpSpPr>
          <p:cNvPr id="22" name="Group 21">
            <a:extLst>
              <a:ext uri="{FF2B5EF4-FFF2-40B4-BE49-F238E27FC236}">
                <a16:creationId xmlns:a16="http://schemas.microsoft.com/office/drawing/2014/main" id="{2BB341E9-EDB0-0ADD-4DCC-8E4EAAAB9D98}"/>
              </a:ext>
            </a:extLst>
          </p:cNvPr>
          <p:cNvGrpSpPr/>
          <p:nvPr/>
        </p:nvGrpSpPr>
        <p:grpSpPr>
          <a:xfrm>
            <a:off x="11454109" y="2078228"/>
            <a:ext cx="510949" cy="2371591"/>
            <a:chOff x="9464573" y="1500165"/>
            <a:chExt cx="426582" cy="1980000"/>
          </a:xfrm>
        </p:grpSpPr>
        <p:sp>
          <p:nvSpPr>
            <p:cNvPr id="23" name="Rectangle 22">
              <a:extLst>
                <a:ext uri="{FF2B5EF4-FFF2-40B4-BE49-F238E27FC236}">
                  <a16:creationId xmlns:a16="http://schemas.microsoft.com/office/drawing/2014/main" id="{516523F6-B8AE-AD2A-C4FC-8E214CCD8AD4}"/>
                </a:ext>
              </a:extLst>
            </p:cNvPr>
            <p:cNvSpPr/>
            <p:nvPr/>
          </p:nvSpPr>
          <p:spPr>
            <a:xfrm>
              <a:off x="9464573" y="1500165"/>
              <a:ext cx="426582" cy="1980000"/>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sp>
          <p:nvSpPr>
            <p:cNvPr id="24" name="Oval 23">
              <a:extLst>
                <a:ext uri="{FF2B5EF4-FFF2-40B4-BE49-F238E27FC236}">
                  <a16:creationId xmlns:a16="http://schemas.microsoft.com/office/drawing/2014/main" id="{98822A37-AA16-2EA9-9752-4F31205F3CAA}"/>
                </a:ext>
              </a:extLst>
            </p:cNvPr>
            <p:cNvSpPr/>
            <p:nvPr/>
          </p:nvSpPr>
          <p:spPr>
            <a:xfrm>
              <a:off x="9607517" y="3243483"/>
              <a:ext cx="96955" cy="96955"/>
            </a:xfrm>
            <a:prstGeom prst="ellipse">
              <a:avLst/>
            </a:prstGeom>
            <a:noFill/>
            <a:ln w="19050" cap="flat" cmpd="sng" algn="ctr">
              <a:solidFill>
                <a:srgbClr val="8A8A8D"/>
              </a:solidFill>
              <a:prstDash val="solid"/>
            </a:ln>
            <a:effectLst/>
          </p:spPr>
          <p:txBody>
            <a:bodyPr lIns="0" tIns="0" rIns="0" bIns="0" rtlCol="0" anchor="ctr"/>
            <a:lstStyle/>
            <a:p>
              <a:pPr algn="ctr" defTabSz="829269">
                <a:defRPr/>
              </a:pPr>
              <a:endParaRPr lang="en-GB" sz="1632" kern="0" dirty="0">
                <a:solidFill>
                  <a:srgbClr val="8A8A8D"/>
                </a:solidFill>
              </a:endParaRPr>
            </a:p>
          </p:txBody>
        </p:sp>
      </p:grpSp>
      <p:sp>
        <p:nvSpPr>
          <p:cNvPr id="25" name="TextBox 24">
            <a:extLst>
              <a:ext uri="{FF2B5EF4-FFF2-40B4-BE49-F238E27FC236}">
                <a16:creationId xmlns:a16="http://schemas.microsoft.com/office/drawing/2014/main" id="{452AE5FE-FB9A-8673-B0D4-5B3543A8606D}"/>
              </a:ext>
            </a:extLst>
          </p:cNvPr>
          <p:cNvSpPr txBox="1"/>
          <p:nvPr/>
        </p:nvSpPr>
        <p:spPr>
          <a:xfrm>
            <a:off x="11436580" y="2085549"/>
            <a:ext cx="921301" cy="888320"/>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8.</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Film</a:t>
            </a:r>
          </a:p>
        </p:txBody>
      </p:sp>
      <p:grpSp>
        <p:nvGrpSpPr>
          <p:cNvPr id="26" name="Group 25">
            <a:extLst>
              <a:ext uri="{FF2B5EF4-FFF2-40B4-BE49-F238E27FC236}">
                <a16:creationId xmlns:a16="http://schemas.microsoft.com/office/drawing/2014/main" id="{49BB6F69-C02B-92FD-9A61-7341B7A26D1E}"/>
              </a:ext>
            </a:extLst>
          </p:cNvPr>
          <p:cNvGrpSpPr/>
          <p:nvPr/>
        </p:nvGrpSpPr>
        <p:grpSpPr>
          <a:xfrm>
            <a:off x="6245639" y="1724626"/>
            <a:ext cx="1736971" cy="3078790"/>
            <a:chOff x="3066060" y="1260480"/>
            <a:chExt cx="1450166" cy="2570429"/>
          </a:xfrm>
          <a:solidFill>
            <a:srgbClr val="B2B4B2"/>
          </a:solidFill>
        </p:grpSpPr>
        <p:sp>
          <p:nvSpPr>
            <p:cNvPr id="27" name="Rectangle 26">
              <a:extLst>
                <a:ext uri="{FF2B5EF4-FFF2-40B4-BE49-F238E27FC236}">
                  <a16:creationId xmlns:a16="http://schemas.microsoft.com/office/drawing/2014/main" id="{76DC6799-1DBC-7B8B-06CA-01BF39FD7684}"/>
                </a:ext>
              </a:extLst>
            </p:cNvPr>
            <p:cNvSpPr/>
            <p:nvPr/>
          </p:nvSpPr>
          <p:spPr>
            <a:xfrm>
              <a:off x="3066060" y="1310909"/>
              <a:ext cx="1450166" cy="2520000"/>
            </a:xfrm>
            <a:prstGeom prst="rect">
              <a:avLst/>
            </a:prstGeom>
            <a:grpFill/>
            <a:ln w="3175" cap="flat" cmpd="sng" algn="ctr">
              <a:solidFill>
                <a:srgbClr val="CAC8C8"/>
              </a:solidFill>
              <a:prstDash val="solid"/>
            </a:ln>
            <a:effectLst/>
          </p:spPr>
          <p:txBody>
            <a:bodyPr lIns="0" tIns="0" rIns="0" bIns="0" rtlCol="0" anchor="ctr"/>
            <a:lstStyle/>
            <a:p>
              <a:pPr algn="ctr" defTabSz="829269">
                <a:defRPr/>
              </a:pPr>
              <a:endParaRPr lang="en-US" sz="1632" kern="0">
                <a:solidFill>
                  <a:srgbClr val="000000"/>
                </a:solidFill>
              </a:endParaRPr>
            </a:p>
          </p:txBody>
        </p:sp>
        <p:cxnSp>
          <p:nvCxnSpPr>
            <p:cNvPr id="28" name="Straight Arrow Connector 27">
              <a:extLst>
                <a:ext uri="{FF2B5EF4-FFF2-40B4-BE49-F238E27FC236}">
                  <a16:creationId xmlns:a16="http://schemas.microsoft.com/office/drawing/2014/main" id="{87CFE79A-2159-2569-1BAF-A66832A63C6A}"/>
                </a:ext>
              </a:extLst>
            </p:cNvPr>
            <p:cNvCxnSpPr/>
            <p:nvPr/>
          </p:nvCxnSpPr>
          <p:spPr>
            <a:xfrm>
              <a:off x="3595737" y="3630678"/>
              <a:ext cx="348819" cy="0"/>
            </a:xfrm>
            <a:prstGeom prst="straightConnector1">
              <a:avLst/>
            </a:prstGeom>
            <a:grpFill/>
            <a:ln w="9525" cap="flat" cmpd="sng" algn="ctr">
              <a:solidFill>
                <a:srgbClr val="FFFEFF"/>
              </a:solidFill>
              <a:prstDash val="solid"/>
              <a:tailEnd type="triangle"/>
            </a:ln>
            <a:effectLst/>
          </p:spPr>
        </p:cxnSp>
        <p:sp>
          <p:nvSpPr>
            <p:cNvPr id="29" name="TextBox 28">
              <a:extLst>
                <a:ext uri="{FF2B5EF4-FFF2-40B4-BE49-F238E27FC236}">
                  <a16:creationId xmlns:a16="http://schemas.microsoft.com/office/drawing/2014/main" id="{FDB2E0A8-B3A5-CC8E-4BB9-2ADD4A659497}"/>
                </a:ext>
              </a:extLst>
            </p:cNvPr>
            <p:cNvSpPr txBox="1"/>
            <p:nvPr/>
          </p:nvSpPr>
          <p:spPr>
            <a:xfrm>
              <a:off x="3123986" y="1260480"/>
              <a:ext cx="1046175" cy="1335054"/>
            </a:xfrm>
            <a:prstGeom prst="rect">
              <a:avLst/>
            </a:prstGeom>
            <a:noFill/>
            <a:ln>
              <a:noFill/>
            </a:ln>
          </p:spPr>
          <p:txBody>
            <a:bodyPr wrap="square" rtlCol="0">
              <a:spAutoFit/>
            </a:bodyPr>
            <a:lstStyle/>
            <a:p>
              <a:pPr defTabSz="829269">
                <a:defRPr/>
              </a:pPr>
              <a:endParaRPr lang="en-US" sz="1088" b="1" kern="0">
                <a:solidFill>
                  <a:srgbClr val="FFFEFF"/>
                </a:solidFill>
                <a:ea typeface="Inter Tight" charset="0"/>
                <a:cs typeface="Inter Tight" charset="0"/>
              </a:endParaRPr>
            </a:p>
            <a:p>
              <a:pPr defTabSz="829269">
                <a:defRPr/>
              </a:pPr>
              <a:r>
                <a:rPr lang="en-US" sz="1088" b="1" kern="0">
                  <a:solidFill>
                    <a:srgbClr val="FFFEFF"/>
                  </a:solidFill>
                  <a:ea typeface="Inter Tight" charset="0"/>
                  <a:cs typeface="Inter Tight" charset="0"/>
                </a:rPr>
                <a:t>3.</a:t>
              </a:r>
            </a:p>
            <a:p>
              <a:pPr defTabSz="829269">
                <a:defRPr/>
              </a:pPr>
              <a:endParaRPr lang="en-US" sz="1088" b="1" kern="0">
                <a:solidFill>
                  <a:srgbClr val="FFFEFF"/>
                </a:solidFill>
                <a:ea typeface="Inter Tight" charset="0"/>
                <a:cs typeface="Inter Tight" charset="0"/>
              </a:endParaRPr>
            </a:p>
            <a:p>
              <a:pPr defTabSz="829269">
                <a:defRPr/>
              </a:pPr>
              <a:endParaRPr lang="en-US" sz="1088" b="1" kern="0">
                <a:solidFill>
                  <a:srgbClr val="FFFEFF"/>
                </a:solidFill>
                <a:ea typeface="Inter Tight" charset="0"/>
                <a:cs typeface="Inter Tight" charset="0"/>
              </a:endParaRPr>
            </a:p>
            <a:p>
              <a:pPr defTabSz="829269">
                <a:defRPr/>
              </a:pPr>
              <a:endParaRPr lang="en-US" sz="1088" b="1" kern="0">
                <a:solidFill>
                  <a:srgbClr val="FFFEFF"/>
                </a:solidFill>
                <a:ea typeface="Inter Tight" charset="0"/>
                <a:cs typeface="Inter Tight" charset="0"/>
              </a:endParaRPr>
            </a:p>
            <a:p>
              <a:pPr defTabSz="829269">
                <a:defRPr/>
              </a:pPr>
              <a:r>
                <a:rPr lang="en-US" sz="1088" b="1" kern="0">
                  <a:solidFill>
                    <a:srgbClr val="FFFEFF"/>
                  </a:solidFill>
                  <a:ea typeface="Inter Tight" charset="0"/>
                  <a:cs typeface="Inter Tight" charset="0"/>
                </a:rPr>
                <a:t>Silver</a:t>
              </a:r>
            </a:p>
            <a:p>
              <a:pPr defTabSz="829269">
                <a:defRPr/>
              </a:pPr>
              <a:r>
                <a:rPr lang="en-US" sz="1088" b="1" kern="0">
                  <a:solidFill>
                    <a:srgbClr val="FFFEFF"/>
                  </a:solidFill>
                  <a:ea typeface="Inter Tight" charset="0"/>
                  <a:cs typeface="Inter Tight" charset="0"/>
                </a:rPr>
                <a:t>Spot</a:t>
              </a:r>
            </a:p>
            <a:p>
              <a:pPr defTabSz="829269">
                <a:defRPr/>
              </a:pPr>
              <a:endParaRPr lang="en-US" sz="1088" b="1" kern="0">
                <a:solidFill>
                  <a:srgbClr val="FFFEFF"/>
                </a:solidFill>
                <a:ea typeface="Inter Tight" charset="0"/>
                <a:cs typeface="Inter Tight" charset="0"/>
              </a:endParaRPr>
            </a:p>
            <a:p>
              <a:pPr defTabSz="829269">
                <a:defRPr/>
              </a:pPr>
              <a:r>
                <a:rPr lang="en-US" sz="1088" b="1" kern="0">
                  <a:solidFill>
                    <a:srgbClr val="FFFEFF"/>
                  </a:solidFill>
                  <a:ea typeface="Inter Tight" charset="0"/>
                  <a:cs typeface="Inter Tight" charset="0"/>
                </a:rPr>
                <a:t>+30% rate card</a:t>
              </a:r>
            </a:p>
          </p:txBody>
        </p:sp>
      </p:grpSp>
    </p:spTree>
    <p:extLst>
      <p:ext uri="{BB962C8B-B14F-4D97-AF65-F5344CB8AC3E}">
        <p14:creationId xmlns:p14="http://schemas.microsoft.com/office/powerpoint/2010/main" val="3776067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5B32C-FED3-975F-C922-9E447AD57CA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4756A8-B73D-6000-39EA-91E622FCDB09}"/>
              </a:ext>
            </a:extLst>
          </p:cNvPr>
          <p:cNvSpPr>
            <a:spLocks noGrp="1"/>
          </p:cNvSpPr>
          <p:nvPr>
            <p:ph type="title"/>
          </p:nvPr>
        </p:nvSpPr>
        <p:spPr/>
        <p:txBody>
          <a:bodyPr/>
          <a:lstStyle/>
          <a:p>
            <a:r>
              <a:rPr lang="en-GB" dirty="0"/>
              <a:t>The Gold Spot</a:t>
            </a:r>
          </a:p>
        </p:txBody>
      </p:sp>
      <p:sp>
        <p:nvSpPr>
          <p:cNvPr id="2" name="Subtitle 3">
            <a:extLst>
              <a:ext uri="{FF2B5EF4-FFF2-40B4-BE49-F238E27FC236}">
                <a16:creationId xmlns:a16="http://schemas.microsoft.com/office/drawing/2014/main" id="{D81B7A4B-C09E-2B33-6E37-4B3DE5159FE1}"/>
              </a:ext>
            </a:extLst>
          </p:cNvPr>
          <p:cNvSpPr>
            <a:spLocks noGrp="1"/>
          </p:cNvSpPr>
          <p:nvPr>
            <p:ph type="subTitle" idx="1"/>
          </p:nvPr>
        </p:nvSpPr>
        <p:spPr>
          <a:xfrm>
            <a:off x="508532" y="1173679"/>
            <a:ext cx="8735041" cy="379645"/>
          </a:xfrm>
        </p:spPr>
        <p:txBody>
          <a:bodyPr/>
          <a:lstStyle/>
          <a:p>
            <a:r>
              <a:rPr lang="en-GB" dirty="0"/>
              <a:t>The most impactful position in advertising</a:t>
            </a:r>
          </a:p>
          <a:p>
            <a:endParaRPr lang="en-GB" dirty="0"/>
          </a:p>
        </p:txBody>
      </p:sp>
      <p:sp>
        <p:nvSpPr>
          <p:cNvPr id="78" name="TextBox 77">
            <a:extLst>
              <a:ext uri="{FF2B5EF4-FFF2-40B4-BE49-F238E27FC236}">
                <a16:creationId xmlns:a16="http://schemas.microsoft.com/office/drawing/2014/main" id="{3FEA2D13-E2E4-EFB6-AA82-5992FDC1484A}"/>
              </a:ext>
            </a:extLst>
          </p:cNvPr>
          <p:cNvSpPr txBox="1"/>
          <p:nvPr/>
        </p:nvSpPr>
        <p:spPr>
          <a:xfrm>
            <a:off x="356434" y="4573028"/>
            <a:ext cx="6671090" cy="1600438"/>
          </a:xfrm>
          <a:prstGeom prst="rect">
            <a:avLst/>
          </a:prstGeom>
          <a:noFill/>
        </p:spPr>
        <p:txBody>
          <a:bodyPr wrap="square">
            <a:spAutoFit/>
          </a:bodyPr>
          <a:lstStyle/>
          <a:p>
            <a:pPr defTabSz="872296">
              <a:defRPr/>
            </a:pPr>
            <a:r>
              <a:rPr lang="en-US" sz="1400" dirty="0">
                <a:solidFill>
                  <a:srgbClr val="000000"/>
                </a:solidFill>
              </a:rPr>
              <a:t>The Gold Spot is the last commercial message after the trailers and therefore typically sits 8-10 minutes away from any other brand ads. </a:t>
            </a:r>
          </a:p>
          <a:p>
            <a:pPr defTabSz="872296">
              <a:defRPr/>
            </a:pPr>
            <a:endParaRPr lang="en-US" sz="1400" dirty="0">
              <a:solidFill>
                <a:srgbClr val="000000"/>
              </a:solidFill>
            </a:endParaRPr>
          </a:p>
          <a:p>
            <a:pPr defTabSz="872296">
              <a:defRPr/>
            </a:pPr>
            <a:r>
              <a:rPr lang="en-US" sz="1400" dirty="0">
                <a:solidFill>
                  <a:srgbClr val="000000"/>
                </a:solidFill>
              </a:rPr>
              <a:t>This 60”+ spot offers real standout in the reel, running when anticipation and attention is at its highest pre-film and is the perfect opportunity to be up close to the main event.</a:t>
            </a:r>
          </a:p>
          <a:p>
            <a:pPr defTabSz="872296">
              <a:defRPr/>
            </a:pPr>
            <a:endParaRPr lang="en-US" sz="1400" dirty="0">
              <a:solidFill>
                <a:srgbClr val="000000"/>
              </a:solidFill>
            </a:endParaRPr>
          </a:p>
        </p:txBody>
      </p:sp>
      <p:sp>
        <p:nvSpPr>
          <p:cNvPr id="80" name="TextBox 79">
            <a:extLst>
              <a:ext uri="{FF2B5EF4-FFF2-40B4-BE49-F238E27FC236}">
                <a16:creationId xmlns:a16="http://schemas.microsoft.com/office/drawing/2014/main" id="{53CADAA5-93BA-CD19-D44C-13A7E585156F}"/>
              </a:ext>
            </a:extLst>
          </p:cNvPr>
          <p:cNvSpPr txBox="1"/>
          <p:nvPr/>
        </p:nvSpPr>
        <p:spPr>
          <a:xfrm>
            <a:off x="7291343" y="5059418"/>
            <a:ext cx="4532909" cy="830997"/>
          </a:xfrm>
          <a:prstGeom prst="rect">
            <a:avLst/>
          </a:prstGeom>
          <a:noFill/>
        </p:spPr>
        <p:txBody>
          <a:bodyPr wrap="square">
            <a:spAutoFit/>
          </a:bodyPr>
          <a:lstStyle/>
          <a:p>
            <a:pPr>
              <a:defRPr/>
            </a:pPr>
            <a:r>
              <a:rPr lang="en-GB" sz="1600" b="1" dirty="0">
                <a:solidFill>
                  <a:srgbClr val="000000"/>
                </a:solidFill>
              </a:rPr>
              <a:t>‘The most valuable few seconds in cinema advertising’ – Media Week</a:t>
            </a:r>
          </a:p>
          <a:p>
            <a:pPr defTabSz="872296">
              <a:defRPr/>
            </a:pPr>
            <a:endParaRPr lang="en-US" sz="1600" dirty="0">
              <a:solidFill>
                <a:srgbClr val="000000"/>
              </a:solidFill>
            </a:endParaRPr>
          </a:p>
        </p:txBody>
      </p:sp>
      <p:sp>
        <p:nvSpPr>
          <p:cNvPr id="68" name="Rectangle 67">
            <a:extLst>
              <a:ext uri="{FF2B5EF4-FFF2-40B4-BE49-F238E27FC236}">
                <a16:creationId xmlns:a16="http://schemas.microsoft.com/office/drawing/2014/main" id="{FDD98271-EEC5-8706-F8AD-DA435AE074F8}"/>
              </a:ext>
            </a:extLst>
          </p:cNvPr>
          <p:cNvSpPr/>
          <p:nvPr/>
        </p:nvSpPr>
        <p:spPr>
          <a:xfrm>
            <a:off x="3805462" y="2078228"/>
            <a:ext cx="1284928" cy="2371591"/>
          </a:xfrm>
          <a:prstGeom prst="rect">
            <a:avLst/>
          </a:prstGeom>
          <a:solidFill>
            <a:srgbClr val="A8714E"/>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69" name="Straight Arrow Connector 68">
            <a:extLst>
              <a:ext uri="{FF2B5EF4-FFF2-40B4-BE49-F238E27FC236}">
                <a16:creationId xmlns:a16="http://schemas.microsoft.com/office/drawing/2014/main" id="{A754FC6F-40FC-A6FC-F23C-3B2468419451}"/>
              </a:ext>
            </a:extLst>
          </p:cNvPr>
          <p:cNvCxnSpPr/>
          <p:nvPr/>
        </p:nvCxnSpPr>
        <p:spPr>
          <a:xfrm>
            <a:off x="4284450" y="4224392"/>
            <a:ext cx="191513" cy="1"/>
          </a:xfrm>
          <a:prstGeom prst="straightConnector1">
            <a:avLst/>
          </a:prstGeom>
          <a:noFill/>
          <a:ln w="9525" cap="flat" cmpd="sng" algn="ctr">
            <a:solidFill>
              <a:srgbClr val="FFFEFF"/>
            </a:solidFill>
            <a:prstDash val="solid"/>
            <a:tailEnd type="triangle"/>
          </a:ln>
          <a:effectLst/>
        </p:spPr>
      </p:cxnSp>
      <p:sp>
        <p:nvSpPr>
          <p:cNvPr id="70" name="TextBox 69">
            <a:extLst>
              <a:ext uri="{FF2B5EF4-FFF2-40B4-BE49-F238E27FC236}">
                <a16:creationId xmlns:a16="http://schemas.microsoft.com/office/drawing/2014/main" id="{8C83A087-D097-36D8-C040-531C45150B7E}"/>
              </a:ext>
            </a:extLst>
          </p:cNvPr>
          <p:cNvSpPr txBox="1"/>
          <p:nvPr/>
        </p:nvSpPr>
        <p:spPr>
          <a:xfrm>
            <a:off x="3876453" y="2151021"/>
            <a:ext cx="921303" cy="1020985"/>
          </a:xfrm>
          <a:prstGeom prst="rect">
            <a:avLst/>
          </a:prstGeom>
          <a:noFill/>
          <a:ln>
            <a:noFill/>
          </a:ln>
        </p:spPr>
        <p:txBody>
          <a:bodyPr wrap="square" rtlCol="0">
            <a:spAutoFit/>
          </a:bodyPr>
          <a:lstStyle/>
          <a:p>
            <a:pPr>
              <a:defRPr/>
            </a:pPr>
            <a:r>
              <a:rPr lang="en-US" sz="862" b="1">
                <a:solidFill>
                  <a:srgbClr val="FFFEFF"/>
                </a:solidFill>
                <a:ea typeface="Inter Tight" charset="0"/>
                <a:cs typeface="Inter Tight" charset="0"/>
              </a:rPr>
              <a:t>5.</a:t>
            </a: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r>
              <a:rPr lang="en-US" sz="862" b="1">
                <a:solidFill>
                  <a:srgbClr val="FFFEFF"/>
                </a:solidFill>
                <a:ea typeface="Inter Tight" charset="0"/>
                <a:cs typeface="Inter Tight" charset="0"/>
              </a:rPr>
              <a:t>Bronze</a:t>
            </a:r>
          </a:p>
          <a:p>
            <a:pPr>
              <a:defRPr/>
            </a:pPr>
            <a:r>
              <a:rPr lang="en-US" sz="862" b="1">
                <a:solidFill>
                  <a:srgbClr val="FFFEFF"/>
                </a:solidFill>
                <a:ea typeface="Inter Tight" charset="0"/>
                <a:cs typeface="Inter Tight" charset="0"/>
              </a:rPr>
              <a:t>Spot</a:t>
            </a:r>
          </a:p>
        </p:txBody>
      </p:sp>
      <p:sp>
        <p:nvSpPr>
          <p:cNvPr id="71" name="Rectangle 70">
            <a:extLst>
              <a:ext uri="{FF2B5EF4-FFF2-40B4-BE49-F238E27FC236}">
                <a16:creationId xmlns:a16="http://schemas.microsoft.com/office/drawing/2014/main" id="{BA27F5DC-EF43-9B8A-02EA-F14ECD2EF303}"/>
              </a:ext>
            </a:extLst>
          </p:cNvPr>
          <p:cNvSpPr/>
          <p:nvPr/>
        </p:nvSpPr>
        <p:spPr>
          <a:xfrm>
            <a:off x="386585" y="2078228"/>
            <a:ext cx="866977" cy="2371591"/>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sp>
        <p:nvSpPr>
          <p:cNvPr id="72" name="TextBox 71">
            <a:extLst>
              <a:ext uri="{FF2B5EF4-FFF2-40B4-BE49-F238E27FC236}">
                <a16:creationId xmlns:a16="http://schemas.microsoft.com/office/drawing/2014/main" id="{0404A5D5-BF44-4AEE-1C92-F5A1B2163DEF}"/>
              </a:ext>
            </a:extLst>
          </p:cNvPr>
          <p:cNvSpPr txBox="1"/>
          <p:nvPr/>
        </p:nvSpPr>
        <p:spPr>
          <a:xfrm>
            <a:off x="356434" y="2151021"/>
            <a:ext cx="963537" cy="1020985"/>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1. </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DCM</a:t>
            </a:r>
          </a:p>
          <a:p>
            <a:pPr>
              <a:defRPr/>
            </a:pPr>
            <a:r>
              <a:rPr lang="en-US" sz="862" b="1">
                <a:solidFill>
                  <a:srgbClr val="8A8A8D"/>
                </a:solidFill>
                <a:ea typeface="Inter Tight" charset="0"/>
                <a:cs typeface="Inter Tight" charset="0"/>
              </a:rPr>
              <a:t>Opening ident</a:t>
            </a:r>
          </a:p>
        </p:txBody>
      </p:sp>
      <p:cxnSp>
        <p:nvCxnSpPr>
          <p:cNvPr id="73" name="Straight Arrow Connector 72">
            <a:extLst>
              <a:ext uri="{FF2B5EF4-FFF2-40B4-BE49-F238E27FC236}">
                <a16:creationId xmlns:a16="http://schemas.microsoft.com/office/drawing/2014/main" id="{EB41FEC7-BC4E-454F-E654-B5F64F567880}"/>
              </a:ext>
            </a:extLst>
          </p:cNvPr>
          <p:cNvCxnSpPr/>
          <p:nvPr/>
        </p:nvCxnSpPr>
        <p:spPr>
          <a:xfrm>
            <a:off x="677580" y="4224392"/>
            <a:ext cx="191512" cy="1"/>
          </a:xfrm>
          <a:prstGeom prst="straightConnector1">
            <a:avLst/>
          </a:prstGeom>
          <a:noFill/>
          <a:ln w="9525" cap="flat" cmpd="sng" algn="ctr">
            <a:solidFill>
              <a:srgbClr val="8A8A8D"/>
            </a:solidFill>
            <a:prstDash val="solid"/>
            <a:tailEnd type="triangle"/>
          </a:ln>
          <a:effectLst/>
        </p:spPr>
      </p:cxnSp>
      <p:sp>
        <p:nvSpPr>
          <p:cNvPr id="74" name="Rectangle 73">
            <a:extLst>
              <a:ext uri="{FF2B5EF4-FFF2-40B4-BE49-F238E27FC236}">
                <a16:creationId xmlns:a16="http://schemas.microsoft.com/office/drawing/2014/main" id="{4FBDED05-872B-B1C1-5087-9C9447AD808C}"/>
              </a:ext>
            </a:extLst>
          </p:cNvPr>
          <p:cNvSpPr/>
          <p:nvPr/>
        </p:nvSpPr>
        <p:spPr>
          <a:xfrm>
            <a:off x="1405511" y="2078228"/>
            <a:ext cx="2241444" cy="2371591"/>
          </a:xfrm>
          <a:prstGeom prst="rect">
            <a:avLst/>
          </a:prstGeom>
          <a:solidFill>
            <a:srgbClr val="CAC8C8">
              <a:lumMod val="60000"/>
              <a:lumOff val="4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75" name="Straight Arrow Connector 74">
            <a:extLst>
              <a:ext uri="{FF2B5EF4-FFF2-40B4-BE49-F238E27FC236}">
                <a16:creationId xmlns:a16="http://schemas.microsoft.com/office/drawing/2014/main" id="{EB881173-53CC-F9EC-EEBA-98C2E8A5FCC6}"/>
              </a:ext>
            </a:extLst>
          </p:cNvPr>
          <p:cNvCxnSpPr/>
          <p:nvPr/>
        </p:nvCxnSpPr>
        <p:spPr>
          <a:xfrm>
            <a:off x="2410108" y="4224392"/>
            <a:ext cx="191512" cy="1"/>
          </a:xfrm>
          <a:prstGeom prst="straightConnector1">
            <a:avLst/>
          </a:prstGeom>
          <a:noFill/>
          <a:ln w="9525" cap="flat" cmpd="sng" algn="ctr">
            <a:solidFill>
              <a:srgbClr val="8A8A8D"/>
            </a:solidFill>
            <a:prstDash val="solid"/>
            <a:tailEnd type="triangle"/>
          </a:ln>
          <a:effectLst/>
        </p:spPr>
      </p:cxnSp>
      <p:sp>
        <p:nvSpPr>
          <p:cNvPr id="76" name="TextBox 75">
            <a:extLst>
              <a:ext uri="{FF2B5EF4-FFF2-40B4-BE49-F238E27FC236}">
                <a16:creationId xmlns:a16="http://schemas.microsoft.com/office/drawing/2014/main" id="{96220B98-8F2B-217E-346C-91610FCF2B0E}"/>
              </a:ext>
            </a:extLst>
          </p:cNvPr>
          <p:cNvSpPr txBox="1"/>
          <p:nvPr/>
        </p:nvSpPr>
        <p:spPr>
          <a:xfrm>
            <a:off x="1411436" y="2151021"/>
            <a:ext cx="921303" cy="1020985"/>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2.</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Brand </a:t>
            </a:r>
          </a:p>
          <a:p>
            <a:pPr>
              <a:defRPr/>
            </a:pPr>
            <a:r>
              <a:rPr lang="en-US" sz="862" b="1">
                <a:solidFill>
                  <a:srgbClr val="8A8A8D"/>
                </a:solidFill>
                <a:ea typeface="Inter Tight" charset="0"/>
                <a:cs typeface="Inter Tight" charset="0"/>
              </a:rPr>
              <a:t>Ads</a:t>
            </a:r>
          </a:p>
        </p:txBody>
      </p:sp>
      <p:sp>
        <p:nvSpPr>
          <p:cNvPr id="77" name="Rectangle 76">
            <a:extLst>
              <a:ext uri="{FF2B5EF4-FFF2-40B4-BE49-F238E27FC236}">
                <a16:creationId xmlns:a16="http://schemas.microsoft.com/office/drawing/2014/main" id="{A08B586A-4C80-2671-1206-32BDC25DE518}"/>
              </a:ext>
            </a:extLst>
          </p:cNvPr>
          <p:cNvSpPr/>
          <p:nvPr/>
        </p:nvSpPr>
        <p:spPr>
          <a:xfrm>
            <a:off x="9701310" y="1732134"/>
            <a:ext cx="1639384" cy="3071284"/>
          </a:xfrm>
          <a:prstGeom prst="rect">
            <a:avLst/>
          </a:prstGeom>
          <a:solidFill>
            <a:srgbClr val="BC955B"/>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79" name="Straight Arrow Connector 78">
            <a:extLst>
              <a:ext uri="{FF2B5EF4-FFF2-40B4-BE49-F238E27FC236}">
                <a16:creationId xmlns:a16="http://schemas.microsoft.com/office/drawing/2014/main" id="{445C4C47-DB74-C872-8020-2DAEB03C6FAD}"/>
              </a:ext>
            </a:extLst>
          </p:cNvPr>
          <p:cNvCxnSpPr/>
          <p:nvPr/>
        </p:nvCxnSpPr>
        <p:spPr>
          <a:xfrm>
            <a:off x="10516830" y="4224392"/>
            <a:ext cx="191512" cy="1"/>
          </a:xfrm>
          <a:prstGeom prst="straightConnector1">
            <a:avLst/>
          </a:prstGeom>
          <a:noFill/>
          <a:ln w="9525" cap="flat" cmpd="sng" algn="ctr">
            <a:solidFill>
              <a:srgbClr val="FFFEFF"/>
            </a:solidFill>
            <a:prstDash val="solid"/>
            <a:tailEnd type="triangle"/>
          </a:ln>
          <a:effectLst/>
        </p:spPr>
      </p:cxnSp>
      <p:sp>
        <p:nvSpPr>
          <p:cNvPr id="81" name="TextBox 80">
            <a:extLst>
              <a:ext uri="{FF2B5EF4-FFF2-40B4-BE49-F238E27FC236}">
                <a16:creationId xmlns:a16="http://schemas.microsoft.com/office/drawing/2014/main" id="{5C28359D-2128-AF42-A269-439AD82BA8C7}"/>
              </a:ext>
            </a:extLst>
          </p:cNvPr>
          <p:cNvSpPr txBox="1"/>
          <p:nvPr/>
        </p:nvSpPr>
        <p:spPr>
          <a:xfrm>
            <a:off x="9931024" y="1928181"/>
            <a:ext cx="997861" cy="1266501"/>
          </a:xfrm>
          <a:prstGeom prst="rect">
            <a:avLst/>
          </a:prstGeom>
          <a:noFill/>
          <a:ln>
            <a:noFill/>
          </a:ln>
        </p:spPr>
        <p:txBody>
          <a:bodyPr wrap="square" rtlCol="0">
            <a:spAutoFit/>
          </a:bodyPr>
          <a:lstStyle/>
          <a:p>
            <a:pPr>
              <a:defRPr/>
            </a:pPr>
            <a:r>
              <a:rPr lang="en-US" sz="1090" b="1">
                <a:solidFill>
                  <a:srgbClr val="FFFEFF"/>
                </a:solidFill>
                <a:ea typeface="Inter Tight" charset="0"/>
                <a:cs typeface="Inter Tight" charset="0"/>
              </a:rPr>
              <a:t>7.</a:t>
            </a:r>
          </a:p>
          <a:p>
            <a:pPr>
              <a:defRPr/>
            </a:pPr>
            <a:endParaRPr lang="en-US" sz="1090" b="1">
              <a:solidFill>
                <a:srgbClr val="FFFEFF"/>
              </a:solidFill>
              <a:ea typeface="Inter Tight" charset="0"/>
              <a:cs typeface="Inter Tight" charset="0"/>
            </a:endParaRPr>
          </a:p>
          <a:p>
            <a:pPr>
              <a:defRPr/>
            </a:pPr>
            <a:endParaRPr lang="en-US" sz="1090" b="1">
              <a:solidFill>
                <a:srgbClr val="FFFEFF"/>
              </a:solidFill>
              <a:ea typeface="Inter Tight" charset="0"/>
              <a:cs typeface="Inter Tight" charset="0"/>
            </a:endParaRPr>
          </a:p>
          <a:p>
            <a:pPr>
              <a:defRPr/>
            </a:pPr>
            <a:endParaRPr lang="en-US" sz="1090" b="1">
              <a:solidFill>
                <a:srgbClr val="FFFEFF"/>
              </a:solidFill>
              <a:ea typeface="Inter Tight" charset="0"/>
              <a:cs typeface="Inter Tight" charset="0"/>
            </a:endParaRPr>
          </a:p>
          <a:p>
            <a:pPr>
              <a:defRPr/>
            </a:pPr>
            <a:endParaRPr lang="en-US" sz="1090" b="1">
              <a:solidFill>
                <a:srgbClr val="FFFEFF"/>
              </a:solidFill>
              <a:ea typeface="Inter Tight" charset="0"/>
              <a:cs typeface="Inter Tight" charset="0"/>
            </a:endParaRPr>
          </a:p>
          <a:p>
            <a:pPr>
              <a:defRPr/>
            </a:pPr>
            <a:r>
              <a:rPr lang="en-US" sz="1090" b="1">
                <a:solidFill>
                  <a:srgbClr val="FFFEFF"/>
                </a:solidFill>
                <a:ea typeface="Inter Tight" charset="0"/>
                <a:cs typeface="Inter Tight" charset="0"/>
              </a:rPr>
              <a:t>Gold </a:t>
            </a:r>
          </a:p>
          <a:p>
            <a:pPr>
              <a:defRPr/>
            </a:pPr>
            <a:r>
              <a:rPr lang="en-US" sz="1090" b="1">
                <a:solidFill>
                  <a:srgbClr val="FFFEFF"/>
                </a:solidFill>
                <a:ea typeface="Inter Tight" charset="0"/>
                <a:cs typeface="Inter Tight" charset="0"/>
              </a:rPr>
              <a:t>Spot</a:t>
            </a:r>
          </a:p>
        </p:txBody>
      </p:sp>
      <p:sp>
        <p:nvSpPr>
          <p:cNvPr id="82" name="Rectangle 81">
            <a:extLst>
              <a:ext uri="{FF2B5EF4-FFF2-40B4-BE49-F238E27FC236}">
                <a16:creationId xmlns:a16="http://schemas.microsoft.com/office/drawing/2014/main" id="{CB7DDACD-43CD-760D-7A92-899A02E695BC}"/>
              </a:ext>
            </a:extLst>
          </p:cNvPr>
          <p:cNvSpPr/>
          <p:nvPr/>
        </p:nvSpPr>
        <p:spPr>
          <a:xfrm>
            <a:off x="5230563" y="2078228"/>
            <a:ext cx="969785" cy="2371591"/>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83" name="Straight Arrow Connector 82">
            <a:extLst>
              <a:ext uri="{FF2B5EF4-FFF2-40B4-BE49-F238E27FC236}">
                <a16:creationId xmlns:a16="http://schemas.microsoft.com/office/drawing/2014/main" id="{9491A313-21E2-5328-FF33-D637F9F54EFE}"/>
              </a:ext>
            </a:extLst>
          </p:cNvPr>
          <p:cNvCxnSpPr/>
          <p:nvPr/>
        </p:nvCxnSpPr>
        <p:spPr>
          <a:xfrm>
            <a:off x="5520025" y="4224392"/>
            <a:ext cx="191512" cy="1"/>
          </a:xfrm>
          <a:prstGeom prst="straightConnector1">
            <a:avLst/>
          </a:prstGeom>
          <a:noFill/>
          <a:ln w="9525" cap="flat" cmpd="sng" algn="ctr">
            <a:solidFill>
              <a:srgbClr val="8A8A8D"/>
            </a:solidFill>
            <a:prstDash val="solid"/>
            <a:tailEnd type="triangle"/>
          </a:ln>
          <a:effectLst/>
        </p:spPr>
      </p:cxnSp>
      <p:sp>
        <p:nvSpPr>
          <p:cNvPr id="84" name="TextBox 83">
            <a:extLst>
              <a:ext uri="{FF2B5EF4-FFF2-40B4-BE49-F238E27FC236}">
                <a16:creationId xmlns:a16="http://schemas.microsoft.com/office/drawing/2014/main" id="{2219ADA5-604B-63A1-B3ED-08EA0C01DD82}"/>
              </a:ext>
            </a:extLst>
          </p:cNvPr>
          <p:cNvSpPr txBox="1"/>
          <p:nvPr/>
        </p:nvSpPr>
        <p:spPr>
          <a:xfrm>
            <a:off x="5240396" y="2151021"/>
            <a:ext cx="959952" cy="1153649"/>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4.</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DCM</a:t>
            </a:r>
          </a:p>
          <a:p>
            <a:pPr>
              <a:defRPr/>
            </a:pPr>
            <a:r>
              <a:rPr lang="en-US" sz="862" b="1">
                <a:solidFill>
                  <a:srgbClr val="8A8A8D"/>
                </a:solidFill>
                <a:ea typeface="Inter Tight" charset="0"/>
                <a:cs typeface="Inter Tight" charset="0"/>
              </a:rPr>
              <a:t>Closing</a:t>
            </a:r>
          </a:p>
          <a:p>
            <a:pPr>
              <a:defRPr/>
            </a:pPr>
            <a:r>
              <a:rPr lang="en-US" sz="862" b="1">
                <a:solidFill>
                  <a:srgbClr val="8A8A8D"/>
                </a:solidFill>
                <a:ea typeface="Inter Tight" charset="0"/>
                <a:cs typeface="Inter Tight" charset="0"/>
              </a:rPr>
              <a:t>Ident</a:t>
            </a:r>
          </a:p>
        </p:txBody>
      </p:sp>
      <p:sp>
        <p:nvSpPr>
          <p:cNvPr id="85" name="Rectangle 84">
            <a:extLst>
              <a:ext uri="{FF2B5EF4-FFF2-40B4-BE49-F238E27FC236}">
                <a16:creationId xmlns:a16="http://schemas.microsoft.com/office/drawing/2014/main" id="{AD66A693-49ED-0DD7-AD04-9E820EDE431D}"/>
              </a:ext>
            </a:extLst>
          </p:cNvPr>
          <p:cNvSpPr/>
          <p:nvPr/>
        </p:nvSpPr>
        <p:spPr>
          <a:xfrm>
            <a:off x="8130979" y="2078228"/>
            <a:ext cx="1462986" cy="2371591"/>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86" name="Straight Arrow Connector 85">
            <a:extLst>
              <a:ext uri="{FF2B5EF4-FFF2-40B4-BE49-F238E27FC236}">
                <a16:creationId xmlns:a16="http://schemas.microsoft.com/office/drawing/2014/main" id="{CE3055FA-5E5C-DDE5-2F25-A6F5F4D688BD}"/>
              </a:ext>
            </a:extLst>
          </p:cNvPr>
          <p:cNvCxnSpPr/>
          <p:nvPr/>
        </p:nvCxnSpPr>
        <p:spPr>
          <a:xfrm>
            <a:off x="8839364" y="4224392"/>
            <a:ext cx="191512" cy="1"/>
          </a:xfrm>
          <a:prstGeom prst="straightConnector1">
            <a:avLst/>
          </a:prstGeom>
          <a:noFill/>
          <a:ln w="9525" cap="flat" cmpd="sng" algn="ctr">
            <a:solidFill>
              <a:srgbClr val="8A8A8D"/>
            </a:solidFill>
            <a:prstDash val="solid"/>
            <a:tailEnd type="triangle"/>
          </a:ln>
          <a:effectLst/>
        </p:spPr>
      </p:cxnSp>
      <p:sp>
        <p:nvSpPr>
          <p:cNvPr id="87" name="TextBox 86">
            <a:extLst>
              <a:ext uri="{FF2B5EF4-FFF2-40B4-BE49-F238E27FC236}">
                <a16:creationId xmlns:a16="http://schemas.microsoft.com/office/drawing/2014/main" id="{597103C2-5F6C-4B31-B3C8-2BA1C6E52F25}"/>
              </a:ext>
            </a:extLst>
          </p:cNvPr>
          <p:cNvSpPr txBox="1"/>
          <p:nvPr/>
        </p:nvSpPr>
        <p:spPr>
          <a:xfrm>
            <a:off x="8142863" y="2151021"/>
            <a:ext cx="1110581" cy="1020985"/>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6.</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Film </a:t>
            </a:r>
          </a:p>
          <a:p>
            <a:pPr>
              <a:defRPr/>
            </a:pPr>
            <a:r>
              <a:rPr lang="en-US" sz="862" b="1">
                <a:solidFill>
                  <a:srgbClr val="8A8A8D"/>
                </a:solidFill>
                <a:ea typeface="Inter Tight" charset="0"/>
                <a:cs typeface="Inter Tight" charset="0"/>
              </a:rPr>
              <a:t>Trailers</a:t>
            </a:r>
          </a:p>
        </p:txBody>
      </p:sp>
      <p:grpSp>
        <p:nvGrpSpPr>
          <p:cNvPr id="88" name="Group 87">
            <a:extLst>
              <a:ext uri="{FF2B5EF4-FFF2-40B4-BE49-F238E27FC236}">
                <a16:creationId xmlns:a16="http://schemas.microsoft.com/office/drawing/2014/main" id="{DF9593FF-4F70-2CBF-E8CA-F8F678896A46}"/>
              </a:ext>
            </a:extLst>
          </p:cNvPr>
          <p:cNvGrpSpPr/>
          <p:nvPr/>
        </p:nvGrpSpPr>
        <p:grpSpPr>
          <a:xfrm>
            <a:off x="11454109" y="2078228"/>
            <a:ext cx="510949" cy="2371591"/>
            <a:chOff x="9464573" y="1500165"/>
            <a:chExt cx="426582" cy="1980000"/>
          </a:xfrm>
        </p:grpSpPr>
        <p:sp>
          <p:nvSpPr>
            <p:cNvPr id="89" name="Rectangle 88">
              <a:extLst>
                <a:ext uri="{FF2B5EF4-FFF2-40B4-BE49-F238E27FC236}">
                  <a16:creationId xmlns:a16="http://schemas.microsoft.com/office/drawing/2014/main" id="{FD7FDCE2-30B2-2526-19B2-D504AC583F07}"/>
                </a:ext>
              </a:extLst>
            </p:cNvPr>
            <p:cNvSpPr/>
            <p:nvPr/>
          </p:nvSpPr>
          <p:spPr>
            <a:xfrm>
              <a:off x="9464573" y="1500165"/>
              <a:ext cx="426582" cy="1980000"/>
            </a:xfrm>
            <a:prstGeom prst="rect">
              <a:avLst/>
            </a:prstGeom>
            <a:solidFill>
              <a:srgbClr val="CAC8C8">
                <a:lumMod val="20000"/>
                <a:lumOff val="80000"/>
              </a:srgbClr>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sp>
          <p:nvSpPr>
            <p:cNvPr id="90" name="Oval 89">
              <a:extLst>
                <a:ext uri="{FF2B5EF4-FFF2-40B4-BE49-F238E27FC236}">
                  <a16:creationId xmlns:a16="http://schemas.microsoft.com/office/drawing/2014/main" id="{6EA5BBAA-60FB-F4D9-2E5C-CC732494B6B0}"/>
                </a:ext>
              </a:extLst>
            </p:cNvPr>
            <p:cNvSpPr/>
            <p:nvPr/>
          </p:nvSpPr>
          <p:spPr>
            <a:xfrm>
              <a:off x="9607517" y="3243483"/>
              <a:ext cx="96955" cy="96955"/>
            </a:xfrm>
            <a:prstGeom prst="ellipse">
              <a:avLst/>
            </a:prstGeom>
            <a:noFill/>
            <a:ln w="19050" cap="flat" cmpd="sng" algn="ctr">
              <a:solidFill>
                <a:srgbClr val="8A8A8D"/>
              </a:solidFill>
              <a:prstDash val="solid"/>
            </a:ln>
            <a:effectLst/>
          </p:spPr>
          <p:txBody>
            <a:bodyPr lIns="0" tIns="0" rIns="0" bIns="0" rtlCol="0" anchor="ctr"/>
            <a:lstStyle/>
            <a:p>
              <a:pPr algn="ctr" defTabSz="829269">
                <a:defRPr/>
              </a:pPr>
              <a:endParaRPr lang="en-GB" sz="1632" kern="0" dirty="0">
                <a:solidFill>
                  <a:srgbClr val="8A8A8D"/>
                </a:solidFill>
              </a:endParaRPr>
            </a:p>
          </p:txBody>
        </p:sp>
      </p:grpSp>
      <p:sp>
        <p:nvSpPr>
          <p:cNvPr id="91" name="TextBox 90">
            <a:extLst>
              <a:ext uri="{FF2B5EF4-FFF2-40B4-BE49-F238E27FC236}">
                <a16:creationId xmlns:a16="http://schemas.microsoft.com/office/drawing/2014/main" id="{56AE3986-4411-790E-71E7-42F8E651782F}"/>
              </a:ext>
            </a:extLst>
          </p:cNvPr>
          <p:cNvSpPr txBox="1"/>
          <p:nvPr/>
        </p:nvSpPr>
        <p:spPr>
          <a:xfrm>
            <a:off x="11436580" y="2085549"/>
            <a:ext cx="921301" cy="888320"/>
          </a:xfrm>
          <a:prstGeom prst="rect">
            <a:avLst/>
          </a:prstGeom>
          <a:noFill/>
          <a:ln>
            <a:noFill/>
          </a:ln>
        </p:spPr>
        <p:txBody>
          <a:bodyPr wrap="square" rtlCol="0">
            <a:spAutoFit/>
          </a:bodyPr>
          <a:lstStyle/>
          <a:p>
            <a:pPr>
              <a:defRPr/>
            </a:pPr>
            <a:r>
              <a:rPr lang="en-US" sz="862" b="1">
                <a:solidFill>
                  <a:srgbClr val="8A8A8D"/>
                </a:solidFill>
                <a:ea typeface="Inter Tight" charset="0"/>
                <a:cs typeface="Inter Tight" charset="0"/>
              </a:rPr>
              <a:t>8.</a:t>
            </a: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endParaRPr lang="en-US" sz="862" b="1">
              <a:solidFill>
                <a:srgbClr val="8A8A8D"/>
              </a:solidFill>
              <a:ea typeface="Inter Tight" charset="0"/>
              <a:cs typeface="Inter Tight" charset="0"/>
            </a:endParaRPr>
          </a:p>
          <a:p>
            <a:pPr>
              <a:defRPr/>
            </a:pPr>
            <a:r>
              <a:rPr lang="en-US" sz="862" b="1">
                <a:solidFill>
                  <a:srgbClr val="8A8A8D"/>
                </a:solidFill>
                <a:ea typeface="Inter Tight" charset="0"/>
                <a:cs typeface="Inter Tight" charset="0"/>
              </a:rPr>
              <a:t>Film</a:t>
            </a:r>
          </a:p>
        </p:txBody>
      </p:sp>
      <p:sp>
        <p:nvSpPr>
          <p:cNvPr id="96" name="Rectangle 95">
            <a:extLst>
              <a:ext uri="{FF2B5EF4-FFF2-40B4-BE49-F238E27FC236}">
                <a16:creationId xmlns:a16="http://schemas.microsoft.com/office/drawing/2014/main" id="{3507E9F4-33C1-31DA-155F-4BF6C976DAFD}"/>
              </a:ext>
            </a:extLst>
          </p:cNvPr>
          <p:cNvSpPr/>
          <p:nvPr/>
        </p:nvSpPr>
        <p:spPr>
          <a:xfrm>
            <a:off x="6371563" y="2085073"/>
            <a:ext cx="1559624" cy="2369010"/>
          </a:xfrm>
          <a:prstGeom prst="rect">
            <a:avLst/>
          </a:prstGeom>
          <a:solidFill>
            <a:srgbClr val="B2B4B2"/>
          </a:solidFill>
          <a:ln w="3175" cap="flat" cmpd="sng" algn="ctr">
            <a:solidFill>
              <a:srgbClr val="CAC8C8"/>
            </a:solidFill>
            <a:prstDash val="solid"/>
          </a:ln>
          <a:effectLst/>
        </p:spPr>
        <p:txBody>
          <a:bodyPr lIns="0" tIns="0" rIns="0" bIns="0" rtlCol="0" anchor="ctr"/>
          <a:lstStyle/>
          <a:p>
            <a:pPr algn="ctr" defTabSz="829269">
              <a:defRPr/>
            </a:pPr>
            <a:endParaRPr lang="en-US" sz="1632" kern="0" dirty="0">
              <a:solidFill>
                <a:srgbClr val="000000"/>
              </a:solidFill>
            </a:endParaRPr>
          </a:p>
        </p:txBody>
      </p:sp>
      <p:cxnSp>
        <p:nvCxnSpPr>
          <p:cNvPr id="97" name="Straight Arrow Connector 96">
            <a:extLst>
              <a:ext uri="{FF2B5EF4-FFF2-40B4-BE49-F238E27FC236}">
                <a16:creationId xmlns:a16="http://schemas.microsoft.com/office/drawing/2014/main" id="{E1DCA826-2B94-11C8-D6B8-294747E1916F}"/>
              </a:ext>
            </a:extLst>
          </p:cNvPr>
          <p:cNvCxnSpPr/>
          <p:nvPr/>
        </p:nvCxnSpPr>
        <p:spPr>
          <a:xfrm>
            <a:off x="7126124" y="4228902"/>
            <a:ext cx="191304" cy="1"/>
          </a:xfrm>
          <a:prstGeom prst="straightConnector1">
            <a:avLst/>
          </a:prstGeom>
          <a:noFill/>
          <a:ln w="9525" cap="flat" cmpd="sng" algn="ctr">
            <a:solidFill>
              <a:srgbClr val="FFFEFF"/>
            </a:solidFill>
            <a:prstDash val="solid"/>
            <a:tailEnd type="triangle"/>
          </a:ln>
          <a:effectLst/>
        </p:spPr>
      </p:cxnSp>
      <p:sp>
        <p:nvSpPr>
          <p:cNvPr id="98" name="TextBox 97">
            <a:extLst>
              <a:ext uri="{FF2B5EF4-FFF2-40B4-BE49-F238E27FC236}">
                <a16:creationId xmlns:a16="http://schemas.microsoft.com/office/drawing/2014/main" id="{4E580A67-3F14-1264-9009-0A5472FEC0CF}"/>
              </a:ext>
            </a:extLst>
          </p:cNvPr>
          <p:cNvSpPr txBox="1"/>
          <p:nvPr/>
        </p:nvSpPr>
        <p:spPr>
          <a:xfrm>
            <a:off x="6555283" y="2157787"/>
            <a:ext cx="920300" cy="1020985"/>
          </a:xfrm>
          <a:prstGeom prst="rect">
            <a:avLst/>
          </a:prstGeom>
          <a:noFill/>
          <a:ln>
            <a:noFill/>
          </a:ln>
        </p:spPr>
        <p:txBody>
          <a:bodyPr wrap="square" rtlCol="0">
            <a:spAutoFit/>
          </a:bodyPr>
          <a:lstStyle/>
          <a:p>
            <a:pPr>
              <a:defRPr/>
            </a:pPr>
            <a:r>
              <a:rPr lang="en-US" sz="862" b="1">
                <a:solidFill>
                  <a:srgbClr val="FFFEFF"/>
                </a:solidFill>
                <a:ea typeface="Inter Tight" charset="0"/>
                <a:cs typeface="Inter Tight" charset="0"/>
              </a:rPr>
              <a:t>5.</a:t>
            </a: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endParaRPr lang="en-US" sz="862" b="1">
              <a:solidFill>
                <a:srgbClr val="FFFEFF"/>
              </a:solidFill>
              <a:ea typeface="Inter Tight" charset="0"/>
              <a:cs typeface="Inter Tight" charset="0"/>
            </a:endParaRPr>
          </a:p>
          <a:p>
            <a:pPr>
              <a:defRPr/>
            </a:pPr>
            <a:r>
              <a:rPr lang="en-US" sz="862" b="1">
                <a:solidFill>
                  <a:srgbClr val="FFFEFF"/>
                </a:solidFill>
                <a:ea typeface="Inter Tight" charset="0"/>
                <a:cs typeface="Inter Tight" charset="0"/>
              </a:rPr>
              <a:t>Silver </a:t>
            </a:r>
          </a:p>
          <a:p>
            <a:pPr>
              <a:defRPr/>
            </a:pPr>
            <a:r>
              <a:rPr lang="en-US" sz="862" b="1">
                <a:solidFill>
                  <a:srgbClr val="FFFEFF"/>
                </a:solidFill>
                <a:ea typeface="Inter Tight" charset="0"/>
                <a:cs typeface="Inter Tight" charset="0"/>
              </a:rPr>
              <a:t>Spot</a:t>
            </a:r>
          </a:p>
        </p:txBody>
      </p:sp>
    </p:spTree>
    <p:extLst>
      <p:ext uri="{BB962C8B-B14F-4D97-AF65-F5344CB8AC3E}">
        <p14:creationId xmlns:p14="http://schemas.microsoft.com/office/powerpoint/2010/main" val="2339523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3340"/>
        </a:solidFill>
        <a:effectLst/>
      </p:bgPr>
    </p:bg>
    <p:spTree>
      <p:nvGrpSpPr>
        <p:cNvPr id="1" name="">
          <a:extLst>
            <a:ext uri="{FF2B5EF4-FFF2-40B4-BE49-F238E27FC236}">
              <a16:creationId xmlns:a16="http://schemas.microsoft.com/office/drawing/2014/main" id="{FC5B1D8B-65AA-CE2B-4FBF-DCECA643FE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F1A7FE-5799-1766-3DEC-E13044E3B2AB}"/>
              </a:ext>
            </a:extLst>
          </p:cNvPr>
          <p:cNvSpPr>
            <a:spLocks noGrp="1"/>
          </p:cNvSpPr>
          <p:nvPr>
            <p:ph type="body" sz="quarter" idx="83"/>
          </p:nvPr>
        </p:nvSpPr>
        <p:spPr>
          <a:xfrm>
            <a:off x="3629891" y="6437305"/>
            <a:ext cx="8356867" cy="181601"/>
          </a:xfrm>
        </p:spPr>
        <p:txBody>
          <a:bodyPr/>
          <a:lstStyle/>
          <a:p>
            <a:pPr marL="0" indent="0" defTabSz="791085">
              <a:lnSpc>
                <a:spcPts val="1563"/>
              </a:lnSpc>
              <a:spcBef>
                <a:spcPts val="0"/>
              </a:spcBef>
              <a:buClr>
                <a:srgbClr val="FFFFFF"/>
              </a:buClr>
              <a:buSzPct val="100000"/>
              <a:buNone/>
              <a:defRPr/>
            </a:pPr>
            <a:r>
              <a:rPr lang="en-GB" sz="1000" b="0" dirty="0"/>
              <a:t>Source: Lumen </a:t>
            </a:r>
            <a:r>
              <a:rPr lang="en-GB" sz="1000" dirty="0"/>
              <a:t>&amp; DCM – Centre of Attention</a:t>
            </a:r>
            <a:r>
              <a:rPr lang="en-GB" sz="1000" b="0" dirty="0"/>
              <a:t> 2022</a:t>
            </a:r>
          </a:p>
          <a:p>
            <a:endParaRPr lang="en-GB" dirty="0"/>
          </a:p>
        </p:txBody>
      </p:sp>
      <p:sp>
        <p:nvSpPr>
          <p:cNvPr id="4" name="Title 3">
            <a:extLst>
              <a:ext uri="{FF2B5EF4-FFF2-40B4-BE49-F238E27FC236}">
                <a16:creationId xmlns:a16="http://schemas.microsoft.com/office/drawing/2014/main" id="{C90DAE53-AD2E-4899-C363-A43D9B05019E}"/>
              </a:ext>
            </a:extLst>
          </p:cNvPr>
          <p:cNvSpPr>
            <a:spLocks noGrp="1"/>
          </p:cNvSpPr>
          <p:nvPr>
            <p:ph type="title"/>
          </p:nvPr>
        </p:nvSpPr>
        <p:spPr>
          <a:xfrm>
            <a:off x="199829" y="239094"/>
            <a:ext cx="12536457" cy="525552"/>
          </a:xfrm>
        </p:spPr>
        <p:txBody>
          <a:bodyPr/>
          <a:lstStyle/>
          <a:p>
            <a:r>
              <a:rPr lang="en-GB" sz="3900" dirty="0"/>
              <a:t>Audience attention increases as the reel progresses</a:t>
            </a:r>
          </a:p>
        </p:txBody>
      </p:sp>
      <p:sp>
        <p:nvSpPr>
          <p:cNvPr id="11" name="Subtitle 10">
            <a:extLst>
              <a:ext uri="{FF2B5EF4-FFF2-40B4-BE49-F238E27FC236}">
                <a16:creationId xmlns:a16="http://schemas.microsoft.com/office/drawing/2014/main" id="{35509573-3645-E3EC-C2AA-9A52FB03176F}"/>
              </a:ext>
            </a:extLst>
          </p:cNvPr>
          <p:cNvSpPr>
            <a:spLocks noGrp="1"/>
          </p:cNvSpPr>
          <p:nvPr>
            <p:ph type="subTitle" idx="1"/>
          </p:nvPr>
        </p:nvSpPr>
        <p:spPr>
          <a:xfrm>
            <a:off x="199830" y="888255"/>
            <a:ext cx="11541126" cy="433596"/>
          </a:xfrm>
        </p:spPr>
        <p:txBody>
          <a:bodyPr/>
          <a:lstStyle/>
          <a:p>
            <a:r>
              <a:rPr lang="en-GB" dirty="0"/>
              <a:t>Attention levels are high throughout in cinema but there is a correlation with attention increasing the closer it gets to the film</a:t>
            </a:r>
          </a:p>
          <a:p>
            <a:endParaRPr lang="en-GB" dirty="0"/>
          </a:p>
          <a:p>
            <a:endParaRPr lang="en-GB" dirty="0"/>
          </a:p>
          <a:p>
            <a:endParaRPr lang="en-GB" dirty="0"/>
          </a:p>
        </p:txBody>
      </p:sp>
      <p:graphicFrame>
        <p:nvGraphicFramePr>
          <p:cNvPr id="6" name="Chart Placeholder 5">
            <a:extLst>
              <a:ext uri="{FF2B5EF4-FFF2-40B4-BE49-F238E27FC236}">
                <a16:creationId xmlns:a16="http://schemas.microsoft.com/office/drawing/2014/main" id="{E8113F55-E07E-9C94-1F4E-9CB5FCB5C6F5}"/>
              </a:ext>
            </a:extLst>
          </p:cNvPr>
          <p:cNvGraphicFramePr>
            <a:graphicFrameLocks noGrp="1"/>
          </p:cNvGraphicFramePr>
          <p:nvPr>
            <p:ph type="chart" sz="quarter" idx="84"/>
            <p:extLst>
              <p:ext uri="{D42A27DB-BD31-4B8C-83A1-F6EECF244321}">
                <p14:modId xmlns:p14="http://schemas.microsoft.com/office/powerpoint/2010/main" val="89493216"/>
              </p:ext>
            </p:extLst>
          </p:nvPr>
        </p:nvGraphicFramePr>
        <p:xfrm>
          <a:off x="325438" y="1670050"/>
          <a:ext cx="11541125" cy="4210050"/>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a:extLst>
              <a:ext uri="{FF2B5EF4-FFF2-40B4-BE49-F238E27FC236}">
                <a16:creationId xmlns:a16="http://schemas.microsoft.com/office/drawing/2014/main" id="{94ABBDBA-6F95-769C-3209-E6337B3EDE22}"/>
              </a:ext>
            </a:extLst>
          </p:cNvPr>
          <p:cNvPicPr>
            <a:picLocks noChangeAspect="1"/>
          </p:cNvPicPr>
          <p:nvPr/>
        </p:nvPicPr>
        <p:blipFill>
          <a:blip r:embed="rId4"/>
          <a:stretch>
            <a:fillRect/>
          </a:stretch>
        </p:blipFill>
        <p:spPr>
          <a:xfrm>
            <a:off x="1894749" y="6455020"/>
            <a:ext cx="789787" cy="109285"/>
          </a:xfrm>
          <a:prstGeom prst="rect">
            <a:avLst/>
          </a:prstGeom>
        </p:spPr>
      </p:pic>
      <p:graphicFrame>
        <p:nvGraphicFramePr>
          <p:cNvPr id="19" name="Chart 18">
            <a:extLst>
              <a:ext uri="{FF2B5EF4-FFF2-40B4-BE49-F238E27FC236}">
                <a16:creationId xmlns:a16="http://schemas.microsoft.com/office/drawing/2014/main" id="{72216BBC-461A-7416-0BC2-2B43C34416C9}"/>
              </a:ext>
            </a:extLst>
          </p:cNvPr>
          <p:cNvGraphicFramePr>
            <a:graphicFrameLocks/>
          </p:cNvGraphicFramePr>
          <p:nvPr>
            <p:extLst>
              <p:ext uri="{D42A27DB-BD31-4B8C-83A1-F6EECF244321}">
                <p14:modId xmlns:p14="http://schemas.microsoft.com/office/powerpoint/2010/main" val="2585596124"/>
              </p:ext>
            </p:extLst>
          </p:nvPr>
        </p:nvGraphicFramePr>
        <p:xfrm>
          <a:off x="609743" y="1692790"/>
          <a:ext cx="11131213" cy="3742284"/>
        </p:xfrm>
        <a:graphic>
          <a:graphicData uri="http://schemas.openxmlformats.org/drawingml/2006/chart">
            <c:chart xmlns:c="http://schemas.openxmlformats.org/drawingml/2006/chart" xmlns:r="http://schemas.openxmlformats.org/officeDocument/2006/relationships" r:id="rId5"/>
          </a:graphicData>
        </a:graphic>
      </p:graphicFrame>
      <p:sp>
        <p:nvSpPr>
          <p:cNvPr id="20" name="Rectangle 19">
            <a:extLst>
              <a:ext uri="{FF2B5EF4-FFF2-40B4-BE49-F238E27FC236}">
                <a16:creationId xmlns:a16="http://schemas.microsoft.com/office/drawing/2014/main" id="{CB5C7484-7EAD-8D41-0075-D0D0D67273D9}"/>
              </a:ext>
            </a:extLst>
          </p:cNvPr>
          <p:cNvSpPr/>
          <p:nvPr/>
        </p:nvSpPr>
        <p:spPr>
          <a:xfrm>
            <a:off x="967709" y="5441433"/>
            <a:ext cx="8741859" cy="404840"/>
          </a:xfrm>
          <a:prstGeom prst="rect">
            <a:avLst/>
          </a:prstGeom>
          <a:noFill/>
          <a:ln w="9525" cap="flat" cmpd="sng" algn="ctr">
            <a:solidFill>
              <a:srgbClr val="CAC8C8"/>
            </a:solidFill>
            <a:prstDash val="solid"/>
          </a:ln>
          <a:effectLst/>
        </p:spPr>
        <p:txBody>
          <a:bodyPr lIns="0" tIns="0" rIns="0" bIns="0" rtlCol="0" anchor="ctr"/>
          <a:lstStyle/>
          <a:p>
            <a:pPr algn="ctr" defTabSz="829269">
              <a:defRPr/>
            </a:pPr>
            <a:r>
              <a:rPr lang="en-GB" sz="1200" kern="0" dirty="0">
                <a:solidFill>
                  <a:srgbClr val="051D2E"/>
                </a:solidFill>
              </a:rPr>
              <a:t>Main block of brand ads</a:t>
            </a:r>
          </a:p>
        </p:txBody>
      </p:sp>
      <p:sp>
        <p:nvSpPr>
          <p:cNvPr id="21" name="Rectangle 20">
            <a:extLst>
              <a:ext uri="{FF2B5EF4-FFF2-40B4-BE49-F238E27FC236}">
                <a16:creationId xmlns:a16="http://schemas.microsoft.com/office/drawing/2014/main" id="{01F07C17-3AB6-7133-BD55-E68A858FDACB}"/>
              </a:ext>
            </a:extLst>
          </p:cNvPr>
          <p:cNvSpPr/>
          <p:nvPr/>
        </p:nvSpPr>
        <p:spPr>
          <a:xfrm>
            <a:off x="9788971" y="5441433"/>
            <a:ext cx="1951985" cy="404840"/>
          </a:xfrm>
          <a:prstGeom prst="rect">
            <a:avLst/>
          </a:prstGeom>
          <a:noFill/>
          <a:ln w="9525" cap="flat" cmpd="sng" algn="ctr">
            <a:solidFill>
              <a:srgbClr val="CAC8C8"/>
            </a:solidFill>
            <a:prstDash val="solid"/>
          </a:ln>
          <a:effectLst/>
        </p:spPr>
        <p:txBody>
          <a:bodyPr lIns="0" tIns="0" rIns="0" bIns="0" rtlCol="0" anchor="ctr"/>
          <a:lstStyle/>
          <a:p>
            <a:pPr algn="ctr" defTabSz="829269">
              <a:defRPr/>
            </a:pPr>
            <a:r>
              <a:rPr lang="en-GB" sz="1200" kern="0" dirty="0">
                <a:solidFill>
                  <a:srgbClr val="051D2E"/>
                </a:solidFill>
              </a:rPr>
              <a:t>Premium positions</a:t>
            </a:r>
          </a:p>
        </p:txBody>
      </p:sp>
    </p:spTree>
    <p:extLst>
      <p:ext uri="{BB962C8B-B14F-4D97-AF65-F5344CB8AC3E}">
        <p14:creationId xmlns:p14="http://schemas.microsoft.com/office/powerpoint/2010/main" val="3763903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7ABBC-D181-64D6-8C8C-920E74313B1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5D0393-0739-16A5-0FAB-781BE9223544}"/>
              </a:ext>
            </a:extLst>
          </p:cNvPr>
          <p:cNvSpPr>
            <a:spLocks noGrp="1"/>
          </p:cNvSpPr>
          <p:nvPr>
            <p:ph type="body" sz="quarter" idx="83"/>
          </p:nvPr>
        </p:nvSpPr>
        <p:spPr>
          <a:xfrm>
            <a:off x="3629891" y="6437305"/>
            <a:ext cx="8356867" cy="181601"/>
          </a:xfrm>
        </p:spPr>
        <p:txBody>
          <a:bodyPr/>
          <a:lstStyle/>
          <a:p>
            <a:r>
              <a:rPr lang="en-GB" sz="1000" dirty="0"/>
              <a:t>Prompted brand recall, based on 4 studies conducted by </a:t>
            </a:r>
            <a:r>
              <a:rPr lang="en-GB" sz="1000" dirty="0" err="1"/>
              <a:t>eworks</a:t>
            </a:r>
            <a:r>
              <a:rPr lang="en-GB" dirty="0"/>
              <a:t>. </a:t>
            </a:r>
            <a:r>
              <a:rPr lang="en-GB" sz="1000" dirty="0"/>
              <a:t>Results indexed to ‘in reel’ ad average</a:t>
            </a:r>
          </a:p>
          <a:p>
            <a:endParaRPr lang="en-GB" dirty="0"/>
          </a:p>
        </p:txBody>
      </p:sp>
      <p:sp>
        <p:nvSpPr>
          <p:cNvPr id="4" name="Title 3">
            <a:extLst>
              <a:ext uri="{FF2B5EF4-FFF2-40B4-BE49-F238E27FC236}">
                <a16:creationId xmlns:a16="http://schemas.microsoft.com/office/drawing/2014/main" id="{D2488AAC-8E32-2014-AE76-2985D95EDC41}"/>
              </a:ext>
            </a:extLst>
          </p:cNvPr>
          <p:cNvSpPr>
            <a:spLocks noGrp="1"/>
          </p:cNvSpPr>
          <p:nvPr>
            <p:ph type="title"/>
          </p:nvPr>
        </p:nvSpPr>
        <p:spPr>
          <a:xfrm>
            <a:off x="199829" y="239094"/>
            <a:ext cx="12536457" cy="525552"/>
          </a:xfrm>
        </p:spPr>
        <p:txBody>
          <a:bodyPr/>
          <a:lstStyle/>
          <a:p>
            <a:r>
              <a:rPr lang="en-GB" dirty="0"/>
              <a:t>Premium positions drive higher brand recall</a:t>
            </a:r>
          </a:p>
        </p:txBody>
      </p:sp>
      <p:sp>
        <p:nvSpPr>
          <p:cNvPr id="11" name="Subtitle 10">
            <a:extLst>
              <a:ext uri="{FF2B5EF4-FFF2-40B4-BE49-F238E27FC236}">
                <a16:creationId xmlns:a16="http://schemas.microsoft.com/office/drawing/2014/main" id="{5C52E9E0-8C56-E3AB-C68D-4D04D7737FDE}"/>
              </a:ext>
            </a:extLst>
          </p:cNvPr>
          <p:cNvSpPr>
            <a:spLocks noGrp="1"/>
          </p:cNvSpPr>
          <p:nvPr>
            <p:ph type="subTitle" idx="1"/>
          </p:nvPr>
        </p:nvSpPr>
        <p:spPr>
          <a:xfrm>
            <a:off x="199829" y="888255"/>
            <a:ext cx="12154731" cy="325125"/>
          </a:xfrm>
        </p:spPr>
        <p:txBody>
          <a:bodyPr/>
          <a:lstStyle/>
          <a:p>
            <a:r>
              <a:rPr lang="en-GB" dirty="0"/>
              <a:t>Placing your ad in the premium position delivers an uplift in brand recall vs. appearing ‘in reel’ - 10% for Bronze Spot, 70% for Silver Spot and 2x for the Gold Spot </a:t>
            </a:r>
          </a:p>
          <a:p>
            <a:endParaRPr lang="en-GB" dirty="0"/>
          </a:p>
          <a:p>
            <a:endParaRPr lang="en-GB" dirty="0"/>
          </a:p>
        </p:txBody>
      </p:sp>
      <p:graphicFrame>
        <p:nvGraphicFramePr>
          <p:cNvPr id="6" name="Chart Placeholder 5">
            <a:extLst>
              <a:ext uri="{FF2B5EF4-FFF2-40B4-BE49-F238E27FC236}">
                <a16:creationId xmlns:a16="http://schemas.microsoft.com/office/drawing/2014/main" id="{6A7B0089-9EAB-557A-CC35-026B6D39B160}"/>
              </a:ext>
            </a:extLst>
          </p:cNvPr>
          <p:cNvGraphicFramePr>
            <a:graphicFrameLocks noGrp="1"/>
          </p:cNvGraphicFramePr>
          <p:nvPr>
            <p:ph type="chart" sz="quarter" idx="84"/>
            <p:extLst>
              <p:ext uri="{D42A27DB-BD31-4B8C-83A1-F6EECF244321}">
                <p14:modId xmlns:p14="http://schemas.microsoft.com/office/powerpoint/2010/main" val="1786492164"/>
              </p:ext>
            </p:extLst>
          </p:nvPr>
        </p:nvGraphicFramePr>
        <p:xfrm>
          <a:off x="325438" y="1670050"/>
          <a:ext cx="11541125" cy="4210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5543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3F7E58-032B-099F-CD2C-957AA2539D0E}"/>
              </a:ext>
            </a:extLst>
          </p:cNvPr>
          <p:cNvSpPr>
            <a:spLocks noGrp="1"/>
          </p:cNvSpPr>
          <p:nvPr>
            <p:ph type="body" sz="quarter" idx="87"/>
          </p:nvPr>
        </p:nvSpPr>
        <p:spPr>
          <a:xfrm>
            <a:off x="205242" y="3081132"/>
            <a:ext cx="3822263" cy="2799190"/>
          </a:xfrm>
        </p:spPr>
        <p:txBody>
          <a:bodyPr/>
          <a:lstStyle/>
          <a:p>
            <a:r>
              <a:rPr lang="en-GB" sz="4400" b="1" dirty="0"/>
              <a:t>+33%</a:t>
            </a:r>
          </a:p>
          <a:p>
            <a:r>
              <a:rPr lang="en-GB" dirty="0"/>
              <a:t>Ad awareness</a:t>
            </a:r>
          </a:p>
        </p:txBody>
      </p:sp>
      <p:sp>
        <p:nvSpPr>
          <p:cNvPr id="4" name="Subtitle 3">
            <a:extLst>
              <a:ext uri="{FF2B5EF4-FFF2-40B4-BE49-F238E27FC236}">
                <a16:creationId xmlns:a16="http://schemas.microsoft.com/office/drawing/2014/main" id="{2DBC6071-4EA1-6131-57A0-EE0B2B657F3C}"/>
              </a:ext>
            </a:extLst>
          </p:cNvPr>
          <p:cNvSpPr>
            <a:spLocks noGrp="1"/>
          </p:cNvSpPr>
          <p:nvPr>
            <p:ph type="subTitle" idx="1"/>
          </p:nvPr>
        </p:nvSpPr>
        <p:spPr>
          <a:xfrm>
            <a:off x="199829" y="955469"/>
            <a:ext cx="11409785" cy="383473"/>
          </a:xfrm>
        </p:spPr>
        <p:txBody>
          <a:bodyPr/>
          <a:lstStyle/>
          <a:p>
            <a:r>
              <a:rPr lang="en-GB" dirty="0"/>
              <a:t>Running your ad in the Gold Spot can drive additional cut through and ultimately make the ad work harder in landing message and driving consideration</a:t>
            </a:r>
          </a:p>
        </p:txBody>
      </p:sp>
      <p:sp>
        <p:nvSpPr>
          <p:cNvPr id="5" name="Title 4">
            <a:extLst>
              <a:ext uri="{FF2B5EF4-FFF2-40B4-BE49-F238E27FC236}">
                <a16:creationId xmlns:a16="http://schemas.microsoft.com/office/drawing/2014/main" id="{6B7EFD84-49FD-E476-22A4-7FE45D583B47}"/>
              </a:ext>
            </a:extLst>
          </p:cNvPr>
          <p:cNvSpPr>
            <a:spLocks noGrp="1"/>
          </p:cNvSpPr>
          <p:nvPr>
            <p:ph type="title"/>
          </p:nvPr>
        </p:nvSpPr>
        <p:spPr>
          <a:xfrm>
            <a:off x="199829" y="239094"/>
            <a:ext cx="11605178" cy="525552"/>
          </a:xfrm>
        </p:spPr>
        <p:txBody>
          <a:bodyPr/>
          <a:lstStyle/>
          <a:p>
            <a:r>
              <a:rPr lang="en-GB" dirty="0"/>
              <a:t>The gold spot delivers positive brand impact</a:t>
            </a:r>
          </a:p>
        </p:txBody>
      </p:sp>
      <p:sp>
        <p:nvSpPr>
          <p:cNvPr id="6" name="Text Placeholder 5">
            <a:extLst>
              <a:ext uri="{FF2B5EF4-FFF2-40B4-BE49-F238E27FC236}">
                <a16:creationId xmlns:a16="http://schemas.microsoft.com/office/drawing/2014/main" id="{3CBEC686-A1A0-C0BA-FD67-F68427345F06}"/>
              </a:ext>
            </a:extLst>
          </p:cNvPr>
          <p:cNvSpPr>
            <a:spLocks noGrp="1"/>
          </p:cNvSpPr>
          <p:nvPr>
            <p:ph type="body" sz="quarter" idx="89"/>
          </p:nvPr>
        </p:nvSpPr>
        <p:spPr>
          <a:xfrm>
            <a:off x="4192035" y="3081132"/>
            <a:ext cx="3822263" cy="2799190"/>
          </a:xfrm>
        </p:spPr>
        <p:txBody>
          <a:bodyPr/>
          <a:lstStyle/>
          <a:p>
            <a:r>
              <a:rPr lang="en-GB" sz="4400" b="1" dirty="0"/>
              <a:t>+18%</a:t>
            </a:r>
          </a:p>
          <a:p>
            <a:r>
              <a:rPr lang="en-GB" dirty="0"/>
              <a:t>Consideration</a:t>
            </a:r>
          </a:p>
        </p:txBody>
      </p:sp>
      <p:sp>
        <p:nvSpPr>
          <p:cNvPr id="7" name="Text Placeholder 6">
            <a:extLst>
              <a:ext uri="{FF2B5EF4-FFF2-40B4-BE49-F238E27FC236}">
                <a16:creationId xmlns:a16="http://schemas.microsoft.com/office/drawing/2014/main" id="{B7213898-7362-B31F-EC23-F1B1D127C4F2}"/>
              </a:ext>
            </a:extLst>
          </p:cNvPr>
          <p:cNvSpPr>
            <a:spLocks noGrp="1"/>
          </p:cNvSpPr>
          <p:nvPr>
            <p:ph type="body" sz="quarter" idx="91"/>
          </p:nvPr>
        </p:nvSpPr>
        <p:spPr>
          <a:xfrm>
            <a:off x="8176897" y="3081132"/>
            <a:ext cx="3822263" cy="2799190"/>
          </a:xfrm>
        </p:spPr>
        <p:txBody>
          <a:bodyPr/>
          <a:lstStyle/>
          <a:p>
            <a:r>
              <a:rPr lang="en-GB" sz="4400" b="1" dirty="0"/>
              <a:t>+260%</a:t>
            </a:r>
          </a:p>
          <a:p>
            <a:r>
              <a:rPr lang="en-GB" dirty="0"/>
              <a:t>Brand Perceptions</a:t>
            </a:r>
          </a:p>
        </p:txBody>
      </p:sp>
      <p:sp>
        <p:nvSpPr>
          <p:cNvPr id="10" name="Text Placeholder 1">
            <a:extLst>
              <a:ext uri="{FF2B5EF4-FFF2-40B4-BE49-F238E27FC236}">
                <a16:creationId xmlns:a16="http://schemas.microsoft.com/office/drawing/2014/main" id="{CDC7E64F-34F8-5416-11AD-874B4197E9DC}"/>
              </a:ext>
            </a:extLst>
          </p:cNvPr>
          <p:cNvSpPr txBox="1">
            <a:spLocks/>
          </p:cNvSpPr>
          <p:nvPr/>
        </p:nvSpPr>
        <p:spPr>
          <a:xfrm>
            <a:off x="3629891" y="6437305"/>
            <a:ext cx="8356867" cy="181601"/>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algn="r"/>
            <a:r>
              <a:rPr lang="en-GB" sz="800" dirty="0" err="1">
                <a:solidFill>
                  <a:schemeClr val="bg1"/>
                </a:solidFill>
              </a:rPr>
              <a:t>ource</a:t>
            </a:r>
            <a:r>
              <a:rPr lang="en-GB" sz="800" dirty="0">
                <a:solidFill>
                  <a:schemeClr val="bg1"/>
                </a:solidFill>
              </a:rPr>
              <a:t>: DCM &amp; </a:t>
            </a:r>
            <a:r>
              <a:rPr lang="en-GB" sz="800" dirty="0" err="1">
                <a:solidFill>
                  <a:schemeClr val="bg1"/>
                </a:solidFill>
              </a:rPr>
              <a:t>Differentology</a:t>
            </a:r>
            <a:r>
              <a:rPr lang="en-GB" sz="800" dirty="0">
                <a:solidFill>
                  <a:schemeClr val="bg1"/>
                </a:solidFill>
              </a:rPr>
              <a:t>. Average across a selection of brand perception statements </a:t>
            </a:r>
          </a:p>
          <a:p>
            <a:pPr algn="r"/>
            <a:endParaRPr lang="en-GB" dirty="0">
              <a:solidFill>
                <a:schemeClr val="bg1"/>
              </a:solidFill>
            </a:endParaRPr>
          </a:p>
        </p:txBody>
      </p:sp>
      <p:sp>
        <p:nvSpPr>
          <p:cNvPr id="11" name="TextBox 10">
            <a:extLst>
              <a:ext uri="{FF2B5EF4-FFF2-40B4-BE49-F238E27FC236}">
                <a16:creationId xmlns:a16="http://schemas.microsoft.com/office/drawing/2014/main" id="{4D1BAF09-B9BD-09ED-D0CF-733F790C79DF}"/>
              </a:ext>
            </a:extLst>
          </p:cNvPr>
          <p:cNvSpPr txBox="1"/>
          <p:nvPr/>
        </p:nvSpPr>
        <p:spPr>
          <a:xfrm>
            <a:off x="206207" y="1876047"/>
            <a:ext cx="11793918" cy="984885"/>
          </a:xfrm>
          <a:prstGeom prst="rect">
            <a:avLst/>
          </a:prstGeom>
          <a:noFill/>
          <a:ln>
            <a:noFill/>
          </a:ln>
        </p:spPr>
        <p:txBody>
          <a:bodyPr wrap="square" rtlCol="0">
            <a:spAutoFit/>
          </a:bodyPr>
          <a:lstStyle/>
          <a:p>
            <a:pPr defTabSz="829269">
              <a:defRPr/>
            </a:pPr>
            <a:r>
              <a:rPr lang="en-GB" sz="1400" kern="0" dirty="0">
                <a:solidFill>
                  <a:schemeClr val="bg1"/>
                </a:solidFill>
              </a:rPr>
              <a:t>A travel brand ran the same ad in two films – in one running ‘in reel’ and the other running in the ‘Gold Spot’. Seeing the ad in the Gold Spot delivered even bigger uplifts in ad awareness, brand perception agreement and consideration vs. those delivered by the ‘in reel’ activity:</a:t>
            </a:r>
          </a:p>
          <a:p>
            <a:pPr defTabSz="829269">
              <a:defRPr/>
            </a:pPr>
            <a:endParaRPr lang="en-GB" sz="1400" u="sng" kern="0" dirty="0">
              <a:solidFill>
                <a:schemeClr val="bg1"/>
              </a:solidFill>
            </a:endParaRPr>
          </a:p>
          <a:p>
            <a:pPr defTabSz="829269">
              <a:defRPr/>
            </a:pPr>
            <a:r>
              <a:rPr lang="en-GB" sz="1600" b="1" u="sng" kern="0" dirty="0">
                <a:solidFill>
                  <a:schemeClr val="bg1"/>
                </a:solidFill>
              </a:rPr>
              <a:t>Gold Spot Uplift vs. In Reel Uplift</a:t>
            </a:r>
          </a:p>
        </p:txBody>
      </p:sp>
    </p:spTree>
    <p:extLst>
      <p:ext uri="{BB962C8B-B14F-4D97-AF65-F5344CB8AC3E}">
        <p14:creationId xmlns:p14="http://schemas.microsoft.com/office/powerpoint/2010/main" val="4198495824"/>
      </p:ext>
    </p:extLst>
  </p:cSld>
  <p:clrMapOvr>
    <a:masterClrMapping/>
  </p:clrMapOvr>
</p:sld>
</file>

<file path=ppt/theme/theme1.xml><?xml version="1.0" encoding="utf-8"?>
<a:theme xmlns:a="http://schemas.openxmlformats.org/drawingml/2006/main" name="01. Opener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Inter Tight" panose="02110004020202020204"/>
        <a:ea typeface=""/>
        <a:cs typeface=""/>
        <a:font script="Jpan" typeface="游ゴシック Light"/>
        <a:font script="Hang" typeface="맑은 고딕"/>
        <a:font script="Hans" typeface="等线 Light"/>
        <a:font script="Hant" typeface="新細明體"/>
        <a:font script="Arab" typeface="Inter Tight"/>
        <a:font script="Hebr" typeface="Inter T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Inter Tight"/>
        <a:font script="Hebr" typeface="Inter T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DCM">
    <a:dk1>
      <a:srgbClr val="00BFD6"/>
    </a:dk1>
    <a:lt1>
      <a:srgbClr val="000000"/>
    </a:lt1>
    <a:dk2>
      <a:srgbClr val="B6008D"/>
    </a:dk2>
    <a:lt2>
      <a:srgbClr val="0099A8"/>
    </a:lt2>
    <a:accent1>
      <a:srgbClr val="77226C"/>
    </a:accent1>
    <a:accent2>
      <a:srgbClr val="AC162C"/>
    </a:accent2>
    <a:accent3>
      <a:srgbClr val="8547AD"/>
    </a:accent3>
    <a:accent4>
      <a:srgbClr val="33006F"/>
    </a:accent4>
    <a:accent5>
      <a:srgbClr val="CAC8C8"/>
    </a:accent5>
    <a:accent6>
      <a:srgbClr val="8A8A8D"/>
    </a:accent6>
    <a:hlink>
      <a:srgbClr val="000000"/>
    </a:hlink>
    <a:folHlink>
      <a:srgbClr val="000000"/>
    </a:folHlink>
  </a:clrScheme>
  <a:fontScheme name="DCM FAME">
    <a:majorFont>
      <a:latin typeface="Impact"/>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19094</TotalTime>
  <Words>2135</Words>
  <Application>Microsoft Office PowerPoint</Application>
  <PresentationFormat>Widescreen</PresentationFormat>
  <Paragraphs>364</Paragraphs>
  <Slides>14</Slides>
  <Notes>12</Notes>
  <HiddenSlides>0</HiddenSlides>
  <MMClips>0</MMClips>
  <ScaleCrop>false</ScaleCrop>
  <HeadingPairs>
    <vt:vector size="6" baseType="variant">
      <vt:variant>
        <vt:lpstr>Fonts Used</vt:lpstr>
      </vt:variant>
      <vt:variant>
        <vt:i4>2</vt:i4>
      </vt:variant>
      <vt:variant>
        <vt:lpstr>Theme</vt:lpstr>
      </vt:variant>
      <vt:variant>
        <vt:i4>11</vt:i4>
      </vt:variant>
      <vt:variant>
        <vt:lpstr>Slide Titles</vt:lpstr>
      </vt:variant>
      <vt:variant>
        <vt:i4>14</vt:i4>
      </vt:variant>
    </vt:vector>
  </HeadingPairs>
  <TitlesOfParts>
    <vt:vector size="27" baseType="lpstr">
      <vt:lpstr>Inter Tight</vt:lpstr>
      <vt:lpstr>Aptos</vt:lpstr>
      <vt:lpstr>01. Openers</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Premium Positions Why brands should consider premium  positions when buying cinema</vt:lpstr>
      <vt:lpstr>The cinema play list </vt:lpstr>
      <vt:lpstr>The Gold, Silver and Bronze Spots</vt:lpstr>
      <vt:lpstr>The Bronze Spot</vt:lpstr>
      <vt:lpstr>The Silver Spot</vt:lpstr>
      <vt:lpstr>The Gold Spot</vt:lpstr>
      <vt:lpstr>Audience attention increases as the reel progresses</vt:lpstr>
      <vt:lpstr>Premium positions drive higher brand recall</vt:lpstr>
      <vt:lpstr>The gold spot delivers positive brand impact</vt:lpstr>
      <vt:lpstr>Impact of the Gold Spot</vt:lpstr>
      <vt:lpstr>Case studies: Bronze Spot </vt:lpstr>
      <vt:lpstr>Case studies: Silver Spot </vt:lpstr>
      <vt:lpstr>Case studies: Gold Spot </vt:lpstr>
      <vt:lpstr>Why you should consider premium positions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 Blakeney</dc:creator>
  <cp:lastModifiedBy>Josh Turner</cp:lastModifiedBy>
  <cp:revision>112</cp:revision>
  <dcterms:created xsi:type="dcterms:W3CDTF">2026-06-02T09:30:39Z</dcterms:created>
  <dcterms:modified xsi:type="dcterms:W3CDTF">2026-08-04T08:59:15Z</dcterms:modified>
</cp:coreProperties>
</file>