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9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0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2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3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4289" r:id="rId2"/>
    <p:sldMasterId id="2147484371" r:id="rId3"/>
    <p:sldMasterId id="2147484390" r:id="rId4"/>
    <p:sldMasterId id="2147484567" r:id="rId5"/>
    <p:sldMasterId id="2147484594" r:id="rId6"/>
    <p:sldMasterId id="2147484621" r:id="rId7"/>
    <p:sldMasterId id="2147484633" r:id="rId8"/>
    <p:sldMasterId id="2147484650" r:id="rId9"/>
    <p:sldMasterId id="2147484696" r:id="rId10"/>
    <p:sldMasterId id="2147484717" r:id="rId11"/>
    <p:sldMasterId id="2147484734" r:id="rId12"/>
    <p:sldMasterId id="2147484766" r:id="rId13"/>
    <p:sldMasterId id="2147484773" r:id="rId14"/>
    <p:sldMasterId id="2147484800" r:id="rId15"/>
  </p:sldMasterIdLst>
  <p:notesMasterIdLst>
    <p:notesMasterId r:id="rId30"/>
  </p:notesMasterIdLst>
  <p:handoutMasterIdLst>
    <p:handoutMasterId r:id="rId31"/>
  </p:handoutMasterIdLst>
  <p:sldIdLst>
    <p:sldId id="2147483637" r:id="rId16"/>
    <p:sldId id="2147483624" r:id="rId17"/>
    <p:sldId id="2147483629" r:id="rId18"/>
    <p:sldId id="2147483625" r:id="rId19"/>
    <p:sldId id="2147483630" r:id="rId20"/>
    <p:sldId id="2147483633" r:id="rId21"/>
    <p:sldId id="261" r:id="rId22"/>
    <p:sldId id="2147483631" r:id="rId23"/>
    <p:sldId id="2147483632" r:id="rId24"/>
    <p:sldId id="2147483634" r:id="rId25"/>
    <p:sldId id="2147483635" r:id="rId26"/>
    <p:sldId id="2147483496" r:id="rId27"/>
    <p:sldId id="2147483591" r:id="rId28"/>
    <p:sldId id="2147483636" r:id="rId29"/>
  </p:sldIdLst>
  <p:sldSz cx="13442950" cy="7561263"/>
  <p:notesSz cx="6797675" cy="9926638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Inter Tight" pitchFamily="2" charset="0"/>
      <p:regular r:id="rId36"/>
      <p:bold r:id="rId37"/>
      <p:italic r:id="rId38"/>
      <p:boldItalic r:id="rId39"/>
    </p:embeddedFont>
    <p:embeddedFont>
      <p:font typeface="Inter Tight Light" pitchFamily="2" charset="0"/>
      <p:regular r:id="rId40"/>
      <p:italic r:id="rId41"/>
    </p:embeddedFont>
  </p:embeddedFontLst>
  <p:custDataLst>
    <p:tags r:id="rId42"/>
  </p:custDataLst>
  <p:defaultTextStyle>
    <a:defPPr>
      <a:defRPr lang="en-US"/>
    </a:defPPr>
    <a:lvl1pPr marL="0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ccountability" id="{21DA06BE-02CA-4ABA-8BBE-1033D316E400}">
          <p14:sldIdLst>
            <p14:sldId id="2147483637"/>
            <p14:sldId id="2147483624"/>
          </p14:sldIdLst>
        </p14:section>
        <p14:section name="Forecasting admissions &amp; profiles" id="{0CEA084A-ACF9-4759-9666-8AE349A8BE51}">
          <p14:sldIdLst>
            <p14:sldId id="2147483629"/>
            <p14:sldId id="2147483625"/>
            <p14:sldId id="2147483630"/>
            <p14:sldId id="2147483633"/>
          </p14:sldIdLst>
        </p14:section>
        <p14:section name="Collecting, verifying &amp; reporting admissions" id="{984C87C8-8D54-4E43-8F13-47BA56FA6CD9}">
          <p14:sldIdLst>
            <p14:sldId id="261"/>
            <p14:sldId id="2147483631"/>
            <p14:sldId id="2147483632"/>
            <p14:sldId id="2147483634"/>
          </p14:sldIdLst>
        </p14:section>
        <p14:section name="How we calculate TVRs for films" id="{C817BF63-92E7-4EB2-815D-0597BDE51A0E}">
          <p14:sldIdLst>
            <p14:sldId id="2147483635"/>
            <p14:sldId id="2147483496"/>
            <p14:sldId id="2147483591"/>
            <p14:sldId id="2147483636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4624" userDrawn="1">
          <p15:clr>
            <a:srgbClr val="A4A3A4"/>
          </p15:clr>
        </p15:guide>
        <p15:guide id="11" orient="horz" pos="2858" userDrawn="1">
          <p15:clr>
            <a:srgbClr val="A4A3A4"/>
          </p15:clr>
        </p15:guide>
        <p15:guide id="27" pos="242" userDrawn="1">
          <p15:clr>
            <a:srgbClr val="A4A3A4"/>
          </p15:clr>
        </p15:guide>
        <p15:guide id="28" pos="6956" userDrawn="1">
          <p15:clr>
            <a:srgbClr val="A4A3A4"/>
          </p15:clr>
        </p15:guide>
        <p15:guide id="30" pos="900" userDrawn="1">
          <p15:clr>
            <a:srgbClr val="A4A3A4"/>
          </p15:clr>
        </p15:guide>
        <p15:guide id="31" pos="1495" userDrawn="1">
          <p15:clr>
            <a:srgbClr val="A4A3A4"/>
          </p15:clr>
        </p15:guide>
        <p15:guide id="32" pos="1603" userDrawn="1">
          <p15:clr>
            <a:srgbClr val="A4A3A4"/>
          </p15:clr>
        </p15:guide>
        <p15:guide id="33" pos="2170" userDrawn="1">
          <p15:clr>
            <a:srgbClr val="A4A3A4"/>
          </p15:clr>
        </p15:guide>
        <p15:guide id="34" pos="2274" userDrawn="1">
          <p15:clr>
            <a:srgbClr val="A4A3A4"/>
          </p15:clr>
        </p15:guide>
        <p15:guide id="35" pos="2873" userDrawn="1">
          <p15:clr>
            <a:srgbClr val="A4A3A4"/>
          </p15:clr>
        </p15:guide>
        <p15:guide id="36" pos="2942" userDrawn="1">
          <p15:clr>
            <a:srgbClr val="A4A3A4"/>
          </p15:clr>
        </p15:guide>
        <p15:guide id="37" pos="7885" userDrawn="1">
          <p15:clr>
            <a:srgbClr val="A4A3A4"/>
          </p15:clr>
        </p15:guide>
        <p15:guide id="38" pos="3646" userDrawn="1">
          <p15:clr>
            <a:srgbClr val="A4A3A4"/>
          </p15:clr>
        </p15:guide>
        <p15:guide id="39" pos="4234" userDrawn="1">
          <p15:clr>
            <a:srgbClr val="A4A3A4"/>
          </p15:clr>
        </p15:guide>
        <p15:guide id="40" pos="4869" userDrawn="1">
          <p15:clr>
            <a:srgbClr val="A4A3A4"/>
          </p15:clr>
        </p15:guide>
        <p15:guide id="41" pos="4960" userDrawn="1">
          <p15:clr>
            <a:srgbClr val="A4A3A4"/>
          </p15:clr>
        </p15:guide>
        <p15:guide id="42" pos="5459" userDrawn="1">
          <p15:clr>
            <a:srgbClr val="A4A3A4"/>
          </p15:clr>
        </p15:guide>
        <p15:guide id="43" pos="5617" userDrawn="1">
          <p15:clr>
            <a:srgbClr val="A4A3A4"/>
          </p15:clr>
        </p15:guide>
        <p15:guide id="44" pos="6205" userDrawn="1">
          <p15:clr>
            <a:srgbClr val="A4A3A4"/>
          </p15:clr>
        </p15:guide>
        <p15:guide id="45" pos="6321" userDrawn="1">
          <p15:clr>
            <a:srgbClr val="A4A3A4"/>
          </p15:clr>
        </p15:guide>
        <p15:guide id="46" pos="6888" userDrawn="1">
          <p15:clr>
            <a:srgbClr val="A4A3A4"/>
          </p15:clr>
        </p15:guide>
        <p15:guide id="47" pos="6990" userDrawn="1">
          <p15:clr>
            <a:srgbClr val="A4A3A4"/>
          </p15:clr>
        </p15:guide>
        <p15:guide id="48" pos="7568" userDrawn="1">
          <p15:clr>
            <a:srgbClr val="A4A3A4"/>
          </p15:clr>
        </p15:guide>
        <p15:guide id="49" pos="7659" userDrawn="1">
          <p15:clr>
            <a:srgbClr val="A4A3A4"/>
          </p15:clr>
        </p15:guide>
        <p15:guide id="50" pos="8339" userDrawn="1">
          <p15:clr>
            <a:srgbClr val="A4A3A4"/>
          </p15:clr>
        </p15:guide>
        <p15:guide id="51" orient="horz" pos="749" userDrawn="1">
          <p15:clr>
            <a:srgbClr val="A4A3A4"/>
          </p15:clr>
        </p15:guide>
        <p15:guide id="52" pos="8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955B"/>
    <a:srgbClr val="B2B4B2"/>
    <a:srgbClr val="FFFFFF"/>
    <a:srgbClr val="FB3449"/>
    <a:srgbClr val="000000"/>
    <a:srgbClr val="CAC8C8"/>
    <a:srgbClr val="8547AD"/>
    <a:srgbClr val="33006F"/>
    <a:srgbClr val="0099A8"/>
    <a:srgbClr val="EA5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11" autoAdjust="0"/>
    <p:restoredTop sz="82161" autoAdjust="0"/>
  </p:normalViewPr>
  <p:slideViewPr>
    <p:cSldViewPr snapToGrid="0">
      <p:cViewPr varScale="1">
        <p:scale>
          <a:sx n="52" d="100"/>
          <a:sy n="52" d="100"/>
        </p:scale>
        <p:origin x="936" y="48"/>
      </p:cViewPr>
      <p:guideLst>
        <p:guide orient="horz" pos="4624"/>
        <p:guide orient="horz" pos="2858"/>
        <p:guide pos="242"/>
        <p:guide pos="6956"/>
        <p:guide pos="900"/>
        <p:guide pos="1495"/>
        <p:guide pos="1603"/>
        <p:guide pos="2170"/>
        <p:guide pos="2274"/>
        <p:guide pos="2873"/>
        <p:guide pos="2942"/>
        <p:guide pos="7885"/>
        <p:guide pos="3646"/>
        <p:guide pos="4234"/>
        <p:guide pos="4869"/>
        <p:guide pos="4960"/>
        <p:guide pos="5459"/>
        <p:guide pos="5617"/>
        <p:guide pos="6205"/>
        <p:guide pos="6321"/>
        <p:guide pos="6888"/>
        <p:guide pos="6990"/>
        <p:guide pos="7568"/>
        <p:guide pos="7659"/>
        <p:guide pos="8339"/>
        <p:guide orient="horz" pos="749"/>
        <p:guide pos="82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1096"/>
    </p:cViewPr>
  </p:sorterViewPr>
  <p:notesViewPr>
    <p:cSldViewPr snapToGrid="0" showGuides="1">
      <p:cViewPr varScale="1">
        <p:scale>
          <a:sx n="133" d="100"/>
          <a:sy n="133" d="100"/>
        </p:scale>
        <p:origin x="37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2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font" Target="fonts/font8.fntdata"/><Relationship Id="rId21" Type="http://schemas.openxmlformats.org/officeDocument/2006/relationships/slide" Target="slides/slide6.xml"/><Relationship Id="rId34" Type="http://schemas.openxmlformats.org/officeDocument/2006/relationships/font" Target="fonts/font3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Master" Target="slideMasters/slideMaster10.xml"/><Relationship Id="rId24" Type="http://schemas.openxmlformats.org/officeDocument/2006/relationships/slide" Target="slides/slide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4.xml"/><Relationship Id="rId15" Type="http://schemas.openxmlformats.org/officeDocument/2006/relationships/slideMaster" Target="slideMasters/slideMaster14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font" Target="fonts/font5.fntdata"/><Relationship Id="rId10" Type="http://schemas.openxmlformats.org/officeDocument/2006/relationships/slideMaster" Target="slideMasters/slideMaster9.xml"/><Relationship Id="rId19" Type="http://schemas.openxmlformats.org/officeDocument/2006/relationships/slide" Target="slides/slide4.xml"/><Relationship Id="rId31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Master" Target="slideMasters/slideMaster13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commentAuthors" Target="commentAuthors.xml"/><Relationship Id="rId8" Type="http://schemas.openxmlformats.org/officeDocument/2006/relationships/slideMaster" Target="slideMasters/slideMaster7.xml"/><Relationship Id="rId3" Type="http://schemas.openxmlformats.org/officeDocument/2006/relationships/slideMaster" Target="slideMasters/slideMaster2.xml"/><Relationship Id="rId12" Type="http://schemas.openxmlformats.org/officeDocument/2006/relationships/slideMaster" Target="slideMasters/slideMaster11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5.xml"/><Relationship Id="rId41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10782-FDC2-4F7C-A018-7A502E5089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18645-DB65-E848-9EE2-8548BEAEB573}" type="datetimeFigureOut">
              <a:rPr lang="en-US" smtClean="0"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3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E036-A0EF-40EA-AC2B-818A5F8CFC1C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36D52-512B-47DE-BC94-6C88A56CE9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9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36D52-512B-47DE-BC94-6C88A56CE98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63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D5F0-30EC-1C7D-AB2F-ECD80AA6E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B1E0BD-DA8B-F9CE-9BEF-DCE60244C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800D1F-829A-6FC6-CA12-CDFB3860D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7F1C0-4168-CBEE-413B-C42B121CC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917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D5F0-30EC-1C7D-AB2F-ECD80AA6E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B1E0BD-DA8B-F9CE-9BEF-DCE60244C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800D1F-829A-6FC6-CA12-CDFB3860D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7F1C0-4168-CBEE-413B-C42B121CC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228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D5F0-30EC-1C7D-AB2F-ECD80AA6E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B1E0BD-DA8B-F9CE-9BEF-DCE60244C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800D1F-829A-6FC6-CA12-CDFB3860D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7F1C0-4168-CBEE-413B-C42B121CC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76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37C54-12BD-BE4B-A86D-30FD4FB4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FDF713-30E3-532D-CC05-6E81EF2E1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6B71B-C321-B896-F474-D8466529B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529A7-5016-39F1-2C43-0A111D149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Inter Tight"/>
              <a:buNone/>
              <a:tabLst/>
              <a:defRPr/>
            </a:pPr>
            <a:fld id="{9C936D52-512B-47DE-BC94-6C88A56CE9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 Tight"/>
                <a:ea typeface="+mn-ea"/>
                <a:cs typeface="Inter Tight"/>
                <a:sym typeface="Inter Tight"/>
              </a:rPr>
              <a:t>11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Tight"/>
              <a:ea typeface="+mn-ea"/>
              <a:cs typeface="Inter Tight"/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93649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37C54-12BD-BE4B-A86D-30FD4FB4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FDF713-30E3-532D-CC05-6E81EF2E1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6B71B-C321-B896-F474-D8466529B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529A7-5016-39F1-2C43-0A111D149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Inter Tight"/>
              <a:buNone/>
              <a:tabLst/>
              <a:defRPr/>
            </a:pPr>
            <a:fld id="{9C936D52-512B-47DE-BC94-6C88A56CE9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 Tight"/>
                <a:ea typeface="+mn-ea"/>
                <a:cs typeface="Inter Tight"/>
                <a:sym typeface="Inter Tight"/>
              </a:rPr>
              <a:t>12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Tight"/>
              <a:ea typeface="+mn-ea"/>
              <a:cs typeface="Inter Tight"/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59403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5" Type="http://schemas.openxmlformats.org/officeDocument/2006/relationships/image" Target="../media/image1.svg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bg>
      <p:bgPr>
        <a:solidFill>
          <a:schemeClr val="bg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CA23EAA-BA3B-B572-B018-14271176077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39830" y="1927656"/>
            <a:ext cx="11963294" cy="4711789"/>
          </a:xfrm>
          <a:prstGeom prst="rect">
            <a:avLst/>
          </a:prstGeom>
        </p:spPr>
        <p:txBody>
          <a:bodyPr/>
          <a:lstStyle>
            <a:lvl1pPr marL="168017" indent="0">
              <a:buNone/>
              <a:defRPr b="0" i="0">
                <a:latin typeface="Inter Tight" panose="020B0604020202020204" pitchFamily="34" charset="0"/>
                <a:cs typeface="Inter Tight" panose="020B0604020202020204" pitchFamily="34" charset="0"/>
              </a:defRPr>
            </a:lvl1pPr>
          </a:lstStyle>
          <a:p>
            <a:r>
              <a:rPr lang="en-US"/>
              <a:t>Click icon to insert chart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21FD4FA-59BF-F4BB-87A9-F72AEE1DA0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80192" y="7034490"/>
            <a:ext cx="1057032" cy="366834"/>
          </a:xfrm>
          <a:prstGeom prst="rect">
            <a:avLst/>
          </a:prstGeom>
        </p:spPr>
      </p:pic>
      <p:sp>
        <p:nvSpPr>
          <p:cNvPr id="3" name="Google Shape;28;p5">
            <a:extLst>
              <a:ext uri="{FF2B5EF4-FFF2-40B4-BE49-F238E27FC236}">
                <a16:creationId xmlns:a16="http://schemas.microsoft.com/office/drawing/2014/main" id="{3FD0249A-C8E5-DF89-33C2-C5629D5E10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9831" y="1132337"/>
            <a:ext cx="11963292" cy="611243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Inter Tight" panose="020B0604020202020204" pitchFamily="34" charset="0"/>
              <a:buNone/>
              <a:defRPr sz="1764" b="0" i="0">
                <a:solidFill>
                  <a:schemeClr val="tx1"/>
                </a:solidFill>
                <a:latin typeface="Inter Tight" panose="020B0604020202020204" pitchFamily="34" charset="0"/>
                <a:cs typeface="Inter Tight" panose="020B0604020202020204" pitchFamily="34" charset="0"/>
              </a:defRPr>
            </a:lvl1pPr>
            <a:lvl2pPr marL="1344135" lvl="1" indent="-46671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016201" lvl="2" indent="-466714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688269" lvl="3" indent="-466714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360336" lvl="4" indent="-46671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032404" lvl="5" indent="-466714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704470" lvl="6" indent="-466714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376537" lvl="7" indent="-46671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048605" lvl="8" indent="-466714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7;p5">
            <a:extLst>
              <a:ext uri="{FF2B5EF4-FFF2-40B4-BE49-F238E27FC236}">
                <a16:creationId xmlns:a16="http://schemas.microsoft.com/office/drawing/2014/main" id="{237D3653-53B2-7333-F123-430669D261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39830" y="374947"/>
            <a:ext cx="11963292" cy="91135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solidFill>
                  <a:schemeClr val="tx1"/>
                </a:solidFill>
                <a:latin typeface="Inter Tight" panose="020B080603090205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90FC1F7F-19B6-9DA3-C373-AE3DC4F617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4801" y="7000834"/>
            <a:ext cx="3118018" cy="165694"/>
          </a:xfrm>
        </p:spPr>
        <p:txBody>
          <a:bodyPr tIns="0"/>
          <a:lstStyle>
            <a:lvl1pPr algn="ctr">
              <a:defRPr sz="1176">
                <a:solidFill>
                  <a:schemeClr val="tx1"/>
                </a:solidFill>
              </a:defRPr>
            </a:lvl1pPr>
          </a:lstStyle>
          <a:p>
            <a:pPr algn="ctr"/>
            <a:r>
              <a:rPr lang="en-GB"/>
              <a:t>Source goes in here</a:t>
            </a:r>
          </a:p>
        </p:txBody>
      </p:sp>
    </p:spTree>
    <p:extLst>
      <p:ext uri="{BB962C8B-B14F-4D97-AF65-F5344CB8AC3E}">
        <p14:creationId xmlns:p14="http://schemas.microsoft.com/office/powerpoint/2010/main" val="13359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ark kn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95179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FFF17A3-0B53-E8D8-2768-3143B83F983E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774943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AA171A36-CED1-ABC7-BB29-3AB7201B02FC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059030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377DCCA0-C0D1-DCA9-77D4-0A246048AB6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774943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8494E54E-4219-D31A-4016-3AFB996C1101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059030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08A7D9DE-F1A5-5A08-2688-2B22897C26DE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769913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25C6CAE0-056A-4DC1-14AF-98BB530370BE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054000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D0FD852-7C2E-D206-EA9A-6520AF6EA9E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769913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D623412E-D08B-6B6E-BAD8-DFBC1995F3B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0054000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601435C0-B721-4561-4DB3-BDC1EE883A79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819599" y="161566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BBAEC170-FCCE-3384-E2F4-17FB6C4D110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114365" y="1616582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59885223-4DC3-6AED-3062-44F0DA9A3D2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829970" y="3400240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1F78234D-4892-7068-F772-3784C212D25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124737" y="34011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628C3F2C-35C7-AB6C-943D-BB3F31BAE97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829970" y="520074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2F3F2F75-59B5-80FA-B6A3-C1A744C4B44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24737" y="52016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62DB3255-66F4-E23E-1C26-2462B44E711F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970" y="699397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59004CED-A9C3-5D18-01D9-53B793C9189E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0124737" y="699489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F83CAAC-D720-93DB-6E58-E69B85172C34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209158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BA8555C3-E0B5-6E5B-B488-C0D59CD9C2A0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493245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D6767BCA-4672-3E50-60A2-FA89AB25F0C8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209158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21F7D35-FA7E-6FC6-6F8C-5BDC934900F4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493245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9B452E7F-F707-9E07-F31A-6C0989687327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204128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964B6571-E82D-851F-BB54-E69F80CACACB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3488214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4168F3D-0123-7B7E-5C18-E0C1BBDF7612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204128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5A25318-959E-B343-5135-7220014EAF42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3488214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A725BF25-F0C8-A938-6C86-C2411C4A714E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253814" y="161566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22D094D1-36DE-605A-7F8D-05AEC589DC2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3548580" y="1616582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679EE23-7322-BC7E-D5DC-B05B6CF6DE3A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264185" y="3400240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AC5BC00-F2EC-17C6-888A-4907A1E3B3C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58951" y="34011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2723FB07-39FE-F73E-BF7E-603579CC3C4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64185" y="520074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4160127E-7F7F-39F7-7DE4-052AC71A7E65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3558951" y="52016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98A88AB-D0B8-9C81-C580-4FDECDFFA6D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264185" y="699397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1494389-DC04-0499-4BF8-C7E66D4EE40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558951" y="699489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38579449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332" y="408933"/>
            <a:ext cx="4207923" cy="185531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740" y="1389338"/>
            <a:ext cx="3850369" cy="6797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874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F0B4224-632A-A833-2B8A-29ED462A79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332" y="408933"/>
            <a:ext cx="4207923" cy="185531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740" y="1389338"/>
            <a:ext cx="3850369" cy="6797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7508720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494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364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85364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9554792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DC5F97B-C5AA-DEC3-A247-D95A27DC0A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494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364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85364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5697128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66FD2184-3AEE-6DC9-2AEE-6ADC2575ED8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006783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156653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0156653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8086093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006783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156653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0156653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0EE6E2-4C60-B60D-E043-B1A1D2235F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011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Full image title dark kn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3442950" cy="687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6271696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6277664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6271696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8434991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28D05CF-3CAE-E1DF-D69F-C7B34E506C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3442950" cy="687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6271696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6277664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6271696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75619140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689" y="37630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7725" y="1245572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7689" y="1947401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7725" y="2825715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47689" y="3518497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7725" y="4405858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89" y="508959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725" y="5986001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4" name="Picture 13" descr="A group of blue circles&#10;&#10;AI-generated content may be incorrect.">
            <a:extLst>
              <a:ext uri="{FF2B5EF4-FFF2-40B4-BE49-F238E27FC236}">
                <a16:creationId xmlns:a16="http://schemas.microsoft.com/office/drawing/2014/main" id="{F67FBE39-DCE6-3852-9199-38CB2880CEE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5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red carp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1828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647F4BB-4E33-FC8D-6A31-AA29BAFC14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689" y="37630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7725" y="1245572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7689" y="1947401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7725" y="2825715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47689" y="3518497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7725" y="4405858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89" y="508959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725" y="5986001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95649870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60710" y="1866101"/>
            <a:ext cx="4016546" cy="440112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80674" y="2150660"/>
            <a:ext cx="3538638" cy="314222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5374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60710" y="1866101"/>
            <a:ext cx="4016546" cy="440112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80674" y="2150660"/>
            <a:ext cx="3538638" cy="314222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183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4877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33551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260" y="356916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4585" y="356916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3271163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DFE8A96-FA11-85C1-E8A9-9BEF3996A2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4877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33551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260" y="6004235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4585" y="6004235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37045067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694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799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FE17F-957C-EDD4-8DF8-3FD8C566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2CCDB-865F-0B47-1EC1-E5D3863F8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203" y="2012836"/>
            <a:ext cx="5713254" cy="47975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1380B-8E34-F5CF-AA8B-A6FDD7CFF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5493" y="2012836"/>
            <a:ext cx="5713254" cy="47975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89A32-479E-6477-3D74-C474B5A68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837B-BD58-0C49-B679-D22CA69DD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D42FC-CB5D-DA47-DA8E-4FD25279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277E8-4CB3-0D11-C3FB-A39C7F273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1E539-5AFE-5B4D-B982-F729F8E67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540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3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17224620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hree Film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2744C11-1DB5-1CC7-B55E-A9DEF5412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75" y="2392374"/>
            <a:ext cx="4089527" cy="2523863"/>
          </a:xfrm>
          <a:prstGeom prst="roundRect">
            <a:avLst>
              <a:gd name="adj" fmla="val 2841"/>
            </a:avLst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3" name="Text Placeholder 105">
            <a:extLst>
              <a:ext uri="{FF2B5EF4-FFF2-40B4-BE49-F238E27FC236}">
                <a16:creationId xmlns:a16="http://schemas.microsoft.com/office/drawing/2014/main" id="{438F45D9-3CFB-DDCE-8B7A-1DEC026DC1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9175" y="5192303"/>
            <a:ext cx="3687028" cy="316293"/>
          </a:xfrm>
        </p:spPr>
        <p:txBody>
          <a:bodyPr>
            <a:noAutofit/>
          </a:bodyPr>
          <a:lstStyle>
            <a:lvl1pPr algn="l">
              <a:buNone/>
              <a:defRPr sz="2205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Heading stat over two lines </a:t>
            </a:r>
          </a:p>
        </p:txBody>
      </p:sp>
      <p:sp>
        <p:nvSpPr>
          <p:cNvPr id="14" name="Text Placeholder 105">
            <a:extLst>
              <a:ext uri="{FF2B5EF4-FFF2-40B4-BE49-F238E27FC236}">
                <a16:creationId xmlns:a16="http://schemas.microsoft.com/office/drawing/2014/main" id="{31A6276A-B0F9-B79B-A974-D4BD62896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175" y="5852467"/>
            <a:ext cx="3687028" cy="425096"/>
          </a:xfrm>
        </p:spPr>
        <p:txBody>
          <a:bodyPr tIns="0">
            <a:noAutofit/>
          </a:bodyPr>
          <a:lstStyle>
            <a:lvl1pPr algn="l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0E00AD-6441-4635-082E-4DFCD127048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9A97BCC7-9E36-8056-72AD-4D22F8F0BC3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0B6DCF8-F84A-A7CA-E38B-CEEEA27D9A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744439"/>
            <a:ext cx="13015094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51636CC-D3E0-01C8-DA76-ED793BF6B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B240C709-46A1-7333-BB38-0D4CFCFDE02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4682539" y="2392374"/>
            <a:ext cx="4089527" cy="2523863"/>
          </a:xfrm>
          <a:prstGeom prst="roundRect">
            <a:avLst>
              <a:gd name="adj" fmla="val 2841"/>
            </a:avLst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C12BCD8C-E257-6620-8CB4-908721F109C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9145900" y="2415029"/>
            <a:ext cx="4089527" cy="2523863"/>
          </a:xfrm>
          <a:prstGeom prst="roundRect">
            <a:avLst>
              <a:gd name="adj" fmla="val 2841"/>
            </a:avLst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23" name="Text Placeholder 105">
            <a:extLst>
              <a:ext uri="{FF2B5EF4-FFF2-40B4-BE49-F238E27FC236}">
                <a16:creationId xmlns:a16="http://schemas.microsoft.com/office/drawing/2014/main" id="{9BDE8D8C-0C7B-1D7A-A29D-E89BCE61FAF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682537" y="5192303"/>
            <a:ext cx="3687028" cy="316293"/>
          </a:xfrm>
        </p:spPr>
        <p:txBody>
          <a:bodyPr>
            <a:noAutofit/>
          </a:bodyPr>
          <a:lstStyle>
            <a:lvl1pPr algn="l">
              <a:buNone/>
              <a:defRPr sz="2205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Heading stat over two lines </a:t>
            </a:r>
          </a:p>
        </p:txBody>
      </p:sp>
      <p:sp>
        <p:nvSpPr>
          <p:cNvPr id="24" name="Text Placeholder 105">
            <a:extLst>
              <a:ext uri="{FF2B5EF4-FFF2-40B4-BE49-F238E27FC236}">
                <a16:creationId xmlns:a16="http://schemas.microsoft.com/office/drawing/2014/main" id="{ED696AC9-5ECF-B8EA-F6FC-D252742CD3D3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4682537" y="5852467"/>
            <a:ext cx="3687028" cy="425096"/>
          </a:xfrm>
        </p:spPr>
        <p:txBody>
          <a:bodyPr tIns="0">
            <a:noAutofit/>
          </a:bodyPr>
          <a:lstStyle>
            <a:lvl1pPr algn="l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  <p:sp>
        <p:nvSpPr>
          <p:cNvPr id="25" name="Text Placeholder 105">
            <a:extLst>
              <a:ext uri="{FF2B5EF4-FFF2-40B4-BE49-F238E27FC236}">
                <a16:creationId xmlns:a16="http://schemas.microsoft.com/office/drawing/2014/main" id="{CC0FB04C-CC63-3D2C-2342-EF84163EEA66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134570" y="5192303"/>
            <a:ext cx="3687028" cy="316293"/>
          </a:xfrm>
        </p:spPr>
        <p:txBody>
          <a:bodyPr>
            <a:noAutofit/>
          </a:bodyPr>
          <a:lstStyle>
            <a:lvl1pPr algn="l">
              <a:buNone/>
              <a:defRPr sz="2205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Heading stat over two lines </a:t>
            </a:r>
          </a:p>
        </p:txBody>
      </p:sp>
      <p:sp>
        <p:nvSpPr>
          <p:cNvPr id="26" name="Text Placeholder 105">
            <a:extLst>
              <a:ext uri="{FF2B5EF4-FFF2-40B4-BE49-F238E27FC236}">
                <a16:creationId xmlns:a16="http://schemas.microsoft.com/office/drawing/2014/main" id="{66DF3F5F-B564-1F74-1B96-DE1C4C2BE292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134570" y="5852467"/>
            <a:ext cx="3687028" cy="425096"/>
          </a:xfrm>
        </p:spPr>
        <p:txBody>
          <a:bodyPr tIns="0">
            <a:noAutofit/>
          </a:bodyPr>
          <a:lstStyle>
            <a:lvl1pPr algn="l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Reference copy</a:t>
            </a:r>
          </a:p>
        </p:txBody>
      </p:sp>
    </p:spTree>
    <p:extLst>
      <p:ext uri="{BB962C8B-B14F-4D97-AF65-F5344CB8AC3E}">
        <p14:creationId xmlns:p14="http://schemas.microsoft.com/office/powerpoint/2010/main" val="528329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red carpe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/>
          <a:lstStyle>
            <a:lvl1pPr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FE77E3E4-4149-A42A-B8D7-B16A89309A7A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37375F-76E1-1BA6-603F-D4D31EEA5315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73589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h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 userDrawn="1"/>
        </p:nvSpPr>
        <p:spPr>
          <a:xfrm>
            <a:off x="0" y="1896513"/>
            <a:ext cx="13442950" cy="47786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33552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79992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526433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172873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819314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465755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112195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1758637" y="2820092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1773" y="3053566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75833" y="3053564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729413" y="3053563"/>
            <a:ext cx="1066555" cy="1247958"/>
          </a:xfrm>
        </p:spPr>
        <p:txBody>
          <a:bodyPr/>
          <a:lstStyle>
            <a:lvl1pPr>
              <a:buNone/>
              <a:defRPr sz="1764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375854" y="3053562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7022294" y="3106964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668735" y="3106963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300563" y="3106963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1954623" y="3106963"/>
            <a:ext cx="1066555" cy="1247958"/>
          </a:xfrm>
        </p:spPr>
        <p:txBody>
          <a:bodyPr/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8858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30800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95529" y="3317821"/>
            <a:ext cx="12645999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95529" y="4448845"/>
            <a:ext cx="12674005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95530" y="5536035"/>
            <a:ext cx="12655334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3005525" y="1878324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85962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69852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53741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637630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7215198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8054090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89298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973187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1057076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140965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2248547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73631" y="2373204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73631" y="3487851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73631" y="4602498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3631" y="5693140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92219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61222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1498478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314650" y="349456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6467664" y="3501286"/>
            <a:ext cx="3120494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19400" y="4622241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299136" y="4629649"/>
            <a:ext cx="3182812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922199" y="5693140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627549" y="5706183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10663876" y="5706183"/>
            <a:ext cx="2386988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08370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92442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76515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60588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644661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28734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12806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96879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80952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65025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49098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2331709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5B0123D-7C0C-99D5-663F-C9A2C50BA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9352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53B7A61B-4644-EEFB-F7F6-4CBB74D356B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30800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95529" y="3317821"/>
            <a:ext cx="12645999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95529" y="4448845"/>
            <a:ext cx="12674005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95530" y="5536035"/>
            <a:ext cx="12655334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3005525" y="1878324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85962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69852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53741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637630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7215198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8054090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89298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973187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1057076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140965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2248547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73631" y="2373204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73631" y="3487851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73631" y="4602498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3631" y="5693140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92219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61222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1498478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314650" y="349456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6467664" y="3501286"/>
            <a:ext cx="3120494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19400" y="4622241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299136" y="4629649"/>
            <a:ext cx="3182812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922199" y="5693140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627549" y="5706183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10663876" y="5706183"/>
            <a:ext cx="2386988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08370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92442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76515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60588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644661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28734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12806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96879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80952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65025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49098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2331709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676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24262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420101" y="4395182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420101" y="5112761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420101" y="582637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420101" y="3689578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420101" y="297309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420101" y="225180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870781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4169994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5407728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70694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95670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9255913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10493647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179286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38950" y="233184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1732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20101" y="3044593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22814" y="3773055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03965" y="4485798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412429" y="5203376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93580" y="591611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449065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828280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21041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724908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7000751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276594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9552437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BABBDE2-6DC7-4789-EDC1-062F976F9BC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456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76A2414-C7D6-D79C-8871-23AABB51B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24262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420101" y="4395182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420101" y="5112761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420101" y="582637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420101" y="3689578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420101" y="297309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420101" y="225180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870781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4169994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5407728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70694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95670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9255913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10493647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179286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38950" y="233184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1732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20101" y="3044593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22814" y="3773055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03965" y="4485798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412429" y="5203376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93580" y="591611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449065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828280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21041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724908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7000751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276594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9552437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376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31463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30316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329168" y="223725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635184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634037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632889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971954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970807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969659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10282401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1281253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2280106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36739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335592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334444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640460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639312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638165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977230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976083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974935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10287677" y="3969057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286529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2285382" y="3969057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31463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330316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329168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643186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642038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640891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971954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970807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969659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10274399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1273252" y="5657300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2272104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446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C0856B-0CF6-664C-6E3C-C0F3398D88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31463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30316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329168" y="223725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635184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634037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632889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971954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970807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969659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10282401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1281253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2280106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36739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335592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334444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640460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639312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638165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977230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976083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974935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10287677" y="3969057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286529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2285382" y="3969057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31463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330316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329168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643186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642038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640891" y="5660044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971954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970807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969659" y="5656943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10274399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1273252" y="5657300"/>
            <a:ext cx="831382" cy="754504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2272104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606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/>
        </p:nvSpPr>
        <p:spPr>
          <a:xfrm>
            <a:off x="0" y="1807557"/>
            <a:ext cx="13442950" cy="44071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3355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7999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52643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17287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819314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46575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11219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1758637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1773" y="2964610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75833" y="2964609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729413" y="29646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375854" y="29646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7022294" y="30180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668735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30056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195462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810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CC1D0D-FC9C-DA9F-F734-4AB8BFD327A1}"/>
              </a:ext>
            </a:extLst>
          </p:cNvPr>
          <p:cNvSpPr/>
          <p:nvPr userDrawn="1"/>
        </p:nvSpPr>
        <p:spPr>
          <a:xfrm>
            <a:off x="0" y="1807557"/>
            <a:ext cx="13442950" cy="44071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DF99F33-B392-1D02-6893-F79B8E1F32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3355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7999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52643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17287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819314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46575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11219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1758637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1773" y="2964610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75833" y="2964609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729413" y="29646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375854" y="29646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7022294" y="30180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668735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30056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195462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0326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83129" y="2219523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674092" y="222002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7010350" y="222752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0301313" y="2228029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83129" y="395594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674092" y="395644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7010350" y="396395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10301313" y="3964451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83129" y="567398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674092" y="567448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7010350" y="5681988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301313" y="568249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F7CD56D-B577-18D7-1788-3A6C6ECB57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54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86700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73BB83CD-61A2-B450-4DA3-F6373714D24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83129" y="2219523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674092" y="222002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7010350" y="222752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0301313" y="2228029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83129" y="395594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674092" y="395644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7010350" y="396395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10301313" y="3964451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83129" y="567398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674092" y="567448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7010350" y="5681988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301313" y="568249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609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2347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23477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83017" y="1223956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31577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/>
          </p:nvPr>
        </p:nvSpPr>
        <p:spPr>
          <a:xfrm>
            <a:off x="223477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83017" y="2817841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23477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83017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317658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377199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317658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377199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317658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377199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411840" y="116645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471380" y="122598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411840" y="276033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471380" y="281987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411840" y="196339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471380" y="2023252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506021" y="44923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565561" y="455189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506021" y="608624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565561" y="6145781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506021" y="528930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565561" y="534916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600202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659743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600202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659743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600202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659743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694384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753924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694384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753924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694384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753924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791431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850971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791431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850971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791431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850971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885612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945153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885612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945153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885612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945153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976928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9036468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976928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9036468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976928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9036468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10071109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10130650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10071109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10130650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10071109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10130650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1144629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1204169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1144629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1204169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1144629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1204169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2238810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2298351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2238810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2298351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2238810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2298351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0808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500384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59268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68498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7729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869595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961897" y="3569091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10054200" y="3720718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1146502" y="3568559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2238810" y="3720187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69524427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films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71EC59C-77D8-FD73-7257-40EC3573FF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2347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23477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83017" y="1223956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31577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23477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83017" y="2817841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23477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83017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317658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377199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317658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377199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317658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377199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411840" y="116645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471380" y="122598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411840" y="276033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471380" y="281987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411840" y="196339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471380" y="2023252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506021" y="44923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565561" y="455189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506021" y="608624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565561" y="6145781"/>
            <a:ext cx="873263" cy="555683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506021" y="528930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565561" y="534916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600202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659743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600202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659743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600202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659743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694384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753924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694384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753924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694384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753924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791431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850971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791431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850971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791431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850971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885612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945153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885612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945153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885612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945153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976928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9036468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976928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9036468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976928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9036468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10071109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10130650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10071109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10130650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10071109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10130650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1144629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1204169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1144629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1204169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1144629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1204169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2238810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2298351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2238810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2298351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2238810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2298351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0808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500384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59268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68498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7729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869595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961897" y="3569091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10054200" y="3720718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1146502" y="3568559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2238810" y="3720187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095775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899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63892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65885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67878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69871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71864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3857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75850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778434" y="3632759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798363" y="3778342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818293" y="3632228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838220" y="3785705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729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289690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4327651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6273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303075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399688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340938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454252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4378801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6365612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8403573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10441536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648209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6416664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8521111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8454526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10552045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10492387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27165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309552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5347446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382664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323005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41840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360829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546509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5398653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7385340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9423233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146112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749294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7436478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954771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9474302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1571639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1512124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72" name="Picture 27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C77B348-EF5B-3FFB-5D17-41996C72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320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E0E9DF22-68DB-1DE3-2634-5D01B65FB62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899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63892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65885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67878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69871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71864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3857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75850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778434" y="3632759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798363" y="3778342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818293" y="3632228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838220" y="3785705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729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289690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4327651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6273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303075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399688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340938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454252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4378801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6365612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8403573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10441536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648209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6416664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8521111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8454526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10552045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10492387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27165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309552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5347446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382664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323005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41840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360829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546509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5398653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7385340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9423233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146112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749294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7436478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954771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9474302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1571639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1512124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735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578777"/>
            <a:ext cx="12998888" cy="5171226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1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F0035F-4AB9-961E-9521-4BAFD63F3A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9769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552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8127977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0703478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9769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9769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552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552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81279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1279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7034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07034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401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401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401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9769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552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8127976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10703477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9769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9769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552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552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81279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279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7034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07034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4019523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D11AFD2-7E24-67E5-F02F-694196F874C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578777"/>
            <a:ext cx="12998888" cy="5171226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1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9769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552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8127977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0703478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9769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9769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552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552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81279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1279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7034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07034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401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401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401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9769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552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8127976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10703477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9769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9769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552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552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81279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279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7034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07034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2670727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220333" y="1551728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0193" y="1693214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629320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921439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4213558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5505676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797795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8089914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9382032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1067415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196627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220333" y="2897462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68728" y="3038948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63785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929974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4222093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514212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806330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8098449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9390568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1068268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197480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20333" y="4243196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51658" y="4384682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620785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912904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4205022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5497141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789260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8081378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9373497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1066561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195773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220333" y="5605311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60193" y="5746797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629320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921439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4213558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5505676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797795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8089914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9382032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1067415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196627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1945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0CB624A-7977-AE07-85F5-32AF7B20FE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220333" y="1551728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0193" y="1693214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629320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921439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4213558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5505676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797795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8089914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9382032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1067415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196627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220333" y="2897462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68728" y="3038948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63785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929974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4222093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514212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806330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8098449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9390568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1068268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197480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20333" y="4243196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51658" y="4384682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620785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912904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4205022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5497141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789260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8081378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9373497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1066561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195773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220333" y="5605311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60193" y="5746797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629320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921439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4213558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5505676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797795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8089914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9382032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1067415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196627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0053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677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676064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060149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356817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1029248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91998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0882082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555359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8218720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05491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677" y="2561623"/>
            <a:ext cx="2050933" cy="79998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544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62999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978085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29050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962938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5966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675765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5651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1029248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9677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037815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703790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361928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1027899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120E0181-6EF6-C8DC-16C9-2C4E611BCA9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1424" y="1053451"/>
            <a:ext cx="11966140" cy="383194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160661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76564CF-D6FE-F325-A76E-23F8EDA071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44591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8E4BECE-3205-FE16-2CFF-E7020D786F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677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676064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060149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356817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1029248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91998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0882082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555359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8218720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05491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677" y="2561623"/>
            <a:ext cx="2050933" cy="79998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544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62999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978085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29050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962938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5966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675765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5651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1029248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9677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037815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703790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361928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1027899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1424" y="1053451"/>
            <a:ext cx="11966140" cy="383194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7166979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4" y="248542"/>
            <a:ext cx="6495174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6113887" cy="2163746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60666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2240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4" y="248542"/>
            <a:ext cx="6495174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6113887" cy="2163746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60666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204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quot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13004852" cy="5036263"/>
          </a:xfrm>
          <a:noFill/>
        </p:spPr>
        <p:txBody>
          <a:bodyPr anchor="ctr"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552742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FF0C7F7-3D96-0F88-274D-A7DB7617836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61358915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quot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4CE7508-194B-D028-1CE9-DD1DE39BDC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13004852" cy="5036263"/>
          </a:xfrm>
          <a:noFill/>
        </p:spPr>
        <p:txBody>
          <a:bodyPr anchor="ctr"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552742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CBDAD5D-D66A-5E7D-EB84-8B41EEF39D8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67448610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30572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762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2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35918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530107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4156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30572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762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2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35918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530107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9B8436C-7106-4561-7EB2-0A8645A31C0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4C2D6-0A65-1363-80A1-F63B3CB60F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381C2A-B1C0-7A5C-E14A-9017A79F6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5331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white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4761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04111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9727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762" y="127855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762" y="485014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4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16964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492580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64006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4761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04111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9727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762" y="127855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762" y="485014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4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16964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492580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97AB8E86-2A56-19B3-D875-5E649DF25E9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7919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es with text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20D5B2-0D42-FAE4-19C6-990B63455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954" y="2081666"/>
            <a:ext cx="2989072" cy="656062"/>
          </a:xfrm>
        </p:spPr>
        <p:txBody>
          <a:bodyPr>
            <a:normAutofit/>
          </a:bodyPr>
          <a:lstStyle>
            <a:lvl1pPr>
              <a:buNone/>
              <a:defRPr sz="485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30572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4762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716AC58-DBD6-08CF-794D-4CCA67E5C6C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614253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77136562-2978-EA53-CBD3-45E32D49EA4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712558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77CE8E45-BB2A-1509-563F-85282C4DA803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4806749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7CCE703-BE2C-ACB1-9FF3-8B78D65129E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996239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1DEFC3AA-0427-7B85-6B16-9FE29A85C42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094544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A8A12BD-3ED0-FB8E-4BB4-E6799515112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188735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60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strip title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/>
            </a:lvl1pPr>
          </a:lstStyle>
          <a:p>
            <a:pPr lvl="0"/>
            <a:r>
              <a:rPr lang="en-US"/>
              <a:t>Heading goes here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3926995167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oxe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30573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4762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863377-0938-1086-0701-541C28B7C08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3495673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4F3533F-45EF-E1C1-2372-9F3EBDBDBDD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593979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2C9F60F-C838-6ACA-5F0C-00B86E3281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688169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3396F09-7607-1BC2-5F50-055A76FF351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824188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A391B38-A219-F6AF-A80E-1292C32BB12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922494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994B05A-2532-E37B-0F8D-8E41AD7E6FB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7016684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41C3BA-B1BE-AB85-9F7B-3CE19F412E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0087594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5F70658D-E408-B897-5605-B79F6C1282E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185900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D2413928-D207-99D7-E2B5-EAB4D4C991B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0280090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535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ats boxes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6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313276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13275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48739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3462871-32BB-78C2-D1D6-492C8F1139CF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609244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22202CE-6443-825A-B3D5-41AB257F8147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690254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FC623418-6EB8-932C-80D2-5A4F83A8A078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690253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D40F4783-AF23-D9C1-111F-A01098F2F9B4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825717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909E2DC-B56C-8B19-910F-A046EB6DD30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8996244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675E756-3F1B-B583-D4B3-43DD5451389D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9077253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966B4098-617D-17FA-00B9-CD75DD7DEE2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9077252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id="{DB985F49-A0AF-F262-9BF2-FD9869C40AC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9212716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pic>
        <p:nvPicPr>
          <p:cNvPr id="22" name="Picture 21" descr="A group of blue circles&#10;&#10;AI-generated content may be incorrect.">
            <a:extLst>
              <a:ext uri="{FF2B5EF4-FFF2-40B4-BE49-F238E27FC236}">
                <a16:creationId xmlns:a16="http://schemas.microsoft.com/office/drawing/2014/main" id="{510A4B1B-1077-1BF6-0B07-6D7F7EB73A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028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tats with boxe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313276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13275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48739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78AA5D0-171C-C1B5-7CA2-1781E98F96BB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3512164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8C95014-FD85-E811-4C45-47460C16E8E8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3593173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C56589C-32EC-339E-ED1A-3B866ACFF8C9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602364" y="2491755"/>
            <a:ext cx="2942690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FB562D4-6833-4BA1-ADC8-22554DE1CC00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28635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5C9C2C7A-0296-5528-FB29-836452871D8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6807698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BC7EB12-EBAB-584F-9A7E-0EB1D4B5C145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6888707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13C14CB1-1691-FEE1-A569-6AE2A5A4412B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6882261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C020E25E-8E53-57EC-655D-B81188F9CE51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7024169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C039787F-F324-D826-F173-3419A87293AF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10087594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241FBC9F-EEBA-2A30-B166-FB4E7671CB8E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10168604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F049A304-A6BF-D359-102E-2A90279B8F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0168604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0B32919F-6834-EF41-EC10-C75AE1BFE78A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304066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149930378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1"/>
            <a:ext cx="11350207" cy="4602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7118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with text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0462012" cy="422797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54189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6F27D9FE-B7BD-A75F-28D1-E39D750205F5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334824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1D16ADA4-B960-6DA5-FFE6-38CE261C193C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730679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28">
            <a:extLst>
              <a:ext uri="{FF2B5EF4-FFF2-40B4-BE49-F238E27FC236}">
                <a16:creationId xmlns:a16="http://schemas.microsoft.com/office/drawing/2014/main" id="{4DD5D41C-5F7F-10CE-75D7-19E0F0019D65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124404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7619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64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99102837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9988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3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1089798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strip titl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B2DC8C-7733-0B04-65AE-14D7598A0C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43142326"/>
      </p:ext>
    </p:extLst>
  </p:cSld>
  <p:clrMapOvr>
    <a:masterClrMapping/>
  </p:clrMapOvr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3 colourful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2596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at/facts x 3 colourf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51455287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0951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4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84592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4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1D0E476-1F46-AAF4-BC71-9BFA45471D9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B9DC65A-3F6E-BF20-8536-D612968943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AAE07F-CD2C-96A5-143C-AA43C6818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3" name="Picture 12" descr="A group of blue circles&#10;&#10;AI-generated content may be incorrect.">
            <a:extLst>
              <a:ext uri="{FF2B5EF4-FFF2-40B4-BE49-F238E27FC236}">
                <a16:creationId xmlns:a16="http://schemas.microsoft.com/office/drawing/2014/main" id="{405A68FD-3B16-F481-09CA-E1B4677149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2709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8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71347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8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0531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4438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tat/facts x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25565A-EE8F-3631-3F08-7B73063F5B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67562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14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3E49DBA0-C2B8-0E35-0F31-70159508EB9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1"/>
            <a:ext cx="5398186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333" y="2508466"/>
            <a:ext cx="6921019" cy="1179815"/>
          </a:xfrm>
        </p:spPr>
        <p:txBody>
          <a:bodyPr>
            <a:noAutofit/>
          </a:bodyPr>
          <a:lstStyle>
            <a:lvl1pPr>
              <a:buNone/>
              <a:defRPr sz="8158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0332" y="3835188"/>
            <a:ext cx="7113107" cy="1008168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857858582"/>
      </p:ext>
    </p:extLst>
  </p:cSld>
  <p:clrMapOvr>
    <a:masterClrMapping/>
  </p:clrMapOvr>
  <p:hf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at/facts x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A935234-64A5-7A38-120C-E2450A5264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27761365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light tex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434799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Copy and paste the assets below for a custom number of stats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Custom stats slide</a:t>
            </a:r>
            <a:endParaRPr lang="en-US"/>
          </a:p>
        </p:txBody>
      </p:sp>
      <p:sp>
        <p:nvSpPr>
          <p:cNvPr id="3" name="Rectangle: Rounded Corners 3">
            <a:extLst>
              <a:ext uri="{FF2B5EF4-FFF2-40B4-BE49-F238E27FC236}">
                <a16:creationId xmlns:a16="http://schemas.microsoft.com/office/drawing/2014/main" id="{BFAF1677-D46F-B4C0-64DB-291466912715}"/>
              </a:ext>
            </a:extLst>
          </p:cNvPr>
          <p:cNvSpPr/>
          <p:nvPr/>
        </p:nvSpPr>
        <p:spPr>
          <a:xfrm>
            <a:off x="-2336" y="4270117"/>
            <a:ext cx="13445286" cy="3243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1558496">
              <a:buFont typeface="Inter Tight" panose="020B0604020202020204" pitchFamily="34" charset="0"/>
              <a:buNone/>
              <a:defRPr/>
            </a:pPr>
            <a:endParaRPr lang="en-GB" sz="3214" spc="162">
              <a:solidFill>
                <a:srgbClr val="000000"/>
              </a:solidFill>
              <a:latin typeface="Inter Tight"/>
            </a:endParaRP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ADCC58D3-730B-100E-5F47-D6432360AA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888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62050EE4-2276-6CA3-B548-474EEBBB41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1556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61915DAD-8757-A16D-343C-BDE8F604B2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6225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8557C019-3AA9-790F-DD95-4DC046B874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561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1EC865C1-61DA-BA29-2195-106E669918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20229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8812745-7A97-160D-4EB4-C4D98232A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24898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12B4F2AD-5E23-E479-F3B1-42C9351C57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9566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602E3E2-0B0B-73AF-4827-D4F0E96DC9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34234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845F34AD-8808-DF57-2780-4A853644C7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38902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13975203-2395-5A46-478B-2CFE47EA3D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43571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CB8165CC-9C63-D657-E12D-2266590146C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48234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0D04F348-F80D-A991-5D37-B30618D949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893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890E6FC-D3DD-D92B-2F64-D9FDF0FAD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808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3200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386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265844" cy="61881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5870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265844" cy="61881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00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4" y="248542"/>
            <a:ext cx="6495174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6113887" cy="2163746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60666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546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0985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271052"/>
            <a:ext cx="13002517" cy="6544166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950004" y="1086525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3160583" y="-1646495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950004" y="194088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3160583" y="-79213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950003" y="2795251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3160582" y="62231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950002" y="363726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3160580" y="904248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950001" y="4523290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3160579" y="1790270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950000" y="5397502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3160578" y="266448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1EBFEED-9FF3-7167-DB7C-46E2A590521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6619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arrow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0E6953C-404C-D46E-5903-3791335879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271052"/>
            <a:ext cx="13002517" cy="6544166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950004" y="1086525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3160583" y="-1646495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950004" y="194088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3160583" y="-79213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950003" y="2795251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3160582" y="62231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950002" y="363726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3160580" y="904248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950001" y="4523290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3160579" y="1790270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950000" y="5397502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3160578" y="266448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4442960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751803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45640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206129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748167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45640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33551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756718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45640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792181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8315348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909185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769674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311711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909185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797096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8320262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909185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4918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1"/>
            <a:ext cx="5398186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333" y="2508466"/>
            <a:ext cx="6921019" cy="1179815"/>
          </a:xfrm>
        </p:spPr>
        <p:txBody>
          <a:bodyPr>
            <a:noAutofit/>
          </a:bodyPr>
          <a:lstStyle>
            <a:lvl1pPr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0332" y="3835188"/>
            <a:ext cx="7113107" cy="1008168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9333"/>
      </p:ext>
    </p:extLst>
  </p:cSld>
  <p:clrMapOvr>
    <a:masterClrMapping/>
  </p:clrMapOvr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751803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45640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206129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748167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45640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33551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756718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45640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792181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8315348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909185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bg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769674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311711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909185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797096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8320262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909185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067033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0309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653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211798" y="1700417"/>
            <a:ext cx="13019357" cy="4922687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840530"/>
            <a:ext cx="12725146" cy="4642461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45910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720916"/>
            <a:ext cx="12725146" cy="4835954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0387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211798" y="1833032"/>
            <a:ext cx="13019357" cy="4790071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965596"/>
            <a:ext cx="12725146" cy="4517395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3850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colour bg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8E30A8-8A30-795A-79A3-3681DAC845C8}"/>
              </a:ext>
            </a:extLst>
          </p:cNvPr>
          <p:cNvSpPr/>
          <p:nvPr userDrawn="1"/>
        </p:nvSpPr>
        <p:spPr>
          <a:xfrm>
            <a:off x="211798" y="2171700"/>
            <a:ext cx="13019357" cy="44514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9754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CC6019A-253F-3051-85BC-8137BE9F37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720916"/>
            <a:ext cx="12725146" cy="4835954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9772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301383" y="263612"/>
            <a:ext cx="6929771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748542"/>
            <a:ext cx="5852999" cy="288518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4" y="263613"/>
            <a:ext cx="585299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6457417" y="409568"/>
            <a:ext cx="6626631" cy="6073423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0" y="2315199"/>
            <a:ext cx="5847031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58218942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BC6931F-56BB-A15B-F652-1E8F06E8FE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301383" y="263612"/>
            <a:ext cx="6929771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748542"/>
            <a:ext cx="5852999" cy="288518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4" y="263613"/>
            <a:ext cx="585299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6457417" y="409568"/>
            <a:ext cx="6626631" cy="6073423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0" y="2315199"/>
            <a:ext cx="5847031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379828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797" y="269974"/>
            <a:ext cx="12980849" cy="1085007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1672420"/>
            <a:ext cx="13019357" cy="487321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206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0C8E95DF-8101-ED42-903B-CF2B62DBDEB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01424"/>
      </p:ext>
    </p:extLst>
  </p:cSld>
  <p:clrMapOvr>
    <a:masterClrMapping/>
  </p:clrMapOvr>
  <p:hf hdr="0" ftr="0" dt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1700417"/>
            <a:ext cx="13019357" cy="4922687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865353"/>
            <a:ext cx="12695240" cy="458440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506E29F-784D-657F-893A-978C2567A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79859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1865353"/>
            <a:ext cx="13019357" cy="4757751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5236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2171700"/>
            <a:ext cx="13019357" cy="44514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1748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hite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740657"/>
            <a:ext cx="12695240" cy="4767156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29390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hite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740657"/>
            <a:ext cx="12695240" cy="4767156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45285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181358" y="263612"/>
            <a:ext cx="7049797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5756979" cy="43582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575697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5751010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361397" y="406946"/>
            <a:ext cx="6722653" cy="6072825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3153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0235A93-7E87-2C4A-91DF-064B2921DD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181358" y="263612"/>
            <a:ext cx="7049797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5756979" cy="43582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575697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5751010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361397" y="406946"/>
            <a:ext cx="6722653" cy="6072825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0821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graph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2327F8F2-E9F6-0070-6FE9-743D2EBF5C3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0"/>
            <a:ext cx="12996316" cy="386791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2996316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5097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graph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27CDC57-302F-6C37-277C-A49597B2A4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0"/>
            <a:ext cx="12996316" cy="386791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2996316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11067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3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5_Image_Portrait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57" y="1751"/>
          <a:ext cx="2154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350000" imgH="6350000" progId="">
                  <p:embed/>
                </p:oleObj>
              </mc:Choice>
              <mc:Fallback>
                <p:oleObj name="think-cell Slide" r:id="rId3" imgW="6350000" imgH="6350000" progId="">
                  <p:embed/>
                  <p:pic>
                    <p:nvPicPr>
                      <p:cNvPr id="22" name="Object 2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" y="1751"/>
                        <a:ext cx="2154" cy="17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">
            <a:extLst>
              <a:ext uri="{FF2B5EF4-FFF2-40B4-BE49-F238E27FC236}">
                <a16:creationId xmlns:a16="http://schemas.microsoft.com/office/drawing/2014/main" id="{01BFEA41-73E4-D52D-0186-569499C557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191" y="7034490"/>
            <a:ext cx="1057033" cy="366833"/>
          </a:xfrm>
          <a:prstGeom prst="rect">
            <a:avLst/>
          </a:prstGeom>
        </p:spPr>
      </p:pic>
      <p:sp>
        <p:nvSpPr>
          <p:cNvPr id="3" name="Google Shape;27;p5">
            <a:extLst>
              <a:ext uri="{FF2B5EF4-FFF2-40B4-BE49-F238E27FC236}">
                <a16:creationId xmlns:a16="http://schemas.microsoft.com/office/drawing/2014/main" id="{C7D63964-75D4-893B-F44A-6936DF9B0C4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39829" y="371400"/>
            <a:ext cx="11963292" cy="91135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>
                <a:solidFill>
                  <a:schemeClr val="tx1"/>
                </a:solidFill>
                <a:latin typeface="Inter Tight" panose="020B06080202020405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Google Shape;28;p5">
            <a:extLst>
              <a:ext uri="{FF2B5EF4-FFF2-40B4-BE49-F238E27FC236}">
                <a16:creationId xmlns:a16="http://schemas.microsoft.com/office/drawing/2014/main" id="{0A8DBD6F-9171-AEC6-41D7-26228FAE5D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9828" y="1099337"/>
            <a:ext cx="11963292" cy="366833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Inter Tight" panose="020B0604020202020204" pitchFamily="34" charset="0"/>
              <a:buNone/>
              <a:defRPr sz="1764" b="0" i="0">
                <a:solidFill>
                  <a:schemeClr val="tx1"/>
                </a:solidFill>
                <a:latin typeface="Inter Tight" panose="020B0604020202020204" pitchFamily="34" charset="0"/>
                <a:cs typeface="Inter Tight" panose="020B0604020202020204" pitchFamily="34" charset="0"/>
              </a:defRPr>
            </a:lvl1pPr>
            <a:lvl2pPr marL="1344259" lvl="1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016389" lvl="2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688519" lvl="3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360649" lvl="4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032778" lvl="5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704908" lvl="6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377038" lvl="7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049167" lvl="8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B67B2FE-8D8F-1A29-3ABD-F93E3680FF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825" y="1766692"/>
            <a:ext cx="2222850" cy="4843945"/>
          </a:xfrm>
          <a:noFill/>
        </p:spPr>
        <p:txBody>
          <a:bodyPr lIns="108000"/>
          <a:lstStyle>
            <a:lvl1pPr>
              <a:defRPr sz="1470"/>
            </a:lvl1pPr>
          </a:lstStyle>
          <a:p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FE44162-D9CE-D569-7AF6-67DDE0DFB3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74937" y="1766692"/>
            <a:ext cx="2222850" cy="4843945"/>
          </a:xfrm>
          <a:noFill/>
        </p:spPr>
        <p:txBody>
          <a:bodyPr lIns="108000"/>
          <a:lstStyle>
            <a:lvl1pPr>
              <a:defRPr sz="1470"/>
            </a:lvl1pPr>
          </a:lstStyle>
          <a:p>
            <a:endParaRPr lang="en-GB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FCD6672D-1E0D-872A-A4C9-1790251290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0049" y="1766692"/>
            <a:ext cx="2222850" cy="4843945"/>
          </a:xfrm>
          <a:noFill/>
        </p:spPr>
        <p:txBody>
          <a:bodyPr lIns="108000"/>
          <a:lstStyle>
            <a:lvl1pPr>
              <a:defRPr sz="1470"/>
            </a:lvl1pPr>
          </a:lstStyle>
          <a:p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59F36DD-D689-5082-34F9-B22EF0D1996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45160" y="1766692"/>
            <a:ext cx="2222850" cy="4843945"/>
          </a:xfrm>
          <a:noFill/>
        </p:spPr>
        <p:txBody>
          <a:bodyPr lIns="108000"/>
          <a:lstStyle>
            <a:lvl1pPr>
              <a:defRPr sz="1470"/>
            </a:lvl1pPr>
          </a:lstStyle>
          <a:p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54BB653-916B-DE92-D4A4-CA36A533EF2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480269" y="1766692"/>
            <a:ext cx="2222850" cy="4843945"/>
          </a:xfrm>
          <a:noFill/>
        </p:spPr>
        <p:txBody>
          <a:bodyPr lIns="108000"/>
          <a:lstStyle>
            <a:lvl1pPr>
              <a:defRPr sz="1470"/>
            </a:lvl1pPr>
          </a:lstStyle>
          <a:p>
            <a:endParaRPr lang="en-GB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B7470BB4-3A93-0C23-B1FB-7FA9CB616D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62466" y="7160774"/>
            <a:ext cx="3118018" cy="400490"/>
          </a:xfrm>
        </p:spPr>
        <p:txBody>
          <a:bodyPr tIns="0"/>
          <a:lstStyle>
            <a:lvl1pPr>
              <a:defRPr sz="1176">
                <a:solidFill>
                  <a:schemeClr val="tx1"/>
                </a:solidFill>
              </a:defRPr>
            </a:lvl1pPr>
          </a:lstStyle>
          <a:p>
            <a:pPr algn="ctr"/>
            <a:r>
              <a:rPr lang="en-GB"/>
              <a:t>Source goes in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FC218F5-CE38-3500-1063-D6BC3EC8AD3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0140" y="7028690"/>
            <a:ext cx="3564064" cy="432208"/>
          </a:xfrm>
        </p:spPr>
        <p:txBody>
          <a:bodyPr rIns="0"/>
          <a:lstStyle>
            <a:lvl1pPr algn="r">
              <a:defRPr sz="1985" b="1" i="0">
                <a:solidFill>
                  <a:schemeClr val="tx1"/>
                </a:solidFill>
                <a:latin typeface="Inter Tight" panose="020B0608020202040504" pitchFamily="34" charset="0"/>
              </a:defRPr>
            </a:lvl1pPr>
          </a:lstStyle>
          <a:p>
            <a:pPr lvl="0"/>
            <a:r>
              <a:rPr lang="en-GB"/>
              <a:t>#</a:t>
            </a:r>
            <a:r>
              <a:rPr lang="en-GB" err="1"/>
              <a:t>CAMPAIGNTAGLINE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81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1A4AEF-1D87-C584-AF02-9102A58F48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797" y="269974"/>
            <a:ext cx="12980849" cy="1085007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1672420"/>
            <a:ext cx="13019357" cy="487321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206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3552473107"/>
      </p:ext>
    </p:extLst>
  </p:cSld>
  <p:clrMapOvr>
    <a:masterClrMapping/>
  </p:clrMapOvr>
  <p:hf hdr="0" ftr="0" dt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65927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order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 dirty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5079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order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 dirty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47299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trip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5169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trip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17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9624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7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11798" y="1057231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190BFA8-6D96-3167-537C-A69346B71BA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211798" y="1794810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E141E3C-9F30-C7E1-B46A-D425CD1E12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11798" y="2515414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76EADE9-599D-AC11-1593-977F7BADC94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211798" y="3236017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C8E07B3-E638-0B96-EE0F-519D4310D1E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11798" y="3956620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9E21C95-A6DB-2F03-98A3-86CE856BD9D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11798" y="4677224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79764-F2E2-BB29-92EE-5EAD184A255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11798" y="5397824"/>
            <a:ext cx="13019356" cy="55310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580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dark text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94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1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0CD15F5-FEED-99DC-64A4-6764039ECF0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847014" y="1065769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EACC7DD-1A48-83DF-26F3-96F9413D1648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847014" y="1818243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7D0B7075-B1C6-43E4-65E0-BFF09F89CF3C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847014" y="2570716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3BD34450-10D0-2969-4F9C-A001ACD632F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847014" y="3329841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8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9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821CB22-4F45-1520-14EC-0E87A6748A3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847014" y="4088967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11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7F40FD7-5214-A464-D025-6CC2C7D0C68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847012" y="4848092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12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13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38553F9B-208A-2D9B-DA95-15B3E54BE28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847012" y="5607217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14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004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light text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130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91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 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34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63CF9284-2324-9179-AB07-A5EC2019507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32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 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94B7C4E-5B3D-2D47-DE2D-8F71D5E2499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bg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CA23EAA-BA3B-B572-B018-14271176077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739830" y="1927655"/>
            <a:ext cx="11963293" cy="4711789"/>
          </a:xfrm>
          <a:prstGeom prst="rect">
            <a:avLst/>
          </a:prstGeom>
        </p:spPr>
        <p:txBody>
          <a:bodyPr/>
          <a:lstStyle>
            <a:lvl1pPr marL="168032" indent="0">
              <a:buNone/>
              <a:defRPr b="0" i="0">
                <a:latin typeface="Inter Tight" panose="020B0604020202020204" pitchFamily="34" charset="0"/>
                <a:cs typeface="Inter Tight" panose="020B0604020202020204" pitchFamily="34" charset="0"/>
              </a:defRPr>
            </a:lvl1pPr>
          </a:lstStyle>
          <a:p>
            <a:r>
              <a:rPr lang="en-US"/>
              <a:t>Click icon to insert chart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21FD4FA-59BF-F4BB-87A9-F72AEE1DA0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80191" y="7034490"/>
            <a:ext cx="1057033" cy="366833"/>
          </a:xfrm>
          <a:prstGeom prst="rect">
            <a:avLst/>
          </a:prstGeom>
        </p:spPr>
      </p:pic>
      <p:sp>
        <p:nvSpPr>
          <p:cNvPr id="3" name="Google Shape;28;p5">
            <a:extLst>
              <a:ext uri="{FF2B5EF4-FFF2-40B4-BE49-F238E27FC236}">
                <a16:creationId xmlns:a16="http://schemas.microsoft.com/office/drawing/2014/main" id="{3FD0249A-C8E5-DF89-33C2-C5629D5E10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9830" y="1132337"/>
            <a:ext cx="11963292" cy="611243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Inter Tight" panose="020B0604020202020204" pitchFamily="34" charset="0"/>
              <a:buNone/>
              <a:defRPr sz="1764" b="0" i="0">
                <a:solidFill>
                  <a:schemeClr val="tx1"/>
                </a:solidFill>
                <a:latin typeface="Inter Tight" panose="020B0604020202020204" pitchFamily="34" charset="0"/>
                <a:cs typeface="Inter Tight" panose="020B0604020202020204" pitchFamily="34" charset="0"/>
              </a:defRPr>
            </a:lvl1pPr>
            <a:lvl2pPr marL="1344259" lvl="1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016389" lvl="2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688519" lvl="3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360649" lvl="4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032778" lvl="5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704908" lvl="6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377038" lvl="7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049167" lvl="8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7;p5">
            <a:extLst>
              <a:ext uri="{FF2B5EF4-FFF2-40B4-BE49-F238E27FC236}">
                <a16:creationId xmlns:a16="http://schemas.microsoft.com/office/drawing/2014/main" id="{237D3653-53B2-7333-F123-430669D261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39829" y="374946"/>
            <a:ext cx="11963292" cy="91135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solidFill>
                  <a:schemeClr val="tx1"/>
                </a:solidFill>
                <a:latin typeface="Inter Tight" panose="020B080603090205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90FC1F7F-19B6-9DA3-C373-AE3DC4F617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4801" y="7000833"/>
            <a:ext cx="3118018" cy="165694"/>
          </a:xfrm>
        </p:spPr>
        <p:txBody>
          <a:bodyPr tIns="0"/>
          <a:lstStyle>
            <a:lvl1pPr algn="ctr">
              <a:defRPr sz="1176">
                <a:solidFill>
                  <a:schemeClr val="tx1"/>
                </a:solidFill>
              </a:defRPr>
            </a:lvl1pPr>
          </a:lstStyle>
          <a:p>
            <a:pPr algn="ctr"/>
            <a:r>
              <a:rPr lang="en-GB"/>
              <a:t>Source goes in here</a:t>
            </a:r>
          </a:p>
        </p:txBody>
      </p:sp>
    </p:spTree>
    <p:extLst>
      <p:ext uri="{BB962C8B-B14F-4D97-AF65-F5344CB8AC3E}">
        <p14:creationId xmlns:p14="http://schemas.microsoft.com/office/powerpoint/2010/main" val="1915033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6" y="248541"/>
            <a:ext cx="6509679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Picture Placeholder 50">
            <a:extLst>
              <a:ext uri="{FF2B5EF4-FFF2-40B4-BE49-F238E27FC236}">
                <a16:creationId xmlns:a16="http://schemas.microsoft.com/office/drawing/2014/main" id="{38B68BC5-ED6C-54E5-AB38-8C68823FCFDA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25517" y="4147086"/>
            <a:ext cx="774232" cy="92410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256747" y="4336189"/>
            <a:ext cx="3589661" cy="278297"/>
          </a:xfrm>
        </p:spPr>
        <p:txBody>
          <a:bodyPr vert="horz">
            <a:noAutofit/>
          </a:bodyPr>
          <a:lstStyle>
            <a:lvl1pPr marL="0" algn="l" rtl="1">
              <a:buNone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265219" y="4700674"/>
            <a:ext cx="3193589" cy="278297"/>
          </a:xfrm>
        </p:spPr>
        <p:txBody>
          <a:bodyPr>
            <a:noAutofit/>
          </a:bodyPr>
          <a:lstStyle>
            <a:lvl1pPr marL="0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1491073"/>
            <a:ext cx="6244146" cy="2289559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471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A7A5B921-A468-B6EF-E49B-858761D3EC1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517" y="4147085"/>
            <a:ext cx="774232" cy="92410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7D33FD2C-829E-818D-A54D-A59F56E7F75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6" y="248541"/>
            <a:ext cx="6509679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256747" y="4336189"/>
            <a:ext cx="3589661" cy="278297"/>
          </a:xfrm>
        </p:spPr>
        <p:txBody>
          <a:bodyPr vert="horz">
            <a:noAutofit/>
          </a:bodyPr>
          <a:lstStyle>
            <a:lvl1pPr marL="0" algn="l" rtl="1">
              <a:buNone/>
              <a:defRPr sz="176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265219" y="4700674"/>
            <a:ext cx="3193589" cy="278297"/>
          </a:xfrm>
        </p:spPr>
        <p:txBody>
          <a:bodyPr>
            <a:noAutofit/>
          </a:bodyPr>
          <a:lstStyle>
            <a:lvl1pPr marL="0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1491073"/>
            <a:ext cx="6244146" cy="2289559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62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1 centred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647535" y="2523803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F008C240-3FFF-87CA-7DF6-B0D0A1A52961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703616" y="258621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728388" y="3268172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728388" y="394170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58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1 centred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866038C-7349-7C16-3F42-02FF40C9DE99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4647535" y="2523803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2824DFCC-05DD-DA07-78C2-18CBDFD67747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703616" y="258621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E0FE8852-0DB2-82D4-78C3-BCC2DE94CE03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728388" y="394170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99BEAD2-220C-06B1-3391-1F5CA420565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28388" y="3268172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A9A1567-2C45-4FE5-A02B-22C3C524874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649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eam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5880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62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eam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0D4E071-D884-E6BC-05E6-6CF050B00F8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434799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24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678295-A2E7-0AEC-9EA7-B8FA4F74F2B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98857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F284B0C-DA19-A9F9-549A-CA7F273A9A6E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2044652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B2FADF7D-7C3E-B322-3458-49C5C2D1A0A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6942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80E40D9-2AC0-7921-5162-BBBDFA94A775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6942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55B8EC6-1A36-69D2-B5FB-820A6132FD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730650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9AA22884-ADCC-39EE-375A-4D262342E0A3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7362583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8ABEEC0B-E025-63A2-BA74-CD1EDDA0B96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938735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8155893-1906-005F-1A85-D84171E2205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938735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1096552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FF0370D9-74B9-9A37-9E6A-2EE7986F96F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1AE291-A42F-7EB3-0E2B-E2A4A2CAB14D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98857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1C8B4FEC-A65F-5FF2-84D7-4B82BADAD35D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2044652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6260637C-AA03-13B7-CB3E-A98A7F2C21C4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6942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C9B2F7A-76B4-D8CB-751F-B38DB7FC746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6942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E5F1979-59DA-9433-0680-D3F4FECBF16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730650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50">
            <a:extLst>
              <a:ext uri="{FF2B5EF4-FFF2-40B4-BE49-F238E27FC236}">
                <a16:creationId xmlns:a16="http://schemas.microsoft.com/office/drawing/2014/main" id="{AEDBD288-6368-C7F8-B91C-795BECBC8092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7362583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B9824321-BEE5-B28F-7BCE-CD4A64260AB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938735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0597BB1-9456-F429-C88A-703DDE4E320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938735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3143192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4BBC66F-0327-EFFB-F6D1-35C264347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434785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900CBE5-4AF9-4CA3-92B4-7B4BAED0BEB9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51563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5160F7C-7FE5-B8F2-F155-4DFBD85AF59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51563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037A0B5-3B2A-B4E8-627D-14EA8AEE918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841308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EB309977-5543-51BF-EF28-EA465030DA3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922161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FAFD0D5-5970-DB2F-C4AD-3932FD327E2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922161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F22B8D5-2B35-9BF9-C463-F99D87B1E152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434785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263BC6-E862-E777-CA4C-418A4F794C7B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515638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5C108297-2431-24A7-274E-73E63D32DCD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515638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14B17B-3F50-5E86-1172-94D635CF68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841308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F7D6621-ADDA-D714-4B2B-93D9051A133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922161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1798604-AFFD-B1C6-5179-B57269EC627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922161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2" name="Picture Placeholder 50">
            <a:extLst>
              <a:ext uri="{FF2B5EF4-FFF2-40B4-BE49-F238E27FC236}">
                <a16:creationId xmlns:a16="http://schemas.microsoft.com/office/drawing/2014/main" id="{BCF50307-ED9D-3464-415A-490780DCBCD8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490866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4BBD0113-CDE9-802B-DB10-E2E6941913C5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897388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C75ACD4A-F84C-1C90-F5D5-4743AA63752E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897388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9ED6AC2A-7FA8-78E1-C461-CC4E3441D538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490866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31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B6F20785-4356-C85D-5514-BF4C09A249D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BCA7956-55A6-ECDE-756B-4197109F7F6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434785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4AA6F610-33BB-C901-496C-05BA37EA8E8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51563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25FE3DBA-147D-8696-6616-E0F2FBD63CE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51563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1110633-8425-3E77-5AA7-827237E5718F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841308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61C4FDA-9BEE-8A97-D5E7-54BDA288834B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922161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F8B9DDA-5E4A-7B73-419D-8089318DCF6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922161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49E18F43-1B29-4848-9ECE-DD133C915E5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434785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EC60512-337E-859A-1F5A-2F14302C355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515638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D4AF30A6-D765-8347-51D4-E7DB6BA106C2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515638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9D90A71D-B92C-BC6E-CB6B-F74DFB28E6E4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841308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5866EC3A-7B58-787B-5D9A-D70DE1FBD961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922161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A48B7674-B9E3-B0AC-74A7-75B3B9C6CBD8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922161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4" name="Picture Placeholder 50">
            <a:extLst>
              <a:ext uri="{FF2B5EF4-FFF2-40B4-BE49-F238E27FC236}">
                <a16:creationId xmlns:a16="http://schemas.microsoft.com/office/drawing/2014/main" id="{8C96C979-37BC-D58D-5350-52E412985FA3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490866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363714C7-91D4-6760-A12E-DFAAAC481079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897388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50">
            <a:extLst>
              <a:ext uri="{FF2B5EF4-FFF2-40B4-BE49-F238E27FC236}">
                <a16:creationId xmlns:a16="http://schemas.microsoft.com/office/drawing/2014/main" id="{847CDB88-8430-6253-8BBB-4CB5D7D27E98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897388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72C7DFAE-EAB4-D91A-A902-5FA41C8A0F9A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490866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6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;p5">
            <a:extLst>
              <a:ext uri="{FF2B5EF4-FFF2-40B4-BE49-F238E27FC236}">
                <a16:creationId xmlns:a16="http://schemas.microsoft.com/office/drawing/2014/main" id="{6325345F-C6A0-A3C8-D480-DF9B9E505F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9830" y="975496"/>
            <a:ext cx="11963292" cy="768084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Inter Tight" panose="020B0604020202020204" pitchFamily="34" charset="0"/>
              <a:buNone/>
              <a:defRPr sz="2058" b="0" i="0">
                <a:solidFill>
                  <a:schemeClr val="tx1"/>
                </a:solidFill>
                <a:latin typeface="Inter Tight" panose="020B0604020202020204" pitchFamily="34" charset="0"/>
                <a:cs typeface="Inter Tight" panose="020B0604020202020204" pitchFamily="34" charset="0"/>
              </a:defRPr>
            </a:lvl1pPr>
            <a:lvl2pPr marL="1344259" lvl="1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016389" lvl="2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688519" lvl="3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360649" lvl="4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032778" lvl="5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704908" lvl="6" indent="-466757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377038" lvl="7" indent="-46675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049167" lvl="8" indent="-466757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Google Shape;27;p5">
            <a:extLst>
              <a:ext uri="{FF2B5EF4-FFF2-40B4-BE49-F238E27FC236}">
                <a16:creationId xmlns:a16="http://schemas.microsoft.com/office/drawing/2014/main" id="{877F9B1E-7700-6F99-9D3D-2F1194C8A44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39829" y="374949"/>
            <a:ext cx="11963292" cy="91135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solidFill>
                  <a:schemeClr val="tx1"/>
                </a:solidFill>
                <a:latin typeface="Inter Tight" panose="020B080603090205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43341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967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301820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301820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666422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747274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47274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080926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116177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16177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211797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292650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292650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657251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738104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738104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9071755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1152608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1152608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419AC2BC-2A14-BFC0-DFA9-94E46626F1BC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67878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FDC65A2B-C88F-0395-4FEA-172CDBF08F0F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6787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445766D2-A177-CABC-A776-5E19393DD473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722503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3FCE99C1-3056-F0DA-D4F9-09AFF40C17B1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722502" y="1701372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82C7FCCF-9C95-3DF0-163D-46D4893C26D4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913700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ECD1522D-D3EA-7770-A355-80F41C8DD955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9137006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28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C7D1B7E-FACD-6391-B85E-C23526CF94C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967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301820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301820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666422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747274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47274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080926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116177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16177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211797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292650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292650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657251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738104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738104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9071755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1152608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1152608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53C05752-A18C-61E8-818B-0B4D2C1276E0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67878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FF33ECA3-B500-AE68-B95A-37A2780CFF7E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6787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E546EE58-656E-20EF-638E-42E8473CDD3E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722503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D280F1AF-FB53-077B-BF45-3C7A94E9CCC7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722502" y="1701372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50">
            <a:extLst>
              <a:ext uri="{FF2B5EF4-FFF2-40B4-BE49-F238E27FC236}">
                <a16:creationId xmlns:a16="http://schemas.microsoft.com/office/drawing/2014/main" id="{13369578-A3C5-8280-8183-08CB5CB71023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913700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217987CC-B9CA-18F8-5F25-4A22A1CBD0EE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9137006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51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42522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58212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838332" y="2737727"/>
            <a:ext cx="3700042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039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955" y="2737728"/>
            <a:ext cx="3569812" cy="331517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70975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034003" y="1794534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153940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266948" y="2737727"/>
            <a:ext cx="3675048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61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42522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58212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838332" y="2737727"/>
            <a:ext cx="3700042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039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955" y="2737728"/>
            <a:ext cx="3569812" cy="331517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70975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034003" y="1794534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153940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266948" y="2737727"/>
            <a:ext cx="3675048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53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39338" y="1556460"/>
            <a:ext cx="5993316" cy="531292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556460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9892" y="1644096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3853" y="213134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28636" y="3356857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09892" y="3436553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13853" y="3939554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28636" y="5157252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309892" y="5244889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13853" y="574001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94366D46-880F-8ABD-5160-F921F4208D0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940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4100A89-633A-90B1-489C-FA20267662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39338" y="1556460"/>
            <a:ext cx="5993316" cy="531292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556460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9892" y="1644096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3853" y="213134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28636" y="3356857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09892" y="3436553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13853" y="3939554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28636" y="5157252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309892" y="5244889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13853" y="574001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26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1863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760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758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BACDD7F-435C-9A01-F9D7-5ED03E2135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title dark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6" name="Picture 15" descr="A group of blue circles&#10;&#10;AI-generated content may be incorrect.">
            <a:extLst>
              <a:ext uri="{FF2B5EF4-FFF2-40B4-BE49-F238E27FC236}">
                <a16:creationId xmlns:a16="http://schemas.microsoft.com/office/drawing/2014/main" id="{77F524BB-4BC1-2E2A-23E5-6F60704A4DB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1219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8589" y="1962807"/>
            <a:ext cx="11625773" cy="3470598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A longer statement </a:t>
            </a:r>
            <a:br>
              <a:rPr lang="en-GB"/>
            </a:br>
            <a:r>
              <a:rPr lang="en-GB"/>
              <a:t>or a longer fact can </a:t>
            </a:r>
            <a:br>
              <a:rPr lang="en-GB"/>
            </a:br>
            <a:r>
              <a:rPr lang="en-GB"/>
              <a:t>go in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904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62199CF-A8C3-2F95-7068-C6A82BBFD3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8589" y="1962807"/>
            <a:ext cx="11625773" cy="3470598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A longer statement </a:t>
            </a:r>
            <a:br>
              <a:rPr lang="en-GB"/>
            </a:br>
            <a:r>
              <a:rPr lang="en-GB"/>
              <a:t>or a longer fact can </a:t>
            </a:r>
            <a:br>
              <a:rPr lang="en-GB"/>
            </a:br>
            <a:r>
              <a:rPr lang="en-GB"/>
              <a:t>go in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590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8EE34AD9-3FDC-A4F4-8DBC-A1E4D2BA026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65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1ACBDE3-0D94-F950-158E-0FC563E8A5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937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 image background dark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3876322"/>
            <a:ext cx="1301082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3086484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B8E412B-4E84-5E8C-ED46-0CA508B03CE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785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 image background light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6358AFB-D8BD-32AE-9CFA-FD4213B2EC3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3876322"/>
            <a:ext cx="1301082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3086484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2380636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image background light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941E6EA-FAD6-6AE3-DC43-D027596BC3C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2719166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117621" y="3780631"/>
            <a:ext cx="11207709" cy="1242708"/>
          </a:xfrm>
        </p:spPr>
        <p:txBody>
          <a:bodyPr>
            <a:noAutofit/>
          </a:bodyPr>
          <a:lstStyle>
            <a:lvl1pPr algn="ctr"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0699471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830498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0442599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830498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517082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1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title light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D0500D1-EC5A-F256-5A86-277537C175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3645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4060157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3467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1521" y="1293467"/>
            <a:ext cx="5950719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669223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3467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1521" y="1293467"/>
            <a:ext cx="5950719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9249861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3934277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54337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041028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754337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1028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146732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3934277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54337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041028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754337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1028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152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3761" y="1293467"/>
            <a:ext cx="5091517" cy="521762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439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3761" y="1293467"/>
            <a:ext cx="5091517" cy="521762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64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023761" y="3957061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023761" y="1293466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205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023761" y="3957061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023761" y="1293466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357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031157" cy="61881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 title light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B3846D-9DAF-7407-038C-3FEFD4F3DE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06500" y="4986338"/>
            <a:ext cx="11029950" cy="942975"/>
          </a:xfrm>
          <a:noFill/>
        </p:spPr>
        <p:txBody>
          <a:bodyPr>
            <a:normAutofit/>
          </a:bodyPr>
          <a:lstStyle>
            <a:lvl1pPr algn="ctr">
              <a:buNone/>
              <a:defRPr sz="2800" b="0">
                <a:solidFill>
                  <a:schemeClr val="bg1"/>
                </a:solidFill>
              </a:defRPr>
            </a:lvl1pPr>
            <a:lvl2pPr algn="ctr">
              <a:buNone/>
              <a:defRPr b="0">
                <a:solidFill>
                  <a:schemeClr val="bg1"/>
                </a:solidFill>
              </a:defRPr>
            </a:lvl2pPr>
            <a:lvl3pPr algn="ctr">
              <a:buNone/>
              <a:defRPr b="0">
                <a:solidFill>
                  <a:schemeClr val="bg1"/>
                </a:solidFill>
              </a:defRPr>
            </a:lvl3pPr>
            <a:lvl4pPr algn="ctr">
              <a:buNone/>
              <a:defRPr b="0">
                <a:solidFill>
                  <a:schemeClr val="bg1"/>
                </a:solidFill>
              </a:defRPr>
            </a:lvl4pPr>
            <a:lvl5pPr algn="ctr">
              <a:buNone/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A56571C-53F3-AA5C-7935-E80B2D91FE14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52006" y="672354"/>
            <a:ext cx="1965831" cy="41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63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4234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397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934478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265844" cy="61881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321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476992" y="5238018"/>
            <a:ext cx="2418126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486294" y="5939731"/>
            <a:ext cx="2408823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23281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695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17302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18232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05493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064236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417302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06423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138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96804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706106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578710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588012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96804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858801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814899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824201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824200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393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27779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28709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15970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169005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27779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16900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069515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7078817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951422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960724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706951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960723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654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2033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2963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92845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93775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22033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93775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63658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64588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834470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835400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63658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835400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998324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1007627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11007626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487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16996" y="1608652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145877" y="1896435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145877" y="2865284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304793" y="1677129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11797" y="4301764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2140678" y="4589547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2140678" y="555839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99594" y="437024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617271" y="1606057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6546151" y="1893839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6546151" y="2862688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705068" y="1674533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612072" y="4299168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540953" y="4586951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6540953" y="5555800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699869" y="4367645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9003922" y="1603461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932803" y="1891244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32803" y="2860093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9091719" y="1671938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998724" y="4296573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0927604" y="4584356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0927604" y="555320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9086520" y="436505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580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8838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8838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90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17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8786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8786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38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505879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1727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1727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577908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500678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1675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1675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572707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8561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85230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85230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282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8509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85178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85178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9230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1014507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18119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18119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1021710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1013987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18067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18067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1021190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6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opco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508" y="248542"/>
            <a:ext cx="6919077" cy="5121353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32561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464416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464416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6999" y="1096145"/>
            <a:ext cx="627386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750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699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464416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464416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750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837468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084884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084884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907972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837468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084884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084884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907972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5478373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725789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725789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548876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5478373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725789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725789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548876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8103664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9351081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9351081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8174168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103664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9351081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9351081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8174168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1073576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1983185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1983185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1080627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1073576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1983185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1983185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1080627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42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Film Poster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235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597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BFE260-6526-14A1-D76B-6ABB47DFDC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476992" y="5238018"/>
            <a:ext cx="2418126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486294" y="5939731"/>
            <a:ext cx="2408823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23281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03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17302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18232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05493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064236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417302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06423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26EE0B-6769-6DDB-7B02-52136E079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353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28E9CC2-18BC-4D4D-5E2A-0617A8B003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96804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706106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578710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588012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96804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858801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814899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824201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824200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339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A90B76-F87A-5E58-6EDF-8801BB2969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27779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28709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15970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169005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27779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16900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069515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7078817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951422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960724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706951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960723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205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2033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2963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92845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93775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22033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93775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63658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64588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834470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835400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63658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835400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998324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1007627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11007626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A4F7D6-0432-D83B-CD5F-600686C2D7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723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16996" y="1608652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145877" y="1896435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145877" y="2865284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304793" y="1677129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11797" y="4301764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2140678" y="4589547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2140678" y="555839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99594" y="437024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617271" y="1606057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6546151" y="1893839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6546151" y="2862688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705068" y="1674533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612072" y="4299168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540953" y="4586951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6540953" y="5555800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699869" y="4367645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9003922" y="1603461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932803" y="1891244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32803" y="2860093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9091719" y="1671938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998724" y="4296573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0927604" y="4584356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0927604" y="555320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9086520" y="436505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46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37CFC21-F6A8-D27E-01CF-10CE7B065B90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220333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F549400-5E07-C561-6F69-72C732E78F0B}"/>
              </a:ext>
            </a:extLst>
          </p:cNvPr>
          <p:cNvSpPr>
            <a:spLocks noGrp="1"/>
          </p:cNvSpPr>
          <p:nvPr>
            <p:ph type="pic" sz="quarter" idx="138"/>
          </p:nvPr>
        </p:nvSpPr>
        <p:spPr>
          <a:xfrm>
            <a:off x="4629525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96581F7-6717-D5F1-C362-721AEA022EAD}"/>
              </a:ext>
            </a:extLst>
          </p:cNvPr>
          <p:cNvSpPr>
            <a:spLocks noGrp="1"/>
          </p:cNvSpPr>
          <p:nvPr>
            <p:ph type="pic" sz="quarter" idx="139"/>
          </p:nvPr>
        </p:nvSpPr>
        <p:spPr>
          <a:xfrm>
            <a:off x="9038718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B37BF868-F43F-87C9-9DB9-58E39FB1DFB7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220333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0973375C-4D3C-1F31-1DEB-D83FE16F1DD3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4629525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9D5A284A-F33C-A79A-079B-3923EB809CAF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9038718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768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C9B15E-CCB9-8530-9455-4367F236E5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8838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8838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90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17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8786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8786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38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505879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1727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1727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577908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500678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1675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1675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572707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8561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85230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85230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282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8509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85178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85178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9230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1014507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18119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18119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1021710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1013987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18067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18067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1021190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2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shre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508" y="248542"/>
            <a:ext cx="6919077" cy="5121353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76923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8FCD3DA-6020-AACF-DE85-F4F1C5E4FB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464416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464416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6999" y="1096145"/>
            <a:ext cx="627386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750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699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464416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464416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750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837468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084884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084884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907972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837468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084884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084884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907972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5478373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725789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725789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548876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5478373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725789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725789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548876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8103664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9351081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9351081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8174168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103664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9351081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9351081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8174168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1073576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1983185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1983185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1080627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1073576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1983185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1983185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1080627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754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Film Poster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235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237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F6AD469-D2AD-99CD-A93D-032A5025E1D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3442950" cy="7561263"/>
          </a:xfrm>
        </p:spPr>
        <p:txBody>
          <a:bodyPr/>
          <a:lstStyle/>
          <a:p>
            <a:r>
              <a:rPr lang="en-GB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14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A249DB12-9D60-5F57-851C-494E7B1997E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211798" y="3846290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211798" y="248542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E4B9B3CA-5D1A-854E-4860-155F9ED248F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774944" y="3846290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774944" y="248542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66228BD-9712-2D70-4324-BE106AD6633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87433" y="3400240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4099C36-8F7F-9B6B-D4DE-4BAC92ABB8A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828221" y="3400240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9B9AD20-2B47-C0BC-1E15-A25764B3779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87433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D4B6E9F-240A-1B38-A666-414C2D42373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828221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1089188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m im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A249DB12-9D60-5F57-851C-494E7B1997E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211798" y="4249242"/>
            <a:ext cx="6456210" cy="30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211798" y="1062442"/>
            <a:ext cx="6456210" cy="30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E4B9B3CA-5D1A-854E-4860-155F9ED248F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774944" y="4249242"/>
            <a:ext cx="6456210" cy="30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774944" y="1062442"/>
            <a:ext cx="6456210" cy="3060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66228BD-9712-2D70-4324-BE106AD6633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87433" y="3772197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4099C36-8F7F-9B6B-D4DE-4BAC92ABB8A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828221" y="3772197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9B9AD20-2B47-C0BC-1E15-A25764B3779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87433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D4B6E9F-240A-1B38-A666-414C2D42373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828221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AED67F-D3F2-DF79-5C52-D7D208568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258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577255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942713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46288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77255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E8A7ABAA-6E00-16F1-276A-B8E940F1E002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942713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08ABC5C-65F2-6803-5FED-F660DA1B590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008208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1F6D425-1182-61AD-DE46-2AA29D784B65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657400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520A7ADA-C36B-9FBF-E044-170A85C50CE6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77292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A3CA1FE1-0637-DD4D-1581-13C8A6D90306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16680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65A3D399-8CE8-3A5E-C9F3-806F059E623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665872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1211CC52-8106-87FF-0260-B4050FB0A2EC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85764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40236631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7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577255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46288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77255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972014" y="248542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5092A7D1-4EA5-B52F-CE67-5A6972C96C0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77292" y="3392118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430A960-3BB4-D966-F074-B11F09F7014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642750" y="339211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C1AF79F-F035-DEE5-1CB6-8950E8F83C0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77292" y="699969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33E2C68E-5B8A-4CF9-B4C8-48FD0305947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642750" y="6999696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DFC5D8A7-D189-6C42-7DB1-794175F6DDC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37508" y="2199683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B207884-37B0-BF2E-D90C-E78479F04F93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972014" y="2659205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F35E7906-55C3-3EED-7A69-344744255F1E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37508" y="461034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968597-73D8-4311-E59C-E90EF814B3ED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972014" y="5048555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E71EBD51-0DF8-B444-08EE-C7A82B75344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9037508" y="6999696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8775824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7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972014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5611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8972014" y="385611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FD27C7C-57D1-DEE1-1366-E34A9461365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77292" y="3401818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B2D6376C-070C-52BB-88AE-E6C501296C1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037508" y="340181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A74616-FA5D-B057-EEB9-4818700D4CA1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262641" y="6982312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0E45C927-78D3-BF99-C96C-9455FADE6D5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37508" y="698231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D9E68896-EEFA-72AC-33AA-CD069BD6A04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591906" y="248541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220A706-3096-2EBC-D23D-AC089990124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657400" y="2199682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2E424F09-8EFD-686A-B715-EEF02AE9D8CB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591906" y="2647202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FF1291D8-A235-5F89-0F5F-DD245898CF1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657400" y="4598343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82E9B13-A9BC-DB83-1053-83D556DE7A06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4591906" y="5048553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17F68A4-7A3C-C802-0F68-C9A648180ABA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657400" y="6999695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50169992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99795" y="248542"/>
            <a:ext cx="5881293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99795" y="3846290"/>
            <a:ext cx="5881293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0FCA2708-DA1D-5FC5-0A19-44CD8353031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75430" y="3400240"/>
            <a:ext cx="576385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5B03C28A-9E37-C3CF-5805-CF71F10C50A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49793" y="6993973"/>
            <a:ext cx="576385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F64AFAA5-8FA1-B4EB-7143-F326855FE7D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758142" y="248542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84150B-F6CF-7980-B494-4EF78CCAF55F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799460" y="2199683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95CE0D90-2662-4F18-07D8-8D36EDE1C131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9758142" y="265920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3C6FF03-C26E-7CF5-B4B7-A58DF0B3074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799460" y="4610347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11913535-A79A-5A26-03A5-4A016195618A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9758142" y="504855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328EA166-9159-A95E-E2E0-7F95F165C697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9799460" y="6999696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D6D56CA8-EE21-8D73-5967-436F67B74968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6189112" y="238713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10595A2-D1B3-4BB1-89D6-83D9B51AE7A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6230430" y="2189854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2A3AB5BF-7435-4B62-C5DB-7084537F7B2F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6189112" y="2649376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A28E9D3-B2DD-53DF-910C-C9DD89ED6EB5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6230430" y="4600518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109602B7-83BB-0EC6-BC08-0B0238C08F91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6189112" y="503872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F6AD03A-77ED-7A86-BBCB-114F8E6E30E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6230430" y="6989867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3139653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491402" y="660817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4577255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577255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780EA85-AF31-8018-06FE-8823DFAD1CEC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4577255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50B608D-310F-1620-A897-B08F3B2EBD6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577255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9E449AD7-7545-B7FB-DA47-0020922A2F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211797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A0B38E54-7AC4-5548-0AEE-F29A3F0B5D6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88065" y="1592737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6516816A-714C-780A-4727-6DF716A5D72A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211797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C803B103-A5F9-1BD9-3E7D-91C05A2438D3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211797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Picture Placeholder 12">
            <a:extLst>
              <a:ext uri="{FF2B5EF4-FFF2-40B4-BE49-F238E27FC236}">
                <a16:creationId xmlns:a16="http://schemas.microsoft.com/office/drawing/2014/main" id="{D8281255-0009-6E1A-03B0-20019F075A9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211797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AEEBF045-732B-F3B8-5B6B-E9A3D96FD697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963541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184981CE-8B9D-6245-1CB4-46F67D94B8D1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963541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12">
            <a:extLst>
              <a:ext uri="{FF2B5EF4-FFF2-40B4-BE49-F238E27FC236}">
                <a16:creationId xmlns:a16="http://schemas.microsoft.com/office/drawing/2014/main" id="{F16874AB-A5D5-5DAF-521D-9599BF1ECFF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8963541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B941B791-8604-B726-94FA-4A58BB38B6E3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963541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4CB0BFE-4451-EDD0-49A3-30B69F50097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675381" y="1592737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03586DA-737B-26FB-F3CE-2F4B78FE7B5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047015" y="1589581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C11D9D9B-353C-1DF9-D6B7-D6D934385E3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88065" y="3386658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698FB3A4-D039-268B-307B-D61D46C0A7B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675381" y="3386658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0074051D-EAB7-0ADA-602E-C7F3955E430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047015" y="3383503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D5626A9-2A36-E4C6-A84F-EFE884AE926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88065" y="5194224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4F43E289-235C-D638-8762-5FEDF0D881F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675381" y="5194224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BF2533C2-259F-FD0A-04D1-23575860F20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7015" y="519106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D61275A-6F2C-C07E-9046-7AB685DAF7C7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88065" y="698519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875956F6-143E-4BF4-9302-32730FE9AA3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75381" y="698519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DB745003-6B88-5820-1550-C9A1871F098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47015" y="6982043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6745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59.xml"/><Relationship Id="rId21" Type="http://schemas.openxmlformats.org/officeDocument/2006/relationships/theme" Target="../theme/theme11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9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8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20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9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42" Type="http://schemas.openxmlformats.org/officeDocument/2006/relationships/slideLayout" Target="../slideLayouts/slideLayout114.xml"/><Relationship Id="rId47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37" Type="http://schemas.openxmlformats.org/officeDocument/2006/relationships/slideLayout" Target="../slideLayouts/slideLayout109.xml"/><Relationship Id="rId40" Type="http://schemas.openxmlformats.org/officeDocument/2006/relationships/slideLayout" Target="../slideLayouts/slideLayout112.xml"/><Relationship Id="rId45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slideLayout" Target="../slideLayouts/slideLayout108.xml"/><Relationship Id="rId49" Type="http://schemas.openxmlformats.org/officeDocument/2006/relationships/theme" Target="../theme/theme8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4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Relationship Id="rId43" Type="http://schemas.openxmlformats.org/officeDocument/2006/relationships/slideLayout" Target="../slideLayouts/slideLayout115.xml"/><Relationship Id="rId48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38" Type="http://schemas.openxmlformats.org/officeDocument/2006/relationships/slideLayout" Target="../slideLayouts/slideLayout110.xml"/><Relationship Id="rId46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92.xml"/><Relationship Id="rId41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9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CF40D-16ED-AC53-BA37-79DE0128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30" y="403736"/>
            <a:ext cx="11778917" cy="73262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52134-0D16-C8E7-8875-A10BD0FD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830" y="2016336"/>
            <a:ext cx="11778917" cy="479346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678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85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4116" b="0" i="0" u="none" strike="noStrike" cap="all" baseline="0">
          <a:solidFill>
            <a:srgbClr val="000000"/>
          </a:solidFill>
          <a:latin typeface="Inter Tight" panose="020B0806030902050204" pitchFamily="34" charset="0"/>
          <a:ea typeface="Inter Tight" panose="020B080603090205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 panose="020B0604020202020204" pitchFamily="34" charset="0"/>
          <a:ea typeface="Inter Tight" panose="020B060402020202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6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8" r:id="rId1"/>
    <p:sldLayoutId id="2147484719" r:id="rId2"/>
    <p:sldLayoutId id="2147484720" r:id="rId3"/>
    <p:sldLayoutId id="2147484721" r:id="rId4"/>
    <p:sldLayoutId id="2147484722" r:id="rId5"/>
    <p:sldLayoutId id="2147484723" r:id="rId6"/>
    <p:sldLayoutId id="2147484724" r:id="rId7"/>
    <p:sldLayoutId id="2147484725" r:id="rId8"/>
    <p:sldLayoutId id="2147484726" r:id="rId9"/>
    <p:sldLayoutId id="2147484727" r:id="rId10"/>
    <p:sldLayoutId id="2147484728" r:id="rId11"/>
    <p:sldLayoutId id="2147484729" r:id="rId12"/>
    <p:sldLayoutId id="2147484730" r:id="rId13"/>
    <p:sldLayoutId id="2147484731" r:id="rId14"/>
    <p:sldLayoutId id="2147484732" r:id="rId15"/>
    <p:sldLayoutId id="2147484733" r:id="rId1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49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5" r:id="rId1"/>
    <p:sldLayoutId id="2147484736" r:id="rId2"/>
    <p:sldLayoutId id="2147484737" r:id="rId3"/>
    <p:sldLayoutId id="2147484738" r:id="rId4"/>
    <p:sldLayoutId id="2147484739" r:id="rId5"/>
    <p:sldLayoutId id="2147484740" r:id="rId6"/>
    <p:sldLayoutId id="2147484741" r:id="rId7"/>
    <p:sldLayoutId id="2147484742" r:id="rId8"/>
    <p:sldLayoutId id="2147484743" r:id="rId9"/>
    <p:sldLayoutId id="2147484744" r:id="rId10"/>
    <p:sldLayoutId id="2147484745" r:id="rId11"/>
    <p:sldLayoutId id="2147484746" r:id="rId12"/>
    <p:sldLayoutId id="2147484747" r:id="rId13"/>
    <p:sldLayoutId id="2147484748" r:id="rId14"/>
    <p:sldLayoutId id="2147484749" r:id="rId15"/>
    <p:sldLayoutId id="2147484750" r:id="rId16"/>
    <p:sldLayoutId id="2147484754" r:id="rId17"/>
    <p:sldLayoutId id="2147484755" r:id="rId18"/>
    <p:sldLayoutId id="2147484756" r:id="rId19"/>
    <p:sldLayoutId id="2147484869" r:id="rId20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4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7" r:id="rId1"/>
    <p:sldLayoutId id="2147484768" r:id="rId2"/>
    <p:sldLayoutId id="2147484769" r:id="rId3"/>
    <p:sldLayoutId id="2147484770" r:id="rId4"/>
    <p:sldLayoutId id="2147484771" r:id="rId5"/>
    <p:sldLayoutId id="2147484772" r:id="rId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75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4" r:id="rId1"/>
    <p:sldLayoutId id="2147484775" r:id="rId2"/>
    <p:sldLayoutId id="2147484776" r:id="rId3"/>
    <p:sldLayoutId id="2147484862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855" r:id="rId10"/>
    <p:sldLayoutId id="2147484782" r:id="rId11"/>
    <p:sldLayoutId id="2147484783" r:id="rId12"/>
    <p:sldLayoutId id="2147484784" r:id="rId13"/>
    <p:sldLayoutId id="2147484785" r:id="rId14"/>
    <p:sldLayoutId id="2147484786" r:id="rId15"/>
    <p:sldLayoutId id="2147484787" r:id="rId1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05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CF40D-16ED-AC53-BA37-79DE0128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30" y="403736"/>
            <a:ext cx="11778917" cy="73262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52134-0D16-C8E7-8875-A10BD0FD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830" y="2016336"/>
            <a:ext cx="11778917" cy="479346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0614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38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4116" b="0" i="0" u="none" strike="noStrike" cap="none">
          <a:solidFill>
            <a:srgbClr val="000000"/>
          </a:solidFill>
          <a:latin typeface="Inter Tight" panose="020B0806030902050204" pitchFamily="34" charset="0"/>
          <a:ea typeface="Inter Tight" panose="020B080603090205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 panose="020B0604020202020204" pitchFamily="34" charset="0"/>
          <a:ea typeface="Inter Tight" panose="020B060402020202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CF40D-16ED-AC53-BA37-79DE0128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30" y="403735"/>
            <a:ext cx="11778917" cy="1460911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52134-0D16-C8E7-8875-A10BD0FD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830" y="2016336"/>
            <a:ext cx="11778917" cy="479346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10670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448" r:id="rId1"/>
    <p:sldLayoutId id="214748445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4116" b="0" i="0" u="none" strike="noStrike" cap="none">
          <a:solidFill>
            <a:srgbClr val="000000"/>
          </a:solidFill>
          <a:latin typeface="Inter Tight" panose="020B0806030902050204" pitchFamily="34" charset="0"/>
          <a:ea typeface="Inter Tight" panose="020B080603090205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 panose="020B0604020202020204" pitchFamily="34" charset="0"/>
          <a:ea typeface="Inter Tight" panose="020B0604020202020204" pitchFamily="34" charset="0"/>
          <a:cs typeface="Inter Tight" panose="020B0604020202020204" pitchFamily="34" charset="0"/>
          <a:sym typeface="Inter Tight"/>
        </a:defRPr>
      </a:lvl1pPr>
      <a:lvl2pPr marR="0" lvl="1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14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1764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Inter Tight"/>
        <a:defRPr sz="2058" b="0" i="0" u="none" strike="noStrike" cap="none">
          <a:solidFill>
            <a:srgbClr val="000000"/>
          </a:solidFill>
          <a:latin typeface="Inter Tight"/>
          <a:ea typeface="Inter Tight"/>
          <a:cs typeface="Inter Tight"/>
          <a:sym typeface="Inter T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7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69" r:id="rId2"/>
    <p:sldLayoutId id="2147484853" r:id="rId3"/>
    <p:sldLayoutId id="2147484570" r:id="rId4"/>
    <p:sldLayoutId id="2147484571" r:id="rId5"/>
    <p:sldLayoutId id="2147484572" r:id="rId6"/>
    <p:sldLayoutId id="2147484573" r:id="rId7"/>
    <p:sldLayoutId id="2147484574" r:id="rId8"/>
    <p:sldLayoutId id="2147484575" r:id="rId9"/>
    <p:sldLayoutId id="2147484576" r:id="rId10"/>
    <p:sldLayoutId id="2147484577" r:id="rId11"/>
    <p:sldLayoutId id="2147484578" r:id="rId12"/>
    <p:sldLayoutId id="2147484579" r:id="rId13"/>
    <p:sldLayoutId id="2147484580" r:id="rId14"/>
    <p:sldLayoutId id="2147484581" r:id="rId15"/>
    <p:sldLayoutId id="2147484582" r:id="rId16"/>
    <p:sldLayoutId id="2147484583" r:id="rId17"/>
  </p:sldLayoutIdLst>
  <p:hf hdr="0" ftr="0" dt="0"/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9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5" r:id="rId1"/>
    <p:sldLayoutId id="2147484596" r:id="rId2"/>
    <p:sldLayoutId id="2147484597" r:id="rId3"/>
    <p:sldLayoutId id="2147484598" r:id="rId4"/>
    <p:sldLayoutId id="2147484599" r:id="rId5"/>
    <p:sldLayoutId id="2147484600" r:id="rId6"/>
    <p:sldLayoutId id="2147484601" r:id="rId7"/>
    <p:sldLayoutId id="2147484602" r:id="rId8"/>
    <p:sldLayoutId id="2147484603" r:id="rId9"/>
    <p:sldLayoutId id="2147484604" r:id="rId10"/>
    <p:sldLayoutId id="2147484605" r:id="rId11"/>
    <p:sldLayoutId id="2147484606" r:id="rId12"/>
    <p:sldLayoutId id="2147484607" r:id="rId13"/>
    <p:sldLayoutId id="2147484608" r:id="rId14"/>
    <p:sldLayoutId id="2147484609" r:id="rId15"/>
    <p:sldLayoutId id="2147484610" r:id="rId16"/>
    <p:sldLayoutId id="2147484611" r:id="rId17"/>
    <p:sldLayoutId id="2147484612" r:id="rId18"/>
    <p:sldLayoutId id="2147484613" r:id="rId19"/>
    <p:sldLayoutId id="2147484614" r:id="rId20"/>
    <p:sldLayoutId id="2147484615" r:id="rId21"/>
    <p:sldLayoutId id="2147484616" r:id="rId22"/>
    <p:sldLayoutId id="2147484617" r:id="rId23"/>
    <p:sldLayoutId id="2147484618" r:id="rId24"/>
    <p:sldLayoutId id="2147484619" r:id="rId25"/>
    <p:sldLayoutId id="2147484620" r:id="rId2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5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02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4" r:id="rId1"/>
    <p:sldLayoutId id="2147484635" r:id="rId2"/>
    <p:sldLayoutId id="2147484636" r:id="rId3"/>
    <p:sldLayoutId id="2147484637" r:id="rId4"/>
    <p:sldLayoutId id="2147484638" r:id="rId5"/>
    <p:sldLayoutId id="2147484639" r:id="rId6"/>
    <p:sldLayoutId id="2147484640" r:id="rId7"/>
    <p:sldLayoutId id="2147484641" r:id="rId8"/>
    <p:sldLayoutId id="2147484642" r:id="rId9"/>
    <p:sldLayoutId id="2147484643" r:id="rId10"/>
    <p:sldLayoutId id="2147484644" r:id="rId11"/>
    <p:sldLayoutId id="2147484645" r:id="rId12"/>
    <p:sldLayoutId id="2147484646" r:id="rId13"/>
    <p:sldLayoutId id="2147484647" r:id="rId14"/>
    <p:sldLayoutId id="2147484648" r:id="rId15"/>
    <p:sldLayoutId id="2147484649" r:id="rId1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54" r:id="rId4"/>
    <p:sldLayoutId id="2147484655" r:id="rId5"/>
    <p:sldLayoutId id="2147484656" r:id="rId6"/>
    <p:sldLayoutId id="2147484657" r:id="rId7"/>
    <p:sldLayoutId id="2147484658" r:id="rId8"/>
    <p:sldLayoutId id="2147484659" r:id="rId9"/>
    <p:sldLayoutId id="2147484660" r:id="rId10"/>
    <p:sldLayoutId id="2147484661" r:id="rId11"/>
    <p:sldLayoutId id="2147484662" r:id="rId12"/>
    <p:sldLayoutId id="2147484663" r:id="rId13"/>
    <p:sldLayoutId id="2147484664" r:id="rId14"/>
    <p:sldLayoutId id="2147484665" r:id="rId15"/>
    <p:sldLayoutId id="2147484666" r:id="rId16"/>
    <p:sldLayoutId id="2147484667" r:id="rId17"/>
    <p:sldLayoutId id="2147484668" r:id="rId18"/>
    <p:sldLayoutId id="2147484669" r:id="rId19"/>
    <p:sldLayoutId id="2147484670" r:id="rId20"/>
    <p:sldLayoutId id="2147484671" r:id="rId21"/>
    <p:sldLayoutId id="2147484867" r:id="rId22"/>
    <p:sldLayoutId id="2147484672" r:id="rId23"/>
    <p:sldLayoutId id="2147484673" r:id="rId24"/>
    <p:sldLayoutId id="2147484674" r:id="rId25"/>
    <p:sldLayoutId id="2147484675" r:id="rId26"/>
    <p:sldLayoutId id="2147484676" r:id="rId27"/>
    <p:sldLayoutId id="2147484677" r:id="rId28"/>
    <p:sldLayoutId id="2147484678" r:id="rId29"/>
    <p:sldLayoutId id="2147484679" r:id="rId30"/>
    <p:sldLayoutId id="2147484680" r:id="rId31"/>
    <p:sldLayoutId id="2147484681" r:id="rId32"/>
    <p:sldLayoutId id="2147484682" r:id="rId33"/>
    <p:sldLayoutId id="2147484683" r:id="rId34"/>
    <p:sldLayoutId id="2147484684" r:id="rId35"/>
    <p:sldLayoutId id="2147484685" r:id="rId36"/>
    <p:sldLayoutId id="2147484686" r:id="rId37"/>
    <p:sldLayoutId id="2147484687" r:id="rId38"/>
    <p:sldLayoutId id="2147484688" r:id="rId39"/>
    <p:sldLayoutId id="2147484689" r:id="rId40"/>
    <p:sldLayoutId id="2147484690" r:id="rId41"/>
    <p:sldLayoutId id="2147484691" r:id="rId42"/>
    <p:sldLayoutId id="2147484692" r:id="rId43"/>
    <p:sldLayoutId id="2147484693" r:id="rId44"/>
    <p:sldLayoutId id="2147484694" r:id="rId45"/>
    <p:sldLayoutId id="2147484695" r:id="rId46"/>
    <p:sldLayoutId id="2147484868" r:id="rId47"/>
    <p:sldLayoutId id="2147484871" r:id="rId48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52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7" r:id="rId1"/>
    <p:sldLayoutId id="2147484698" r:id="rId2"/>
    <p:sldLayoutId id="2147484699" r:id="rId3"/>
    <p:sldLayoutId id="2147484700" r:id="rId4"/>
    <p:sldLayoutId id="2147484701" r:id="rId5"/>
    <p:sldLayoutId id="2147484702" r:id="rId6"/>
    <p:sldLayoutId id="2147484703" r:id="rId7"/>
    <p:sldLayoutId id="2147484704" r:id="rId8"/>
    <p:sldLayoutId id="2147484705" r:id="rId9"/>
    <p:sldLayoutId id="2147484706" r:id="rId10"/>
    <p:sldLayoutId id="2147484707" r:id="rId11"/>
    <p:sldLayoutId id="2147484708" r:id="rId12"/>
    <p:sldLayoutId id="2147484709" r:id="rId13"/>
    <p:sldLayoutId id="2147484710" r:id="rId14"/>
    <p:sldLayoutId id="2147484711" r:id="rId15"/>
    <p:sldLayoutId id="2147484712" r:id="rId16"/>
    <p:sldLayoutId id="2147484713" r:id="rId17"/>
    <p:sldLayoutId id="2147484714" r:id="rId18"/>
    <p:sldLayoutId id="2147484715" r:id="rId19"/>
    <p:sldLayoutId id="2147484716" r:id="rId20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6F3EF5-B58C-099F-EE29-98BF6A2B0498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EA848B-AA7D-7B52-398A-C8B808369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811338"/>
            <a:ext cx="11029950" cy="3336925"/>
          </a:xfrm>
        </p:spPr>
        <p:txBody>
          <a:bodyPr/>
          <a:lstStyle/>
          <a:p>
            <a:r>
              <a:rPr lang="en-GB" sz="8000" dirty="0"/>
              <a:t>Cinema: an accountable medium</a:t>
            </a:r>
            <a:endParaRPr lang="en-US" sz="8000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DC6AC66D-BC9B-BA9F-60C9-AEF552EB23DA}"/>
              </a:ext>
            </a:extLst>
          </p:cNvPr>
          <p:cNvSpPr txBox="1">
            <a:spLocks/>
          </p:cNvSpPr>
          <p:nvPr/>
        </p:nvSpPr>
        <p:spPr>
          <a:xfrm>
            <a:off x="1206500" y="4847433"/>
            <a:ext cx="11029950" cy="942975"/>
          </a:xfrm>
          <a:prstGeom prst="rect">
            <a:avLst/>
          </a:prstGeom>
        </p:spPr>
        <p:txBody>
          <a:bodyPr/>
          <a:lstStyle>
            <a:lvl1pPr marL="7001" indent="-7001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Char char="•"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GB" dirty="0">
                <a:solidFill>
                  <a:schemeClr val="bg1"/>
                </a:solidFill>
              </a:rPr>
              <a:t>Why brands can trust cinema</a:t>
            </a:r>
          </a:p>
        </p:txBody>
      </p:sp>
    </p:spTree>
    <p:extLst>
      <p:ext uri="{BB962C8B-B14F-4D97-AF65-F5344CB8AC3E}">
        <p14:creationId xmlns:p14="http://schemas.microsoft.com/office/powerpoint/2010/main" val="1554456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329D3-06BC-66CA-BBEE-4F7CE950F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A70162-0B85-BBEB-A05C-DD14C069D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l"/>
            <a:r>
              <a:rPr lang="en-GB" sz="4300" spc="-20" dirty="0"/>
              <a:t>Detailed spot by spot breakdown spreadsheets can be supplied for every campaign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D306765-2A89-BB26-A7A3-16153207D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2392" r="3917" b="10441"/>
          <a:stretch>
            <a:fillRect/>
          </a:stretch>
        </p:blipFill>
        <p:spPr>
          <a:xfrm>
            <a:off x="944112" y="2184400"/>
            <a:ext cx="5510137" cy="4448175"/>
          </a:xfrm>
          <a:prstGeom prst="roundRect">
            <a:avLst>
              <a:gd name="adj" fmla="val 1785"/>
            </a:avLst>
          </a:prstGeom>
        </p:spPr>
      </p:pic>
      <p:sp>
        <p:nvSpPr>
          <p:cNvPr id="35" name="Subtitle 22">
            <a:extLst>
              <a:ext uri="{FF2B5EF4-FFF2-40B4-BE49-F238E27FC236}">
                <a16:creationId xmlns:a16="http://schemas.microsoft.com/office/drawing/2014/main" id="{D830BC69-1769-EC0E-0FEB-C47BA10B8A3C}"/>
              </a:ext>
            </a:extLst>
          </p:cNvPr>
          <p:cNvSpPr txBox="1">
            <a:spLocks/>
          </p:cNvSpPr>
          <p:nvPr/>
        </p:nvSpPr>
        <p:spPr>
          <a:xfrm>
            <a:off x="944112" y="1806737"/>
            <a:ext cx="3550430" cy="3831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63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126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189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252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315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378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441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504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Cineworld Wandsworth</a:t>
            </a:r>
          </a:p>
          <a:p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BFF6E5F-FFA5-2EA4-6001-9F8F48B609D4}"/>
              </a:ext>
            </a:extLst>
          </p:cNvPr>
          <p:cNvSpPr/>
          <p:nvPr/>
        </p:nvSpPr>
        <p:spPr>
          <a:xfrm>
            <a:off x="6612205" y="2184398"/>
            <a:ext cx="5882481" cy="4448177"/>
          </a:xfrm>
          <a:prstGeom prst="roundRect">
            <a:avLst>
              <a:gd name="adj" fmla="val 182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24B6655-B9D4-0305-205C-FB3FAD1B8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633957"/>
              </p:ext>
            </p:extLst>
          </p:nvPr>
        </p:nvGraphicFramePr>
        <p:xfrm>
          <a:off x="6762373" y="2377403"/>
          <a:ext cx="5582144" cy="4053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3634">
                  <a:extLst>
                    <a:ext uri="{9D8B030D-6E8A-4147-A177-3AD203B41FA5}">
                      <a16:colId xmlns:a16="http://schemas.microsoft.com/office/drawing/2014/main" val="1478560956"/>
                    </a:ext>
                  </a:extLst>
                </a:gridCol>
                <a:gridCol w="927080">
                  <a:extLst>
                    <a:ext uri="{9D8B030D-6E8A-4147-A177-3AD203B41FA5}">
                      <a16:colId xmlns:a16="http://schemas.microsoft.com/office/drawing/2014/main" val="1354219270"/>
                    </a:ext>
                  </a:extLst>
                </a:gridCol>
                <a:gridCol w="861564">
                  <a:extLst>
                    <a:ext uri="{9D8B030D-6E8A-4147-A177-3AD203B41FA5}">
                      <a16:colId xmlns:a16="http://schemas.microsoft.com/office/drawing/2014/main" val="3030090508"/>
                    </a:ext>
                  </a:extLst>
                </a:gridCol>
                <a:gridCol w="999151">
                  <a:extLst>
                    <a:ext uri="{9D8B030D-6E8A-4147-A177-3AD203B41FA5}">
                      <a16:colId xmlns:a16="http://schemas.microsoft.com/office/drawing/2014/main" val="3887366169"/>
                    </a:ext>
                  </a:extLst>
                </a:gridCol>
                <a:gridCol w="1005702">
                  <a:extLst>
                    <a:ext uri="{9D8B030D-6E8A-4147-A177-3AD203B41FA5}">
                      <a16:colId xmlns:a16="http://schemas.microsoft.com/office/drawing/2014/main" val="3192105823"/>
                    </a:ext>
                  </a:extLst>
                </a:gridCol>
                <a:gridCol w="855013">
                  <a:extLst>
                    <a:ext uri="{9D8B030D-6E8A-4147-A177-3AD203B41FA5}">
                      <a16:colId xmlns:a16="http://schemas.microsoft.com/office/drawing/2014/main" val="509852481"/>
                    </a:ext>
                  </a:extLst>
                </a:gridCol>
              </a:tblGrid>
              <a:tr h="48451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Date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TV Region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Film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Delivered </a:t>
                      </a:r>
                    </a:p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Admissions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Location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Postcode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582867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38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dirty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887822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205986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144867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45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401551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925531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56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159236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35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2452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06/09/2024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LONDON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Beetlejuice Beetlejuice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63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Cineworld Wandsworth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6184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rgbClr val="1F1F1F"/>
                          </a:solidFill>
                          <a:effectLst/>
                          <a:latin typeface="+mj-lt"/>
                        </a:rPr>
                        <a:t>SW18 4TF</a:t>
                      </a: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620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6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6C97F-4BBB-A692-CAF8-07C7A5DEB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05060B4-E8A6-68B7-8C2F-358423BB20F0}"/>
              </a:ext>
            </a:extLst>
          </p:cNvPr>
          <p:cNvSpPr/>
          <p:nvPr/>
        </p:nvSpPr>
        <p:spPr>
          <a:xfrm>
            <a:off x="8666162" y="1152526"/>
            <a:ext cx="4396847" cy="5494270"/>
          </a:xfrm>
          <a:prstGeom prst="roundRect">
            <a:avLst>
              <a:gd name="adj" fmla="val 1731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4F416-F4A0-4A4B-2226-581359480B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4582" y="1403708"/>
            <a:ext cx="3919824" cy="425096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Example: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C84F9F-7EF0-4239-F6F5-CDBCC03DA3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85251" y="1929293"/>
            <a:ext cx="4373524" cy="425096"/>
          </a:xfrm>
        </p:spPr>
        <p:txBody>
          <a:bodyPr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kern="0" dirty="0">
                <a:solidFill>
                  <a:schemeClr val="bg1"/>
                </a:solidFill>
              </a:rPr>
              <a:t>Deadpool &amp; Wolverine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bg1"/>
                </a:solidFill>
              </a:rPr>
              <a:t>Industry Admissions (28 days): </a:t>
            </a:r>
            <a:br>
              <a:rPr lang="en-GB" sz="1800" kern="0" dirty="0">
                <a:solidFill>
                  <a:schemeClr val="bg1"/>
                </a:solidFill>
              </a:rPr>
            </a:br>
            <a:r>
              <a:rPr lang="en-GB" sz="1800" b="1" kern="0" dirty="0">
                <a:solidFill>
                  <a:schemeClr val="bg1"/>
                </a:solidFill>
              </a:rPr>
              <a:t>5,190,749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bg1"/>
                </a:solidFill>
              </a:rPr>
              <a:t>Film Monitor Profile (16-34%): </a:t>
            </a:r>
            <a:r>
              <a:rPr lang="en-GB" sz="1800" b="1" kern="0" dirty="0">
                <a:solidFill>
                  <a:schemeClr val="bg1"/>
                </a:solidFill>
              </a:rPr>
              <a:t>52%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u="sng" kern="0" dirty="0">
                <a:solidFill>
                  <a:schemeClr val="bg1"/>
                </a:solidFill>
              </a:rPr>
              <a:t>= 2,699.189 16-34 admissions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bg1"/>
                </a:solidFill>
              </a:rPr>
              <a:t>16-34 Universe: </a:t>
            </a:r>
            <a:r>
              <a:rPr lang="en-GB" sz="1800" b="1" kern="0" dirty="0">
                <a:solidFill>
                  <a:schemeClr val="bg1"/>
                </a:solidFill>
              </a:rPr>
              <a:t>15,262,000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bg1"/>
                </a:solidFill>
              </a:rPr>
              <a:t>(16-34 Admissions / 16-34 Universe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bg1"/>
                </a:solidFill>
              </a:rPr>
              <a:t>* 100)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GB" sz="1800" kern="0" dirty="0">
              <a:solidFill>
                <a:schemeClr val="bg1"/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u="sng" kern="0" dirty="0">
                <a:solidFill>
                  <a:schemeClr val="bg1"/>
                </a:solidFill>
              </a:rPr>
              <a:t>= 17.7 16-34 TVRs</a:t>
            </a:r>
          </a:p>
          <a:p>
            <a:pPr marL="285750" indent="-285750" defTabSz="914400">
              <a:lnSpc>
                <a:spcPct val="100000"/>
              </a:lnSpc>
              <a:buClr>
                <a:schemeClr val="bg1"/>
              </a:buClr>
              <a:buFont typeface="Inter Tight" panose="020B0604020202020204" pitchFamily="34" charset="0"/>
              <a:buChar char="•"/>
              <a:defRPr/>
            </a:pPr>
            <a:endParaRPr lang="en-GB" sz="1400" b="1" kern="0">
              <a:solidFill>
                <a:schemeClr val="bg1"/>
              </a:solidFill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A47E9FC6-DA99-84A5-58D0-462F3AC02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33" y="263612"/>
            <a:ext cx="13411000" cy="579445"/>
          </a:xfrm>
        </p:spPr>
        <p:txBody>
          <a:bodyPr/>
          <a:lstStyle/>
          <a:p>
            <a:r>
              <a:rPr lang="en-GB" sz="4400" dirty="0"/>
              <a:t>Calculating C&amp;F &amp; TVRs for cinema (post-release)</a:t>
            </a:r>
            <a:endParaRPr lang="en-US" sz="4400" dirty="0">
              <a:latin typeface="+mn-lt"/>
            </a:endParaRP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42C3C9CD-CE23-41FC-93F9-E085CAF8B269}"/>
              </a:ext>
            </a:extLst>
          </p:cNvPr>
          <p:cNvSpPr txBox="1">
            <a:spLocks/>
          </p:cNvSpPr>
          <p:nvPr/>
        </p:nvSpPr>
        <p:spPr>
          <a:xfrm>
            <a:off x="3068522" y="6998154"/>
            <a:ext cx="6932200" cy="3763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marL="0" marR="0" lvl="0" indent="0" algn="ctr" defTabSz="14820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Inter Tight"/>
              <a:buNone/>
              <a:tabLst/>
              <a:defRPr/>
            </a:pPr>
            <a:endParaRPr kumimoji="0" lang="en-US" sz="102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Tight" charset="0"/>
              <a:ea typeface="Inter Tight" charset="0"/>
              <a:cs typeface="Inter Tight" charset="0"/>
              <a:sym typeface="Inter Tigh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43A9FF7-7D26-7FDE-117A-44E23F0B10A4}"/>
              </a:ext>
            </a:extLst>
          </p:cNvPr>
          <p:cNvGrpSpPr/>
          <p:nvPr/>
        </p:nvGrpSpPr>
        <p:grpSpPr>
          <a:xfrm>
            <a:off x="397346" y="1152525"/>
            <a:ext cx="2507367" cy="5463275"/>
            <a:chOff x="381000" y="1152525"/>
            <a:chExt cx="2507367" cy="5463275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A9F67DCA-3D8E-30E4-003A-96457B8C13CD}"/>
                </a:ext>
              </a:extLst>
            </p:cNvPr>
            <p:cNvSpPr/>
            <p:nvPr/>
          </p:nvSpPr>
          <p:spPr>
            <a:xfrm>
              <a:off x="400089" y="2929469"/>
              <a:ext cx="2488278" cy="3686331"/>
            </a:xfrm>
            <a:prstGeom prst="roundRect">
              <a:avLst>
                <a:gd name="adj" fmla="val 3407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A film’s final admissions </a:t>
              </a:r>
              <a:r>
                <a:rPr lang="en-GB" sz="1800" kern="0">
                  <a:solidFill>
                    <a:srgbClr val="000000"/>
                  </a:solidFill>
                </a:rPr>
                <a:t> </a:t>
              </a: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figure (DCM  or Industry):</a:t>
              </a:r>
            </a:p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7 days</a:t>
              </a:r>
            </a:p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28 days</a:t>
              </a:r>
            </a:p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60 days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D573AEC-C548-83D3-23B2-D9ECBF323E48}"/>
                </a:ext>
              </a:extLst>
            </p:cNvPr>
            <p:cNvGrpSpPr/>
            <p:nvPr/>
          </p:nvGrpSpPr>
          <p:grpSpPr>
            <a:xfrm>
              <a:off x="381000" y="1152525"/>
              <a:ext cx="2507367" cy="2470421"/>
              <a:chOff x="381000" y="1152525"/>
              <a:chExt cx="2507367" cy="2470421"/>
            </a:xfrm>
          </p:grpSpPr>
          <p:sp>
            <p:nvSpPr>
              <p:cNvPr id="28" name="Text Placeholder 4">
                <a:extLst>
                  <a:ext uri="{FF2B5EF4-FFF2-40B4-BE49-F238E27FC236}">
                    <a16:creationId xmlns:a16="http://schemas.microsoft.com/office/drawing/2014/main" id="{10DA4BDA-C483-5A11-655C-4ACE76DF19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1000" y="1152525"/>
                <a:ext cx="2507367" cy="2110155"/>
              </a:xfrm>
              <a:prstGeom prst="round2SameRect">
                <a:avLst>
                  <a:gd name="adj1" fmla="val 7840"/>
                  <a:gd name="adj2" fmla="val 0"/>
                </a:avLst>
              </a:prstGeom>
              <a:solidFill>
                <a:schemeClr val="accent2"/>
              </a:solidFill>
            </p:spPr>
            <p:txBody>
              <a:bodyPr anchor="ctr" anchorCtr="0"/>
              <a:lstStyle>
                <a:lvl1pPr marL="7001" indent="-7001" algn="l" defTabSz="1008126" rtl="0" eaLnBrk="1" latinLnBrk="0" hangingPunct="1">
                  <a:lnSpc>
                    <a:spcPct val="90000"/>
                  </a:lnSpc>
                  <a:spcBef>
                    <a:spcPts val="1103"/>
                  </a:spcBef>
                  <a:buFont typeface="Inter Tight" panose="020B0604020202020204" pitchFamily="34" charset="0"/>
                  <a:buChar char="•"/>
                  <a:tabLst/>
                  <a:defRPr sz="3087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6095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646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60158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20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764221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268284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772347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276410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780473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84536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sz="2800" kern="0">
                    <a:solidFill>
                      <a:srgbClr val="FFFFFF"/>
                    </a:solidFill>
                  </a:rPr>
                  <a:t>Final Admissions</a:t>
                </a:r>
              </a:p>
            </p:txBody>
          </p:sp>
          <p:sp>
            <p:nvSpPr>
              <p:cNvPr id="33" name="Triangle 32">
                <a:extLst>
                  <a:ext uri="{FF2B5EF4-FFF2-40B4-BE49-F238E27FC236}">
                    <a16:creationId xmlns:a16="http://schemas.microsoft.com/office/drawing/2014/main" id="{B0F08A2F-DC69-8700-B2CE-6689DDD2D482}"/>
                  </a:ext>
                </a:extLst>
              </p:cNvPr>
              <p:cNvSpPr/>
              <p:nvPr/>
            </p:nvSpPr>
            <p:spPr>
              <a:xfrm rot="10800000">
                <a:off x="1080287" y="3229919"/>
                <a:ext cx="1108793" cy="393027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40BA43-CBB8-61BE-C0F7-4981D023A8F3}"/>
              </a:ext>
            </a:extLst>
          </p:cNvPr>
          <p:cNvGrpSpPr/>
          <p:nvPr/>
        </p:nvGrpSpPr>
        <p:grpSpPr>
          <a:xfrm>
            <a:off x="5780178" y="1152525"/>
            <a:ext cx="2507367" cy="5463274"/>
            <a:chOff x="5763832" y="1152525"/>
            <a:chExt cx="2507367" cy="5463274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C93720CF-1412-A7E1-5DCD-BFBDC7150FDA}"/>
                </a:ext>
              </a:extLst>
            </p:cNvPr>
            <p:cNvSpPr/>
            <p:nvPr/>
          </p:nvSpPr>
          <p:spPr>
            <a:xfrm>
              <a:off x="5763833" y="2929468"/>
              <a:ext cx="2507366" cy="3686331"/>
            </a:xfrm>
            <a:prstGeom prst="roundRect">
              <a:avLst>
                <a:gd name="adj" fmla="val 5482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Cinema C&amp;F and TVRs are calculated </a:t>
              </a:r>
            </a:p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based on Kantar’s </a:t>
              </a:r>
              <a:br>
                <a:rPr kumimoji="0" lang="en-GB" sz="18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GB" sz="18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GB universes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FC78C5D-5D62-C8FC-F9B4-B5D580DDA6D0}"/>
                </a:ext>
              </a:extLst>
            </p:cNvPr>
            <p:cNvGrpSpPr/>
            <p:nvPr/>
          </p:nvGrpSpPr>
          <p:grpSpPr>
            <a:xfrm>
              <a:off x="5763832" y="1152525"/>
              <a:ext cx="2507367" cy="2453487"/>
              <a:chOff x="5763832" y="1152525"/>
              <a:chExt cx="2507367" cy="2453487"/>
            </a:xfrm>
          </p:grpSpPr>
          <p:sp>
            <p:nvSpPr>
              <p:cNvPr id="27" name="Text Placeholder 4">
                <a:extLst>
                  <a:ext uri="{FF2B5EF4-FFF2-40B4-BE49-F238E27FC236}">
                    <a16:creationId xmlns:a16="http://schemas.microsoft.com/office/drawing/2014/main" id="{1DFB8A87-A1B5-3C4B-5DDD-971937663D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3832" y="1152525"/>
                <a:ext cx="2507367" cy="2110155"/>
              </a:xfrm>
              <a:prstGeom prst="round2SameRect">
                <a:avLst>
                  <a:gd name="adj1" fmla="val 7840"/>
                  <a:gd name="adj2" fmla="val 0"/>
                </a:avLst>
              </a:prstGeom>
              <a:solidFill>
                <a:schemeClr val="accent6"/>
              </a:solidFill>
            </p:spPr>
            <p:txBody>
              <a:bodyPr anchor="ctr" anchorCtr="0"/>
              <a:lstStyle>
                <a:lvl1pPr marL="7001" indent="-7001" algn="l" defTabSz="1008126" rtl="0" eaLnBrk="1" latinLnBrk="0" hangingPunct="1">
                  <a:lnSpc>
                    <a:spcPct val="90000"/>
                  </a:lnSpc>
                  <a:spcBef>
                    <a:spcPts val="1103"/>
                  </a:spcBef>
                  <a:buFont typeface="Inter Tight" panose="020B0604020202020204" pitchFamily="34" charset="0"/>
                  <a:buChar char="•"/>
                  <a:tabLst/>
                  <a:defRPr sz="3087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6095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646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60158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20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764221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268284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772347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276410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780473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84536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sz="2800" kern="0" dirty="0"/>
                  <a:t>Kantar GB</a:t>
                </a:r>
                <a:br>
                  <a:rPr lang="en-GB" sz="2800" kern="0" dirty="0"/>
                </a:br>
                <a:r>
                  <a:rPr lang="en-GB" sz="2800" kern="0" dirty="0"/>
                  <a:t>universes</a:t>
                </a:r>
              </a:p>
            </p:txBody>
          </p:sp>
          <p:sp>
            <p:nvSpPr>
              <p:cNvPr id="34" name="Triangle 33">
                <a:extLst>
                  <a:ext uri="{FF2B5EF4-FFF2-40B4-BE49-F238E27FC236}">
                    <a16:creationId xmlns:a16="http://schemas.microsoft.com/office/drawing/2014/main" id="{649F6E69-D79E-2BF8-917B-3E24E18D6BB7}"/>
                  </a:ext>
                </a:extLst>
              </p:cNvPr>
              <p:cNvSpPr/>
              <p:nvPr/>
            </p:nvSpPr>
            <p:spPr>
              <a:xfrm rot="10800000">
                <a:off x="6463119" y="3212985"/>
                <a:ext cx="1108793" cy="393027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23FAC55-458F-8178-1464-DA8EE26874F4}"/>
              </a:ext>
            </a:extLst>
          </p:cNvPr>
          <p:cNvGrpSpPr/>
          <p:nvPr/>
        </p:nvGrpSpPr>
        <p:grpSpPr>
          <a:xfrm>
            <a:off x="3088762" y="1152525"/>
            <a:ext cx="2507367" cy="5463273"/>
            <a:chOff x="3072416" y="1152525"/>
            <a:chExt cx="2507367" cy="5463273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B25438CE-5FB6-F625-33FD-E17DC99A0D8A}"/>
                </a:ext>
              </a:extLst>
            </p:cNvPr>
            <p:cNvSpPr/>
            <p:nvPr/>
          </p:nvSpPr>
          <p:spPr>
            <a:xfrm>
              <a:off x="3072417" y="2929467"/>
              <a:ext cx="2488278" cy="3686331"/>
            </a:xfrm>
            <a:prstGeom prst="roundRect">
              <a:avLst>
                <a:gd name="adj" fmla="val 4733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108000" tIns="0" rIns="10800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A film’s final </a:t>
              </a:r>
            </a:p>
            <a:p>
              <a:pPr marL="0" marR="0" lvl="0" indent="0" algn="ctr" defTabSz="91440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CAA Film Monitor profile that provides demographic breakdown of the cinema audience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D0AC3D9-8100-4949-F04A-9C4246E0FBDB}"/>
                </a:ext>
              </a:extLst>
            </p:cNvPr>
            <p:cNvGrpSpPr/>
            <p:nvPr/>
          </p:nvGrpSpPr>
          <p:grpSpPr>
            <a:xfrm>
              <a:off x="3072416" y="1152525"/>
              <a:ext cx="2507367" cy="2436554"/>
              <a:chOff x="3072416" y="1152525"/>
              <a:chExt cx="2507367" cy="2436554"/>
            </a:xfrm>
          </p:grpSpPr>
          <p:sp>
            <p:nvSpPr>
              <p:cNvPr id="26" name="Text Placeholder 3">
                <a:extLst>
                  <a:ext uri="{FF2B5EF4-FFF2-40B4-BE49-F238E27FC236}">
                    <a16:creationId xmlns:a16="http://schemas.microsoft.com/office/drawing/2014/main" id="{5CDB9213-E6C7-72E0-5650-9EDEF31423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2416" y="1152525"/>
                <a:ext cx="2507367" cy="2110155"/>
              </a:xfrm>
              <a:prstGeom prst="round2SameRect">
                <a:avLst>
                  <a:gd name="adj1" fmla="val 9445"/>
                  <a:gd name="adj2" fmla="val 0"/>
                </a:avLst>
              </a:prstGeom>
              <a:solidFill>
                <a:schemeClr val="accent3"/>
              </a:solidFill>
            </p:spPr>
            <p:txBody>
              <a:bodyPr anchor="ctr" anchorCtr="0"/>
              <a:lstStyle>
                <a:lvl1pPr marL="7001" indent="-7001" algn="l" defTabSz="1008126" rtl="0" eaLnBrk="1" latinLnBrk="0" hangingPunct="1">
                  <a:lnSpc>
                    <a:spcPct val="90000"/>
                  </a:lnSpc>
                  <a:spcBef>
                    <a:spcPts val="1103"/>
                  </a:spcBef>
                  <a:buFont typeface="Inter Tight" panose="020B0604020202020204" pitchFamily="34" charset="0"/>
                  <a:buChar char="•"/>
                  <a:tabLst/>
                  <a:defRPr sz="3087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6095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646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60158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220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764221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268284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772347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276410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780473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84536" indent="-252032" algn="l" defTabSz="1008126" rtl="0" eaLnBrk="1" latinLnBrk="0" hangingPunct="1">
                  <a:lnSpc>
                    <a:spcPct val="90000"/>
                  </a:lnSpc>
                  <a:spcBef>
                    <a:spcPts val="551"/>
                  </a:spcBef>
                  <a:buFont typeface="Inter Tight" panose="020B0604020202020204" pitchFamily="34" charset="0"/>
                  <a:buChar char="•"/>
                  <a:defRPr sz="198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sz="2800" kern="0" dirty="0"/>
                  <a:t>CAA film monitor profile</a:t>
                </a:r>
              </a:p>
            </p:txBody>
          </p:sp>
          <p:sp>
            <p:nvSpPr>
              <p:cNvPr id="35" name="Triangle 34">
                <a:extLst>
                  <a:ext uri="{FF2B5EF4-FFF2-40B4-BE49-F238E27FC236}">
                    <a16:creationId xmlns:a16="http://schemas.microsoft.com/office/drawing/2014/main" id="{98A2E2FE-3BA5-5057-9749-B222B6340ADE}"/>
                  </a:ext>
                </a:extLst>
              </p:cNvPr>
              <p:cNvSpPr/>
              <p:nvPr/>
            </p:nvSpPr>
            <p:spPr>
              <a:xfrm rot="10800000">
                <a:off x="3771703" y="3196052"/>
                <a:ext cx="1108793" cy="393027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8964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6C97F-4BBB-A692-CAF8-07C7A5DEB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05060B4-E8A6-68B7-8C2F-358423BB20F0}"/>
              </a:ext>
            </a:extLst>
          </p:cNvPr>
          <p:cNvSpPr/>
          <p:nvPr/>
        </p:nvSpPr>
        <p:spPr>
          <a:xfrm>
            <a:off x="192088" y="1180196"/>
            <a:ext cx="3959225" cy="5452379"/>
          </a:xfrm>
          <a:prstGeom prst="roundRect">
            <a:avLst>
              <a:gd name="adj" fmla="val 1731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4F416-F4A0-4A4B-2226-581359480B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423354"/>
            <a:ext cx="3687028" cy="316293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C84F9F-7EF0-4239-F6F5-CDBCC03DA3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1000" y="1982805"/>
            <a:ext cx="3564467" cy="425096"/>
          </a:xfrm>
        </p:spPr>
        <p:txBody>
          <a:bodyPr/>
          <a:lstStyle/>
          <a:p>
            <a:pPr marL="0" lvl="0" indent="0" defTabSz="914400">
              <a:lnSpc>
                <a:spcPct val="113000"/>
              </a:lnSpc>
              <a:spcBef>
                <a:spcPts val="0"/>
              </a:spcBef>
              <a:defRPr/>
            </a:pPr>
            <a:r>
              <a:rPr lang="en-GB" sz="1600" kern="0" dirty="0" err="1">
                <a:solidFill>
                  <a:srgbClr val="FFFFFF"/>
                </a:solidFill>
              </a:rPr>
              <a:t>Assosia</a:t>
            </a:r>
            <a:r>
              <a:rPr lang="en-GB" sz="1600" kern="0" dirty="0">
                <a:solidFill>
                  <a:srgbClr val="FFFFFF"/>
                </a:solidFill>
              </a:rPr>
              <a:t>, a trusted retail research and quality assurance specialist, has been engaged to undertake regular audits that would capture presence during various intervals of the preshow experience. </a:t>
            </a:r>
          </a:p>
          <a:p>
            <a:pPr marL="0" lvl="0" indent="0" defTabSz="914400">
              <a:lnSpc>
                <a:spcPct val="113000"/>
              </a:lnSpc>
              <a:spcBef>
                <a:spcPts val="0"/>
              </a:spcBef>
              <a:defRPr/>
            </a:pPr>
            <a:endParaRPr lang="en-GB" sz="1600" kern="0" dirty="0">
              <a:solidFill>
                <a:srgbClr val="FFFFFF"/>
              </a:solidFill>
            </a:endParaRPr>
          </a:p>
          <a:p>
            <a:pPr marL="0" lvl="0" indent="0" defTabSz="914400">
              <a:lnSpc>
                <a:spcPct val="113000"/>
              </a:lnSpc>
              <a:spcBef>
                <a:spcPts val="0"/>
              </a:spcBef>
              <a:defRPr/>
            </a:pPr>
            <a:r>
              <a:rPr lang="en-GB" sz="1600" kern="0" dirty="0" err="1">
                <a:solidFill>
                  <a:srgbClr val="FFFFFF"/>
                </a:solidFill>
              </a:rPr>
              <a:t>Assosia</a:t>
            </a:r>
            <a:r>
              <a:rPr lang="en-GB" sz="1600" kern="0" dirty="0">
                <a:solidFill>
                  <a:srgbClr val="FFFFFF"/>
                </a:solidFill>
              </a:rPr>
              <a:t> act as a third-party independent agency on behalf of clients to provide unprejudiced and impartial auditing information. </a:t>
            </a:r>
          </a:p>
          <a:p>
            <a:pPr marL="285750" indent="-285750" defTabSz="914400">
              <a:lnSpc>
                <a:spcPct val="100000"/>
              </a:lnSpc>
              <a:buClr>
                <a:schemeClr val="bg1"/>
              </a:buClr>
              <a:buFont typeface="Inter Tight" panose="020B0604020202020204" pitchFamily="34" charset="0"/>
              <a:buChar char="•"/>
              <a:defRPr/>
            </a:pPr>
            <a:endParaRPr lang="en-GB" sz="1400" b="1" kern="0">
              <a:solidFill>
                <a:schemeClr val="bg1"/>
              </a:solidFill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A47E9FC6-DA99-84A5-58D0-462F3AC0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>
                <a:solidFill>
                  <a:schemeClr val="bg1"/>
                </a:solidFill>
              </a:rPr>
              <a:t>Independent preshow audits</a:t>
            </a:r>
            <a:endParaRPr lang="en-US" sz="5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42C3C9CD-CE23-41FC-93F9-E085CAF8B269}"/>
              </a:ext>
            </a:extLst>
          </p:cNvPr>
          <p:cNvSpPr txBox="1">
            <a:spLocks/>
          </p:cNvSpPr>
          <p:nvPr/>
        </p:nvSpPr>
        <p:spPr>
          <a:xfrm>
            <a:off x="3255375" y="6998154"/>
            <a:ext cx="6932200" cy="3763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marL="0" marR="0" lvl="0" indent="0" algn="ctr" defTabSz="1482046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Inter Tight"/>
              <a:buNone/>
              <a:tabLst/>
              <a:defRPr/>
            </a:pPr>
            <a:endParaRPr kumimoji="0" lang="en-US" sz="102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Tight" charset="0"/>
              <a:ea typeface="Inter Tight" charset="0"/>
              <a:cs typeface="Inter Tight" charset="0"/>
              <a:sym typeface="Inter Tight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F43F133-F62D-2F95-2AA3-9F7CADF52E44}"/>
              </a:ext>
            </a:extLst>
          </p:cNvPr>
          <p:cNvSpPr/>
          <p:nvPr/>
        </p:nvSpPr>
        <p:spPr>
          <a:xfrm>
            <a:off x="4340225" y="1194416"/>
            <a:ext cx="8910637" cy="5452379"/>
          </a:xfrm>
          <a:prstGeom prst="roundRect">
            <a:avLst>
              <a:gd name="adj" fmla="val 17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D4E36182-ABD6-E2EC-F53B-0C508188D193}"/>
              </a:ext>
            </a:extLst>
          </p:cNvPr>
          <p:cNvSpPr txBox="1">
            <a:spLocks/>
          </p:cNvSpPr>
          <p:nvPr/>
        </p:nvSpPr>
        <p:spPr>
          <a:xfrm>
            <a:off x="4529667" y="1965872"/>
            <a:ext cx="7848600" cy="4250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7001" indent="-7001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1323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800" b="1" kern="0" dirty="0" err="1"/>
              <a:t>Assosia</a:t>
            </a:r>
            <a:r>
              <a:rPr lang="en-GB" sz="1800" b="1" kern="0" dirty="0"/>
              <a:t> auditors visit selected cinemas monthly across the UK over a weekend (Friday, Saturday and Sunday) to review the pre-reel experience and collate presence throughout the reel data. </a:t>
            </a:r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endParaRPr lang="en-GB" sz="1600" kern="0" dirty="0"/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600" kern="0" dirty="0"/>
              <a:t>Auditors arrive to sit in the auditorium at least 15 minutes prior to the film start time. They are briefed to collect the following information for each screening:</a:t>
            </a:r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600" kern="0" dirty="0"/>
              <a:t> </a:t>
            </a:r>
          </a:p>
          <a:p>
            <a:pPr marL="285750" lvl="0" indent="-285750" defTabSz="914400">
              <a:lnSpc>
                <a:spcPct val="112000"/>
              </a:lnSpc>
              <a:spcBef>
                <a:spcPts val="0"/>
              </a:spcBef>
              <a:buFont typeface="Inter Tight" panose="020B0604020202020204" pitchFamily="34" charset="0"/>
              <a:buChar char="―"/>
              <a:defRPr/>
            </a:pPr>
            <a:r>
              <a:rPr lang="en-GB" sz="1600" kern="0" dirty="0"/>
              <a:t>Number of cinemagoers present during the bronze spot</a:t>
            </a:r>
            <a:endParaRPr lang="en-GB" sz="1600" kern="0"/>
          </a:p>
          <a:p>
            <a:pPr marL="285750" lvl="0" indent="-285750" defTabSz="914400">
              <a:lnSpc>
                <a:spcPct val="112000"/>
              </a:lnSpc>
              <a:spcBef>
                <a:spcPts val="0"/>
              </a:spcBef>
              <a:buFont typeface="Inter Tight" panose="020B0604020202020204" pitchFamily="34" charset="0"/>
              <a:buChar char="―"/>
              <a:defRPr/>
            </a:pPr>
            <a:r>
              <a:rPr lang="en-GB" sz="1600" kern="0" dirty="0"/>
              <a:t>Number of cinemagoers present during the silver spot</a:t>
            </a:r>
            <a:endParaRPr lang="en-GB" sz="1600" kern="0"/>
          </a:p>
          <a:p>
            <a:pPr marL="285750" lvl="0" indent="-285750" defTabSz="914400">
              <a:lnSpc>
                <a:spcPct val="112000"/>
              </a:lnSpc>
              <a:spcBef>
                <a:spcPts val="0"/>
              </a:spcBef>
              <a:buFont typeface="Inter Tight" panose="020B0604020202020204" pitchFamily="34" charset="0"/>
              <a:buChar char="―"/>
              <a:defRPr/>
            </a:pPr>
            <a:r>
              <a:rPr lang="en-GB" sz="1600" kern="0" dirty="0"/>
              <a:t>Number of cinemagoers present during the gold spot</a:t>
            </a:r>
            <a:endParaRPr lang="en-GB" sz="1600" kern="0"/>
          </a:p>
          <a:p>
            <a:pPr marL="0" lvl="1" indent="0" defTabSz="914400">
              <a:lnSpc>
                <a:spcPct val="112000"/>
              </a:lnSpc>
              <a:spcBef>
                <a:spcPts val="0"/>
              </a:spcBef>
              <a:buNone/>
              <a:defRPr/>
            </a:pPr>
            <a:endParaRPr lang="en-GB" sz="1600" b="0" kern="0" dirty="0"/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600" kern="0" dirty="0"/>
              <a:t>The auditor will leave the showing once the film has begun.  </a:t>
            </a:r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600" kern="0" dirty="0"/>
              <a:t> </a:t>
            </a:r>
          </a:p>
          <a:p>
            <a:pPr marL="0" lvl="0" indent="0" defTabSz="914400">
              <a:lnSpc>
                <a:spcPct val="112000"/>
              </a:lnSpc>
              <a:spcBef>
                <a:spcPts val="0"/>
              </a:spcBef>
              <a:defRPr/>
            </a:pPr>
            <a:r>
              <a:rPr lang="en-GB" sz="1600" kern="0" dirty="0"/>
              <a:t>Audit data has been collated with results published highlighting the latest averages </a:t>
            </a:r>
            <a:br>
              <a:rPr lang="en-GB" sz="1600" kern="0" dirty="0"/>
            </a:br>
            <a:r>
              <a:rPr lang="en-GB" sz="1600" kern="0" dirty="0"/>
              <a:t>(% of total audience present) for the different stages of the ad reel.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5C805274-2C52-4563-2270-D5BA8108D13A}"/>
              </a:ext>
            </a:extLst>
          </p:cNvPr>
          <p:cNvSpPr txBox="1">
            <a:spLocks/>
          </p:cNvSpPr>
          <p:nvPr/>
        </p:nvSpPr>
        <p:spPr>
          <a:xfrm>
            <a:off x="4512734" y="1423354"/>
            <a:ext cx="3687028" cy="3162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7001" indent="-7001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2205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Methodology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EB36CC46-DF5A-94F8-B19C-336B12D315D3}"/>
              </a:ext>
            </a:extLst>
          </p:cNvPr>
          <p:cNvSpPr txBox="1">
            <a:spLocks/>
          </p:cNvSpPr>
          <p:nvPr/>
        </p:nvSpPr>
        <p:spPr>
          <a:xfrm>
            <a:off x="7264680" y="7145153"/>
            <a:ext cx="5951629" cy="173156"/>
          </a:xfrm>
          <a:prstGeom prst="rect">
            <a:avLst/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103" b="0" kern="0">
                <a:sym typeface="Inter Tight"/>
              </a:rPr>
              <a:t>Sources: DCM 2025</a:t>
            </a:r>
          </a:p>
          <a:p>
            <a:endParaRPr lang="en-US" sz="3087" dirty="0"/>
          </a:p>
        </p:txBody>
      </p:sp>
    </p:spTree>
    <p:extLst>
      <p:ext uri="{BB962C8B-B14F-4D97-AF65-F5344CB8AC3E}">
        <p14:creationId xmlns:p14="http://schemas.microsoft.com/office/powerpoint/2010/main" val="3286516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78074-FED1-E3A1-FE33-3C771BA4DC87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3390B-CCFA-A9CE-3285-8098EF4A22D4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A3D90-30AB-9067-3295-D4E3267C97CA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441FD7-340E-AD14-DE23-CE87F6059DEE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5C8F8D-01A0-1B3F-AEF2-29360A19D0D3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7E9E4A-7F5F-F084-52D0-79B99A686184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B882AFF-3043-5A88-C760-BE1DEFA947F3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66AFBFD-D29B-F37E-E2BF-270F4101FC6E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0DC0186-A7FF-2DC7-F27E-9EA1D0B7EB50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/>
        <p:txBody>
          <a:bodyPr/>
          <a:lstStyle/>
          <a:p>
            <a:r>
              <a:rPr lang="en-US" dirty="0"/>
              <a:t>1.</a:t>
            </a:r>
          </a:p>
          <a:p>
            <a:r>
              <a:rPr lang="en-US" dirty="0"/>
              <a:t>DCM Opening ident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E48BDC7-6CCA-102E-1A92-27FBA5C4FDF2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/>
        <p:txBody>
          <a:bodyPr/>
          <a:lstStyle/>
          <a:p>
            <a:r>
              <a:rPr lang="en-US" dirty="0"/>
              <a:t>2.</a:t>
            </a:r>
          </a:p>
          <a:p>
            <a:r>
              <a:rPr lang="en-US" dirty="0"/>
              <a:t>Brand ads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015F2-03E2-4C3F-4445-D8AF7B7EAF99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/>
        <p:txBody>
          <a:bodyPr/>
          <a:lstStyle/>
          <a:p>
            <a:r>
              <a:rPr lang="en-US" dirty="0"/>
              <a:t>3.</a:t>
            </a:r>
          </a:p>
          <a:p>
            <a:r>
              <a:rPr lang="en-US" dirty="0"/>
              <a:t>Bronze spot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3214D8-ACAD-F886-FE06-A8ACCBCD7CB1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/>
        <p:txBody>
          <a:bodyPr/>
          <a:lstStyle/>
          <a:p>
            <a:r>
              <a:rPr lang="en-US" dirty="0"/>
              <a:t>4.</a:t>
            </a:r>
          </a:p>
          <a:p>
            <a:r>
              <a:rPr lang="en-US" dirty="0"/>
              <a:t>DCM Closing ident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8F3FE36-31F5-BB69-3132-94712F321A8A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/>
        <p:txBody>
          <a:bodyPr/>
          <a:lstStyle/>
          <a:p>
            <a:r>
              <a:rPr lang="en-US" dirty="0"/>
              <a:t>5.</a:t>
            </a:r>
          </a:p>
          <a:p>
            <a:r>
              <a:rPr lang="en-US" dirty="0"/>
              <a:t>Silver spot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5A73EE-062A-EB36-C43E-18B42D7D3739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/>
        <p:txBody>
          <a:bodyPr/>
          <a:lstStyle/>
          <a:p>
            <a:r>
              <a:rPr lang="en-US" dirty="0"/>
              <a:t>6.</a:t>
            </a:r>
          </a:p>
          <a:p>
            <a:r>
              <a:rPr lang="en-US" dirty="0"/>
              <a:t>Film trailers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DC2686F-13F2-4E48-D9D1-F5A7F1FF65BC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/>
        <p:txBody>
          <a:bodyPr/>
          <a:lstStyle/>
          <a:p>
            <a:r>
              <a:rPr lang="en-US" dirty="0"/>
              <a:t>7.</a:t>
            </a:r>
          </a:p>
          <a:p>
            <a:r>
              <a:rPr lang="en-US" dirty="0"/>
              <a:t>Gold spot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97D38C-8333-CB3A-E0DA-7A405D4172C6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/>
        <p:txBody>
          <a:bodyPr/>
          <a:lstStyle/>
          <a:p>
            <a:r>
              <a:rPr lang="en-US" dirty="0"/>
              <a:t>8.</a:t>
            </a:r>
          </a:p>
          <a:p>
            <a:r>
              <a:rPr lang="en-US" dirty="0"/>
              <a:t>Film</a:t>
            </a:r>
          </a:p>
        </p:txBody>
      </p:sp>
      <p:sp>
        <p:nvSpPr>
          <p:cNvPr id="19" name="Subtitle 18">
            <a:extLst>
              <a:ext uri="{FF2B5EF4-FFF2-40B4-BE49-F238E27FC236}">
                <a16:creationId xmlns:a16="http://schemas.microsoft.com/office/drawing/2014/main" id="{EEA460DB-783F-6F35-5EE4-E536A9FE2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674" y="1053451"/>
            <a:ext cx="13222276" cy="338236"/>
          </a:xfrm>
        </p:spPr>
        <p:txBody>
          <a:bodyPr>
            <a:noAutofit/>
          </a:bodyPr>
          <a:lstStyle/>
          <a:p>
            <a:r>
              <a:rPr lang="en-GB" dirty="0"/>
              <a:t>Findings are based on over 2,250 audits conducted by independent auditors </a:t>
            </a:r>
            <a:r>
              <a:rPr lang="en-GB" dirty="0" err="1"/>
              <a:t>Assosia</a:t>
            </a:r>
            <a:endParaRPr lang="en-GB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5AD19A8A-399A-9D6D-B884-FC64911F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32" y="263612"/>
            <a:ext cx="13394067" cy="579445"/>
          </a:xfrm>
        </p:spPr>
        <p:txBody>
          <a:bodyPr>
            <a:noAutofit/>
          </a:bodyPr>
          <a:lstStyle/>
          <a:p>
            <a:r>
              <a:rPr lang="en-GB" sz="4400" dirty="0"/>
              <a:t>Audience presence throughout cinema preshow </a:t>
            </a:r>
            <a:endParaRPr lang="en-US" sz="4400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620EF07-FECB-55CB-B7FF-2D24A2EEE84D}"/>
              </a:ext>
            </a:extLst>
          </p:cNvPr>
          <p:cNvSpPr txBox="1">
            <a:spLocks/>
          </p:cNvSpPr>
          <p:nvPr/>
        </p:nvSpPr>
        <p:spPr>
          <a:xfrm>
            <a:off x="3274468" y="2107258"/>
            <a:ext cx="6894015" cy="173156"/>
          </a:xfrm>
          <a:prstGeom prst="rect">
            <a:avLst/>
          </a:prstGeom>
        </p:spPr>
        <p:txBody>
          <a:bodyPr vert="horz" lIns="0" tIns="0" rIns="100811" bIns="50405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800" b="0" i="0" u="none" strike="noStrike" cap="none">
                <a:solidFill>
                  <a:schemeClr val="tx1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defTabSz="1008087">
              <a:defRPr/>
            </a:pPr>
            <a:r>
              <a:rPr lang="en-GB" sz="1985" b="1" kern="0" dirty="0">
                <a:solidFill>
                  <a:schemeClr val="bg1"/>
                </a:solidFill>
                <a:latin typeface="+mn-lt"/>
              </a:rPr>
              <a:t>Average amount of brand advertising in reel: 11 minutes</a:t>
            </a:r>
            <a:endParaRPr lang="fr-FR" sz="1985" b="1" kern="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AF12FF6-4903-4C1E-8A8A-93DDDC8D1023}"/>
              </a:ext>
            </a:extLst>
          </p:cNvPr>
          <p:cNvCxnSpPr>
            <a:cxnSpLocks/>
          </p:cNvCxnSpPr>
          <p:nvPr/>
        </p:nvCxnSpPr>
        <p:spPr>
          <a:xfrm>
            <a:off x="422104" y="5070493"/>
            <a:ext cx="1066499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681D84-81BA-7E6C-749F-54F83A2534FA}"/>
              </a:ext>
            </a:extLst>
          </p:cNvPr>
          <p:cNvCxnSpPr>
            <a:cxnSpLocks/>
          </p:cNvCxnSpPr>
          <p:nvPr/>
        </p:nvCxnSpPr>
        <p:spPr>
          <a:xfrm>
            <a:off x="2067791" y="5070493"/>
            <a:ext cx="1066499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479EC85-3985-C2F7-251C-3275705C8F2C}"/>
              </a:ext>
            </a:extLst>
          </p:cNvPr>
          <p:cNvCxnSpPr>
            <a:cxnSpLocks/>
          </p:cNvCxnSpPr>
          <p:nvPr/>
        </p:nvCxnSpPr>
        <p:spPr>
          <a:xfrm>
            <a:off x="3698651" y="5070493"/>
            <a:ext cx="1066499" cy="0"/>
          </a:xfrm>
          <a:prstGeom prst="straightConnector1">
            <a:avLst/>
          </a:prstGeom>
          <a:ln w="254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55E69E8-F314-0D17-5D87-97B034997451}"/>
              </a:ext>
            </a:extLst>
          </p:cNvPr>
          <p:cNvCxnSpPr>
            <a:cxnSpLocks/>
          </p:cNvCxnSpPr>
          <p:nvPr/>
        </p:nvCxnSpPr>
        <p:spPr>
          <a:xfrm>
            <a:off x="5373990" y="5070493"/>
            <a:ext cx="1066499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0CCCE16-B6DF-DFE3-BBEB-CB7E568BC500}"/>
              </a:ext>
            </a:extLst>
          </p:cNvPr>
          <p:cNvCxnSpPr>
            <a:cxnSpLocks/>
          </p:cNvCxnSpPr>
          <p:nvPr/>
        </p:nvCxnSpPr>
        <p:spPr>
          <a:xfrm>
            <a:off x="7022278" y="5070493"/>
            <a:ext cx="1066499" cy="0"/>
          </a:xfrm>
          <a:prstGeom prst="straightConnector1">
            <a:avLst/>
          </a:prstGeom>
          <a:ln w="254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C7CA174-7483-B90D-2692-B0B5C1700742}"/>
              </a:ext>
            </a:extLst>
          </p:cNvPr>
          <p:cNvCxnSpPr>
            <a:cxnSpLocks/>
          </p:cNvCxnSpPr>
          <p:nvPr/>
        </p:nvCxnSpPr>
        <p:spPr>
          <a:xfrm>
            <a:off x="8667963" y="5070493"/>
            <a:ext cx="1066499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90B189-3184-8B84-03F7-B49FFB653BBF}"/>
              </a:ext>
            </a:extLst>
          </p:cNvPr>
          <p:cNvCxnSpPr>
            <a:cxnSpLocks/>
          </p:cNvCxnSpPr>
          <p:nvPr/>
        </p:nvCxnSpPr>
        <p:spPr>
          <a:xfrm>
            <a:off x="10313651" y="5070493"/>
            <a:ext cx="1066499" cy="0"/>
          </a:xfrm>
          <a:prstGeom prst="straightConnector1">
            <a:avLst/>
          </a:prstGeom>
          <a:ln w="254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DB6ADD0-A238-5F96-29CA-DFCC70364A4F}"/>
              </a:ext>
            </a:extLst>
          </p:cNvPr>
          <p:cNvSpPr txBox="1"/>
          <p:nvPr/>
        </p:nvSpPr>
        <p:spPr>
          <a:xfrm>
            <a:off x="3354875" y="5941244"/>
            <a:ext cx="153697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of cinemagoers seated when Bronze Spot begins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F5EE3E-6573-ACF8-A9C3-ED0FA608628A}"/>
              </a:ext>
            </a:extLst>
          </p:cNvPr>
          <p:cNvSpPr txBox="1"/>
          <p:nvPr/>
        </p:nvSpPr>
        <p:spPr>
          <a:xfrm>
            <a:off x="3354875" y="5495847"/>
            <a:ext cx="153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EB9E62"/>
                </a:solidFill>
              </a:rPr>
              <a:t>89%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B5780F-38D2-5F99-642F-BE336B092ADC}"/>
              </a:ext>
            </a:extLst>
          </p:cNvPr>
          <p:cNvSpPr txBox="1"/>
          <p:nvPr/>
        </p:nvSpPr>
        <p:spPr>
          <a:xfrm>
            <a:off x="6721475" y="5941244"/>
            <a:ext cx="153697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of cinemagoers seated when Silver Spot begins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344D25-9009-D9A0-A8E1-CDD61AE97726}"/>
              </a:ext>
            </a:extLst>
          </p:cNvPr>
          <p:cNvSpPr txBox="1"/>
          <p:nvPr/>
        </p:nvSpPr>
        <p:spPr>
          <a:xfrm>
            <a:off x="6721475" y="5495847"/>
            <a:ext cx="153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B2B4B2"/>
                </a:solidFill>
              </a:rPr>
              <a:t>91%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56A9414-BF4B-A3CE-C040-BB15B2F2482C}"/>
              </a:ext>
            </a:extLst>
          </p:cNvPr>
          <p:cNvSpPr txBox="1"/>
          <p:nvPr/>
        </p:nvSpPr>
        <p:spPr>
          <a:xfrm>
            <a:off x="10020509" y="5941244"/>
            <a:ext cx="153697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of cinemagoers seated when Gold Spot begins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C1EC3D-4BA2-1A90-7609-2D027E4D8B8D}"/>
              </a:ext>
            </a:extLst>
          </p:cNvPr>
          <p:cNvSpPr txBox="1"/>
          <p:nvPr/>
        </p:nvSpPr>
        <p:spPr>
          <a:xfrm>
            <a:off x="10020509" y="5495847"/>
            <a:ext cx="153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BC955B"/>
                </a:solidFill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260137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7F49E-0C46-FE54-7573-02947342F59D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70425" y="1883599"/>
            <a:ext cx="3600000" cy="1897032"/>
          </a:xfrm>
        </p:spPr>
        <p:txBody>
          <a:bodyPr lIns="108000" rIns="108000"/>
          <a:lstStyle/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>
                <a:solidFill>
                  <a:schemeClr val="tx1"/>
                </a:solidFill>
              </a:rPr>
              <a:t>Full</a:t>
            </a:r>
          </a:p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>
                <a:solidFill>
                  <a:schemeClr val="tx1"/>
                </a:solidFill>
              </a:rPr>
              <a:t>(big) screen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DF453-0E0B-4EED-DA42-0F043D1FAFDA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4993931" y="1883599"/>
            <a:ext cx="3600000" cy="1897032"/>
          </a:xfrm>
        </p:spPr>
        <p:txBody>
          <a:bodyPr lIns="108000" rIns="108000"/>
          <a:lstStyle/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>
                <a:solidFill>
                  <a:schemeClr val="tx1"/>
                </a:solidFill>
              </a:rPr>
              <a:t>Sound </a:t>
            </a:r>
          </a:p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>
                <a:solidFill>
                  <a:schemeClr val="tx1"/>
                </a:solidFill>
              </a:rPr>
              <a:t>(always) 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C6959-8F67-2277-C96B-B89FC5623164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8917438" y="1883599"/>
            <a:ext cx="3600000" cy="1897032"/>
          </a:xfrm>
          <a:solidFill>
            <a:schemeClr val="accent3"/>
          </a:solidFill>
        </p:spPr>
        <p:txBody>
          <a:bodyPr lIns="108000" rIns="108000">
            <a:normAutofit/>
          </a:bodyPr>
          <a:lstStyle/>
          <a:p>
            <a:r>
              <a:rPr lang="en-GB" sz="3200" kern="0" dirty="0"/>
              <a:t>Viewed by humans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28690B-AEB8-C35C-3B3B-FBDC526438F0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1084930" y="4311120"/>
            <a:ext cx="3600000" cy="1897032"/>
          </a:xfrm>
        </p:spPr>
        <p:txBody>
          <a:bodyPr lIns="108000" rIns="108000">
            <a:normAutofit/>
          </a:bodyPr>
          <a:lstStyle/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/>
              <a:t>Shared </a:t>
            </a:r>
          </a:p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/>
              <a:t>viewing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8FF8B4-E63A-9244-0C43-19D7217AA4D9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5008436" y="4311120"/>
            <a:ext cx="3600000" cy="1897032"/>
          </a:xfrm>
        </p:spPr>
        <p:txBody>
          <a:bodyPr lIns="108000" rIns="108000"/>
          <a:lstStyle/>
          <a:p>
            <a:pPr marL="0" lvl="0" indent="0" defTabSz="914400">
              <a:spcBef>
                <a:spcPts val="0"/>
              </a:spcBef>
              <a:defRPr/>
            </a:pPr>
            <a:r>
              <a:rPr lang="en-GB" sz="3200" kern="0" dirty="0"/>
              <a:t>Brand safe films</a:t>
            </a:r>
            <a:br>
              <a:rPr lang="en-GB" sz="3200" kern="0" dirty="0"/>
            </a:br>
            <a:r>
              <a:rPr lang="en-GB" sz="3200" kern="0" dirty="0"/>
              <a:t> &amp; pre-cleared advertising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58BB394-D23D-4843-D2B0-1035138CF3A4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8931942" y="4311120"/>
            <a:ext cx="3600000" cy="1897032"/>
          </a:xfrm>
          <a:solidFill>
            <a:schemeClr val="bg2"/>
          </a:solidFill>
        </p:spPr>
        <p:txBody>
          <a:bodyPr lIns="108000" rIns="108000"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Robust processes &amp; reporting 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D641421-D0AB-234D-D196-6B579A3C3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33" y="263612"/>
            <a:ext cx="10002733" cy="579445"/>
          </a:xfrm>
        </p:spPr>
        <p:txBody>
          <a:bodyPr/>
          <a:lstStyle/>
          <a:p>
            <a:r>
              <a:rPr lang="en-US" dirty="0"/>
              <a:t>Summary: Why cinema provides the best AV experience for brands</a:t>
            </a:r>
          </a:p>
        </p:txBody>
      </p:sp>
    </p:spTree>
    <p:extLst>
      <p:ext uri="{BB962C8B-B14F-4D97-AF65-F5344CB8AC3E}">
        <p14:creationId xmlns:p14="http://schemas.microsoft.com/office/powerpoint/2010/main" val="314678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DAAF2B-C8EC-5A69-9DD9-752A8522AEF8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931005" y="1647039"/>
            <a:ext cx="3600000" cy="2160000"/>
          </a:xfrm>
        </p:spPr>
        <p:txBody>
          <a:bodyPr lIns="180000" tIns="251999" rIns="180000" anchor="t" anchorCtr="0"/>
          <a:lstStyle/>
          <a:p>
            <a:pPr>
              <a:spcBef>
                <a:spcPts val="0"/>
              </a:spcBef>
            </a:pPr>
            <a:r>
              <a:rPr lang="en-US" sz="2800" dirty="0"/>
              <a:t>Informed </a:t>
            </a:r>
            <a:br>
              <a:rPr lang="en-US" sz="2800" dirty="0"/>
            </a:br>
            <a:r>
              <a:rPr lang="en-US" sz="2800" dirty="0"/>
              <a:t>forecasts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36074-5569-5BDF-69C6-458859CD6982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4933073" y="1647039"/>
            <a:ext cx="3600000" cy="2160000"/>
          </a:xfrm>
          <a:solidFill>
            <a:schemeClr val="accent6"/>
          </a:solidFill>
        </p:spPr>
        <p:txBody>
          <a:bodyPr tIns="251999" anchor="t" anchorCtr="0"/>
          <a:lstStyle/>
          <a:p>
            <a:r>
              <a:rPr lang="en-US" sz="2800" dirty="0"/>
              <a:t>Daily </a:t>
            </a:r>
            <a:br>
              <a:rPr lang="en-US" sz="2800" dirty="0"/>
            </a:br>
            <a:r>
              <a:rPr lang="en-US" sz="2800" dirty="0"/>
              <a:t>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8EA375-9CB5-9FE0-8F25-6CA49333DA53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8935140" y="1647039"/>
            <a:ext cx="3600000" cy="2160000"/>
          </a:xfrm>
          <a:solidFill>
            <a:schemeClr val="accent1"/>
          </a:solidFill>
        </p:spPr>
        <p:txBody>
          <a:bodyPr tIns="251999" anchor="t" anchorCtr="0"/>
          <a:lstStyle/>
          <a:p>
            <a:r>
              <a:rPr lang="en-US" sz="2800" dirty="0"/>
              <a:t>Ticket sales </a:t>
            </a:r>
            <a:br>
              <a:rPr lang="en-US" sz="2800" dirty="0"/>
            </a:br>
            <a:r>
              <a:rPr lang="en-US" sz="2800" dirty="0"/>
              <a:t>reported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916F44-1F97-493A-179D-2586B69FA374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2899153" y="4099248"/>
            <a:ext cx="3600000" cy="2714148"/>
          </a:xfrm>
          <a:solidFill>
            <a:schemeClr val="accent5"/>
          </a:solidFill>
        </p:spPr>
        <p:txBody>
          <a:bodyPr tIns="251999" anchor="t" anchorCtr="0"/>
          <a:lstStyle/>
          <a:p>
            <a:r>
              <a:rPr lang="en-US" sz="2800" dirty="0">
                <a:solidFill>
                  <a:schemeClr val="tx1"/>
                </a:solidFill>
              </a:rPr>
              <a:t>Accountable reporting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FCB78DD-2179-3F1A-5C94-E49E96B01546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6940249" y="4099248"/>
            <a:ext cx="3600000" cy="2714148"/>
          </a:xfrm>
          <a:solidFill>
            <a:schemeClr val="accent3"/>
          </a:solidFill>
        </p:spPr>
        <p:txBody>
          <a:bodyPr tIns="251999" anchor="t" anchorCtr="0"/>
          <a:lstStyle/>
          <a:p>
            <a:r>
              <a:rPr lang="en-US" sz="2800" dirty="0">
                <a:solidFill>
                  <a:schemeClr val="tx1"/>
                </a:solidFill>
              </a:rPr>
              <a:t>Independent corroboration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4DF8438-2F09-21C7-80F3-69BBB1FA0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333" y="1053450"/>
            <a:ext cx="12855905" cy="383196"/>
          </a:xfrm>
        </p:spPr>
        <p:txBody>
          <a:bodyPr/>
          <a:lstStyle/>
          <a:p>
            <a:r>
              <a:rPr lang="en-US" dirty="0"/>
              <a:t>Since becoming a fully digital operation in 2012 DCM offer an accountable and transparent process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1915A0-A076-4AE9-1F65-79C8334F0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Why you can trust cinema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E1058E-77FD-361A-0EC2-DB369263328F}"/>
              </a:ext>
            </a:extLst>
          </p:cNvPr>
          <p:cNvSpPr txBox="1"/>
          <p:nvPr/>
        </p:nvSpPr>
        <p:spPr>
          <a:xfrm>
            <a:off x="942155" y="2785497"/>
            <a:ext cx="3600000" cy="1251942"/>
          </a:xfrm>
          <a:prstGeom prst="rect">
            <a:avLst/>
          </a:prstGeom>
          <a:noFill/>
          <a:ln>
            <a:noFill/>
          </a:ln>
        </p:spPr>
        <p:txBody>
          <a:bodyPr wrap="square" lIns="144000" rIns="144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We forecast admissions for each film, forming the basis of our buying routes. Over 5 years’ worth of admissions data is used to inform average footfall by site and screen predictions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83D273-6AC5-4DFE-49D9-66893DEE3DDC}"/>
              </a:ext>
            </a:extLst>
          </p:cNvPr>
          <p:cNvSpPr txBox="1"/>
          <p:nvPr/>
        </p:nvSpPr>
        <p:spPr>
          <a:xfrm>
            <a:off x="4927497" y="2818729"/>
            <a:ext cx="3600000" cy="1218710"/>
          </a:xfrm>
          <a:prstGeom prst="rect">
            <a:avLst/>
          </a:prstGeom>
          <a:noFill/>
          <a:ln>
            <a:noFill/>
          </a:ln>
        </p:spPr>
        <p:txBody>
          <a:bodyPr wrap="square" lIns="144000" rIns="144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Cinemas update us daily on what movies they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plan to show over the 7-14 days, by site, date and time so we can schedule adverts against them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D34F3-7F71-E2FC-7EB9-01F456F155E5}"/>
              </a:ext>
            </a:extLst>
          </p:cNvPr>
          <p:cNvSpPr txBox="1"/>
          <p:nvPr/>
        </p:nvSpPr>
        <p:spPr>
          <a:xfrm>
            <a:off x="8945803" y="2818729"/>
            <a:ext cx="3600000" cy="947886"/>
          </a:xfrm>
          <a:prstGeom prst="rect">
            <a:avLst/>
          </a:prstGeom>
          <a:noFill/>
          <a:ln>
            <a:noFill/>
          </a:ln>
        </p:spPr>
        <p:txBody>
          <a:bodyPr wrap="square" lIns="144000" rIns="144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Box office ticket sales are delivered directly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from the cinema’s in house POS system or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web portal to our Data Warehouse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3298D4-1962-FD1A-916A-D18AC5A29889}"/>
              </a:ext>
            </a:extLst>
          </p:cNvPr>
          <p:cNvSpPr txBox="1"/>
          <p:nvPr/>
        </p:nvSpPr>
        <p:spPr>
          <a:xfrm>
            <a:off x="6940249" y="5273158"/>
            <a:ext cx="3600000" cy="1218710"/>
          </a:xfrm>
          <a:prstGeom prst="rect">
            <a:avLst/>
          </a:prstGeom>
          <a:noFill/>
          <a:ln>
            <a:noFill/>
          </a:ln>
        </p:spPr>
        <p:txBody>
          <a:bodyPr wrap="square" lIns="144000" rIns="144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Each week, ComScore who independently measure 95% of worldwide box office data,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collect admissions and report these to our campaign management team. This data is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used to corroborate our own admissions,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ensuring transparency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A412A-A6AC-C49A-F9AE-DBF5CB71BCFB}"/>
              </a:ext>
            </a:extLst>
          </p:cNvPr>
          <p:cNvSpPr txBox="1"/>
          <p:nvPr/>
        </p:nvSpPr>
        <p:spPr>
          <a:xfrm>
            <a:off x="2899153" y="5265538"/>
            <a:ext cx="3599999" cy="1760359"/>
          </a:xfrm>
          <a:prstGeom prst="rect">
            <a:avLst/>
          </a:prstGeom>
          <a:noFill/>
          <a:ln>
            <a:noFill/>
          </a:ln>
        </p:spPr>
        <p:txBody>
          <a:bodyPr wrap="square" lIns="108000" rIns="108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If a film starts outside of its allocated time band,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is cancelled, or is shown without our prior knowledge, these admissions are automatically detected and discarded. We only report admissions for films that have a live and accountable playlist and then allocate these to campaigns. </a:t>
            </a:r>
          </a:p>
          <a:p>
            <a:pPr marL="0" marR="0" lvl="0" indent="0" algn="ctr" defTabSz="91440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2962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39D056-80A5-DC2A-4043-060930E2E0D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226301" y="1883599"/>
            <a:ext cx="4214443" cy="2063933"/>
          </a:xfrm>
          <a:solidFill>
            <a:schemeClr val="accent2"/>
          </a:solidFill>
        </p:spPr>
        <p:txBody>
          <a:bodyPr lIns="144000" rIns="144000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When is the film being released?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4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Time of year is often a good indicator to </a:t>
            </a:r>
            <a:br>
              <a:rPr lang="en-GB" sz="14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</a:br>
            <a:r>
              <a:rPr lang="en-GB" sz="14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the likely performance of the film during the time of the market</a:t>
            </a:r>
            <a:endParaRPr lang="en-GB" sz="1800">
              <a:solidFill>
                <a:schemeClr val="bg1"/>
              </a:solidFill>
              <a:ea typeface="Inter Tight" panose="020F0502020204030204" pitchFamily="34" charset="0"/>
              <a:cs typeface="Inter Tight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83DC08F-0A0B-4B40-3810-C98966861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333" y="1053449"/>
            <a:ext cx="12432986" cy="392291"/>
          </a:xfrm>
        </p:spPr>
        <p:txBody>
          <a:bodyPr/>
          <a:lstStyle/>
          <a:p>
            <a:r>
              <a:rPr lang="en-GB" sz="2000" dirty="0"/>
              <a:t>Various factors are considered when making informed decisions about how many admissions a film could deliver 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C91355-FAAB-8E73-E513-046B8DDF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/>
              <a:t>Forecasting admissions</a:t>
            </a:r>
            <a:endParaRPr lang="en-US" sz="4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0254E4-5D0A-4E0D-8411-1DE0F985F6C4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622156" y="1883599"/>
            <a:ext cx="4214443" cy="2063933"/>
          </a:xfrm>
          <a:solidFill>
            <a:schemeClr val="accent2">
              <a:lumMod val="20000"/>
              <a:lumOff val="80000"/>
            </a:schemeClr>
          </a:solidFill>
        </p:spPr>
        <p:txBody>
          <a:bodyPr lIns="144000" rIns="144000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>
                <a:ea typeface="Inter Tight" panose="020F0502020204030204" pitchFamily="34" charset="0"/>
                <a:cs typeface="Inter Tight" panose="020F0502020204030204" pitchFamily="34" charset="0"/>
              </a:rPr>
              <a:t>Is the film getting a ‘Saturation’ release (in 250+ screens)?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40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If a film has a Saturation release it has a good chance of delivering in excess of 150k admissions. </a:t>
            </a:r>
            <a:endParaRPr lang="en-GB" sz="1600">
              <a:solidFill>
                <a:srgbClr val="000000"/>
              </a:solidFill>
              <a:ea typeface="Inter Tight" panose="020F0502020204030204" pitchFamily="34" charset="0"/>
              <a:cs typeface="Inter Tight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C8E118-14A4-F39A-5122-0D3692DE5CD4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015881" y="1883599"/>
            <a:ext cx="4214443" cy="2063933"/>
          </a:xfrm>
          <a:solidFill>
            <a:schemeClr val="accent3"/>
          </a:solidFill>
        </p:spPr>
        <p:txBody>
          <a:bodyPr lIns="144000" rIns="144000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Which studio is distributing the movie in the UK?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4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This can be a good indicator of whether film is likely to have big marketing power behind it and the ability to cross the £10m box office mark (c.1m DCM admissions).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86CF33D-CAE5-744B-8EF5-A50B2B45108D}"/>
              </a:ext>
            </a:extLst>
          </p:cNvPr>
          <p:cNvSpPr txBox="1">
            <a:spLocks/>
          </p:cNvSpPr>
          <p:nvPr/>
        </p:nvSpPr>
        <p:spPr>
          <a:xfrm>
            <a:off x="203999" y="4180750"/>
            <a:ext cx="4214443" cy="2063933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vert="horz" lIns="144000" tIns="0" rIns="144000" bIns="0" rtlCol="0" anchor="ctr" anchorCtr="1">
            <a:noAutofit/>
          </a:bodyPr>
          <a:lstStyle>
            <a:lvl1pPr marL="7001" indent="-7001" algn="ctr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GB" sz="2000">
                <a:ea typeface="Inter Tight" panose="020F0502020204030204" pitchFamily="34" charset="0"/>
                <a:cs typeface="Inter Tight" panose="020F0502020204030204" pitchFamily="34" charset="0"/>
              </a:rPr>
              <a:t>What have similar films and other works of the featured directors / lead actors achieved at the UK box office?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C3FE60C-4664-6E19-8E97-7282BDB0ADF4}"/>
              </a:ext>
            </a:extLst>
          </p:cNvPr>
          <p:cNvSpPr txBox="1">
            <a:spLocks/>
          </p:cNvSpPr>
          <p:nvPr/>
        </p:nvSpPr>
        <p:spPr>
          <a:xfrm>
            <a:off x="4599854" y="4180750"/>
            <a:ext cx="4214443" cy="2063933"/>
          </a:xfrm>
          <a:prstGeom prst="roundRect">
            <a:avLst>
              <a:gd name="adj" fmla="val 2208"/>
            </a:avLst>
          </a:prstGeom>
          <a:solidFill>
            <a:schemeClr val="accent6">
              <a:lumMod val="75000"/>
            </a:schemeClr>
          </a:solidFill>
        </p:spPr>
        <p:txBody>
          <a:bodyPr vert="horz" lIns="144000" tIns="0" rIns="144000" bIns="0" rtlCol="0" anchor="ctr" anchorCtr="1">
            <a:noAutofit/>
          </a:bodyPr>
          <a:lstStyle>
            <a:lvl1pPr marL="7001" indent="-7001" algn="ctr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GB" sz="20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What are DCM’s major exhibitor partners (Cineworld, Odeon and Vue) predicting?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GB" sz="1400">
                <a:solidFill>
                  <a:schemeClr val="bg1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Liaising with each exhibitor’s expert film booking </a:t>
            </a:r>
            <a:r>
              <a:rPr lang="en-GB" sz="1400">
                <a:solidFill>
                  <a:schemeClr val="bg1"/>
                </a:solidFill>
                <a:cs typeface="Inter Tight" panose="020F0502020204030204" pitchFamily="34" charset="0"/>
              </a:rPr>
              <a:t>teams allows DCM to sense-check forecasts 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A4D69F0-8C39-961B-2859-E837367122B4}"/>
              </a:ext>
            </a:extLst>
          </p:cNvPr>
          <p:cNvSpPr txBox="1">
            <a:spLocks/>
          </p:cNvSpPr>
          <p:nvPr/>
        </p:nvSpPr>
        <p:spPr>
          <a:xfrm>
            <a:off x="8993579" y="4180750"/>
            <a:ext cx="4214443" cy="2063933"/>
          </a:xfrm>
          <a:prstGeom prst="roundRect">
            <a:avLst>
              <a:gd name="adj" fmla="val 2208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144000" tIns="0" rIns="144000" bIns="0" rtlCol="0" anchor="ctr" anchorCtr="1">
            <a:noAutofit/>
          </a:bodyPr>
          <a:lstStyle>
            <a:lvl1pPr marL="7001" indent="-7001" algn="ctr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GB" sz="180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Once a total admissions forecast has been set DCM’s system will then use historic admissions data to automatically calculate likely site by site share of the admissions across the DCM estate. </a:t>
            </a:r>
          </a:p>
        </p:txBody>
      </p:sp>
    </p:spTree>
    <p:extLst>
      <p:ext uri="{BB962C8B-B14F-4D97-AF65-F5344CB8AC3E}">
        <p14:creationId xmlns:p14="http://schemas.microsoft.com/office/powerpoint/2010/main" val="217799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29D3-06BC-66CA-BBEE-4F7CE950F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C991EF-D4AA-EA3C-5A5C-1B09B0BB15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51164" y="1836739"/>
            <a:ext cx="4950251" cy="494388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87DE01-3865-A1B6-99E0-344A6F54DFB3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394095" y="1982891"/>
            <a:ext cx="4672361" cy="465281"/>
          </a:xfrm>
        </p:spPr>
        <p:txBody>
          <a:bodyPr/>
          <a:lstStyle/>
          <a:p>
            <a:r>
              <a:rPr lang="en-US" sz="2000" dirty="0"/>
              <a:t>Comparatives for upcoming release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D15D25-67E7-18A4-CC82-FA13CCCBC27F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394095" y="2591816"/>
            <a:ext cx="4579164" cy="2635368"/>
          </a:xfrm>
        </p:spPr>
        <p:txBody>
          <a:bodyPr/>
          <a:lstStyle/>
          <a:p>
            <a:pPr marL="285750" lvl="0" indent="-285750" defTabSz="914400">
              <a:lnSpc>
                <a:spcPct val="113000"/>
              </a:lnSpc>
              <a:spcBef>
                <a:spcPts val="0"/>
              </a:spcBef>
              <a:spcAft>
                <a:spcPts val="1000"/>
              </a:spcAft>
              <a:buFont typeface="Inter Tight" panose="020B0604020202020204" pitchFamily="34" charset="0"/>
              <a:buChar char="•"/>
              <a:defRPr/>
            </a:pPr>
            <a:r>
              <a:rPr lang="en-GB" sz="1600" kern="0" dirty="0">
                <a:solidFill>
                  <a:srgbClr val="000000"/>
                </a:solidFill>
              </a:rPr>
              <a:t>Every new major theatrical release is given a ‘comparative title’. This will be a film released in the last couple of years (that has a robust Film Monitor audience profile) that is a good proxy for the upcoming release’s likely audience demo. </a:t>
            </a:r>
            <a:endParaRPr lang="en-GB" sz="1600" kern="0">
              <a:solidFill>
                <a:srgbClr val="000000"/>
              </a:solidFill>
            </a:endParaRPr>
          </a:p>
          <a:p>
            <a:pPr marL="285750" lvl="0" indent="-285750" defTabSz="914400">
              <a:lnSpc>
                <a:spcPct val="113000"/>
              </a:lnSpc>
              <a:spcBef>
                <a:spcPts val="0"/>
              </a:spcBef>
              <a:spcAft>
                <a:spcPts val="1000"/>
              </a:spcAft>
              <a:buFont typeface="Inter Tight" panose="020B0604020202020204" pitchFamily="34" charset="0"/>
              <a:buChar char="•"/>
              <a:defRPr/>
            </a:pPr>
            <a:r>
              <a:rPr lang="en-GB" sz="1600" kern="0" dirty="0">
                <a:solidFill>
                  <a:srgbClr val="000000"/>
                </a:solidFill>
              </a:rPr>
              <a:t>For films that are sequels/in a franchise selecting a comparative is straightforward (e.g. </a:t>
            </a:r>
            <a:r>
              <a:rPr lang="en-GB" sz="1600" i="1" kern="0" dirty="0">
                <a:solidFill>
                  <a:srgbClr val="000000"/>
                </a:solidFill>
              </a:rPr>
              <a:t>Wicked </a:t>
            </a:r>
            <a:r>
              <a:rPr lang="en-GB" sz="1600" kern="0" dirty="0">
                <a:solidFill>
                  <a:srgbClr val="000000"/>
                </a:solidFill>
              </a:rPr>
              <a:t>is the comparative for </a:t>
            </a:r>
            <a:r>
              <a:rPr lang="en-GB" sz="1600" i="1" kern="0" dirty="0">
                <a:solidFill>
                  <a:srgbClr val="000000"/>
                </a:solidFill>
              </a:rPr>
              <a:t>Wicked: For Good</a:t>
            </a:r>
            <a:r>
              <a:rPr lang="en-GB" sz="1600" kern="0" dirty="0">
                <a:solidFill>
                  <a:srgbClr val="000000"/>
                </a:solidFill>
              </a:rPr>
              <a:t>). For others, the selection of a comparative will be based on the BBFC certificate and influenced by genre, director, lead actor/actress etc.</a:t>
            </a:r>
            <a:endParaRPr lang="en-GB" sz="1600" kern="0">
              <a:solidFill>
                <a:srgbClr val="000000"/>
              </a:solidFill>
            </a:endParaRPr>
          </a:p>
          <a:p>
            <a:pPr marL="285750" lvl="0" indent="-285750" defTabSz="914400">
              <a:lnSpc>
                <a:spcPct val="113000"/>
              </a:lnSpc>
              <a:spcBef>
                <a:spcPts val="0"/>
              </a:spcBef>
              <a:spcAft>
                <a:spcPts val="1000"/>
              </a:spcAft>
              <a:buFont typeface="Inter Tight" panose="020B0604020202020204" pitchFamily="34" charset="0"/>
              <a:buChar char="•"/>
              <a:defRPr/>
            </a:pPr>
            <a:r>
              <a:rPr lang="en-GB" sz="1600" kern="0" dirty="0">
                <a:solidFill>
                  <a:srgbClr val="000000"/>
                </a:solidFill>
              </a:rPr>
              <a:t>Using comparatives helps inform which buying routes a film will be sold within. </a:t>
            </a:r>
            <a:endParaRPr lang="en-US" sz="16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F4D3306-DB66-08E5-5765-C7D32FBDE1F6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2904" y="1836739"/>
            <a:ext cx="3796854" cy="494388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FE3BD9-6FE0-A482-C2FF-356DB18A42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2686810"/>
            <a:ext cx="3375074" cy="3315173"/>
          </a:xfrm>
        </p:spPr>
        <p:txBody>
          <a:bodyPr/>
          <a:lstStyle/>
          <a:p>
            <a:pPr marL="278749" indent="-285750">
              <a:lnSpc>
                <a:spcPct val="113000"/>
              </a:lnSpc>
              <a:spcAft>
                <a:spcPts val="1000"/>
              </a:spcAft>
              <a:buFont typeface="Inter Tight" panose="020B0604020202020204" pitchFamily="34" charset="0"/>
              <a:buChar char="•"/>
            </a:pPr>
            <a:r>
              <a:rPr lang="en-US" sz="1600" dirty="0"/>
              <a:t>Film Monitor is an online face-to-face survey independently run by </a:t>
            </a:r>
            <a:r>
              <a:rPr lang="en-US" sz="1600" dirty="0" err="1"/>
              <a:t>Differentology</a:t>
            </a:r>
            <a:r>
              <a:rPr lang="en-US" sz="1600" dirty="0"/>
              <a:t> on behalf of the Cinema Advertising Association</a:t>
            </a:r>
            <a:endParaRPr lang="en-US" sz="1600"/>
          </a:p>
          <a:p>
            <a:pPr marL="278749" indent="-285750">
              <a:lnSpc>
                <a:spcPct val="113000"/>
              </a:lnSpc>
              <a:spcBef>
                <a:spcPts val="0"/>
              </a:spcBef>
              <a:spcAft>
                <a:spcPts val="1000"/>
              </a:spcAft>
              <a:buFont typeface="Inter Tight" panose="020B0604020202020204" pitchFamily="34" charset="0"/>
              <a:buChar char="•"/>
            </a:pPr>
            <a:r>
              <a:rPr lang="en-US" sz="1600" dirty="0"/>
              <a:t>Bi-weekly survey will amass a nationally representative sample of c.24,000 respondents (aged 7+) across a calendar year </a:t>
            </a:r>
            <a:endParaRPr lang="en-US" sz="1600"/>
          </a:p>
          <a:p>
            <a:pPr marL="278749" indent="-285750">
              <a:lnSpc>
                <a:spcPct val="113000"/>
              </a:lnSpc>
              <a:spcAft>
                <a:spcPts val="1000"/>
              </a:spcAft>
              <a:buFont typeface="Inter Tight" panose="020B0604020202020204" pitchFamily="34" charset="0"/>
              <a:buChar char="•"/>
            </a:pPr>
            <a:r>
              <a:rPr lang="en-US" sz="1600" dirty="0"/>
              <a:t>Film Monitor will collect audience profiles for c.100 theatrical releases that account for c.90% of all UK admissions</a:t>
            </a:r>
            <a:endParaRPr lang="en-US" sz="1600"/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en-US" sz="16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182DFB-B2D3-F9B2-98FC-2E1012A98091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342839" y="1982891"/>
            <a:ext cx="3547385" cy="465281"/>
          </a:xfrm>
        </p:spPr>
        <p:txBody>
          <a:bodyPr/>
          <a:lstStyle/>
          <a:p>
            <a:r>
              <a:rPr lang="en-GB" sz="2000" kern="0" dirty="0"/>
              <a:t>Film Monitor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0471A0-7C2C-E696-2E9A-5571AF181B5A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432820" y="1836738"/>
            <a:ext cx="3796854" cy="494388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98C350-6B47-7A5E-BCB9-3984009FA71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9556594" y="1982891"/>
            <a:ext cx="3553143" cy="465281"/>
          </a:xfrm>
          <a:solidFill>
            <a:schemeClr val="accent6"/>
          </a:solidFill>
        </p:spPr>
        <p:txBody>
          <a:bodyPr/>
          <a:lstStyle/>
          <a:p>
            <a:r>
              <a:rPr lang="en-US" sz="2000" dirty="0"/>
              <a:t>Example: 16-34 Women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9E33632-3AB5-354B-BD0C-D366C174CFD2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9556594" y="4006366"/>
            <a:ext cx="3519644" cy="797409"/>
          </a:xfrm>
        </p:spPr>
        <p:txBody>
          <a:bodyPr/>
          <a:lstStyle/>
          <a:p>
            <a:pPr lvl="0"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 b="1">
                <a:latin typeface="Inter Tight"/>
              </a:rPr>
              <a:t>Wicked: For Good  </a:t>
            </a:r>
            <a:r>
              <a:rPr lang="en-GB" sz="1200" i="1">
                <a:latin typeface="Inter Tight"/>
              </a:rPr>
              <a:t>Comparative: Wicked</a:t>
            </a:r>
          </a:p>
          <a:p>
            <a:pPr lvl="0"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>
                <a:latin typeface="Inter Tight"/>
              </a:rPr>
              <a:t>23% 16-34 Female | 16-34 Female Index: 170</a:t>
            </a:r>
          </a:p>
          <a:p>
            <a:pPr lvl="0"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>
                <a:latin typeface="Inter Tight"/>
              </a:rPr>
              <a:t>16-34 TVRs: 20</a:t>
            </a:r>
            <a:endParaRPr lang="en-US" sz="1050">
              <a:latin typeface="Inter Tigh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B62A0CB-ECD6-CD32-2C6A-24DBCD8F9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333" y="1053450"/>
            <a:ext cx="12889405" cy="383196"/>
          </a:xfrm>
        </p:spPr>
        <p:txBody>
          <a:bodyPr/>
          <a:lstStyle/>
          <a:p>
            <a:r>
              <a:rPr lang="en-GB" dirty="0"/>
              <a:t>Using audience profile data from the CAA Film Monitor survey, DCM can help you identify which films are the best fit for the campaign’s target audience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43A5EF-A626-2B85-DB80-B059B3214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/>
              <a:t>Audience profile of new theatrical releases</a:t>
            </a:r>
            <a:endParaRPr lang="en-US" sz="4800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E0D7892-4ACC-B669-1B77-AE1987C1CCAA}"/>
              </a:ext>
            </a:extLst>
          </p:cNvPr>
          <p:cNvSpPr txBox="1">
            <a:spLocks/>
          </p:cNvSpPr>
          <p:nvPr/>
        </p:nvSpPr>
        <p:spPr>
          <a:xfrm>
            <a:off x="9556593" y="6117859"/>
            <a:ext cx="3519644" cy="7974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-7001" algn="l" defTabSz="1008126" rtl="0" eaLnBrk="1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Font typeface="Inter Tight" panose="020B0604020202020204" pitchFamily="34" charset="0"/>
              <a:buNone/>
              <a:tabLst/>
              <a:defRPr sz="1323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 b="1">
                <a:latin typeface="Inter Tight"/>
              </a:rPr>
              <a:t>The Housemaid. </a:t>
            </a:r>
            <a:r>
              <a:rPr lang="en-GB" sz="1200" i="1">
                <a:latin typeface="Inter Tight"/>
              </a:rPr>
              <a:t>Comparative: Anyone But You</a:t>
            </a:r>
          </a:p>
          <a:p>
            <a:pPr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>
                <a:latin typeface="Inter Tight"/>
              </a:rPr>
              <a:t>40% 16-34 Female | 16-34 Female Index: 300</a:t>
            </a:r>
          </a:p>
          <a:p>
            <a:pPr indent="0" algn="ctr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200">
                <a:latin typeface="Inter Tight"/>
              </a:rPr>
              <a:t>16-34 TVRs: 7</a:t>
            </a:r>
            <a:endParaRPr lang="en-US" sz="1050">
              <a:latin typeface="Inter Tigh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4544BB-31AF-0883-2D18-8F99E4262E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10591" r="511" b="23578"/>
          <a:stretch>
            <a:fillRect/>
          </a:stretch>
        </p:blipFill>
        <p:spPr>
          <a:xfrm>
            <a:off x="9556593" y="2592788"/>
            <a:ext cx="3553143" cy="1328710"/>
          </a:xfrm>
          <a:prstGeom prst="roundRect">
            <a:avLst>
              <a:gd name="adj" fmla="val 5243"/>
            </a:avLst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0B2B40B-1360-B8BC-B373-36E5DF77C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62" b="32143"/>
          <a:stretch>
            <a:fillRect/>
          </a:stretch>
        </p:blipFill>
        <p:spPr>
          <a:xfrm>
            <a:off x="9556593" y="4712038"/>
            <a:ext cx="3553143" cy="1328710"/>
          </a:xfrm>
          <a:prstGeom prst="roundRect">
            <a:avLst>
              <a:gd name="adj" fmla="val 5243"/>
            </a:avLst>
          </a:prstGeom>
        </p:spPr>
      </p:pic>
    </p:spTree>
    <p:extLst>
      <p:ext uri="{BB962C8B-B14F-4D97-AF65-F5344CB8AC3E}">
        <p14:creationId xmlns:p14="http://schemas.microsoft.com/office/powerpoint/2010/main" val="79068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D3E693-83D3-C8D3-F603-C7244629E71D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220332" y="2264897"/>
            <a:ext cx="3008088" cy="2110155"/>
          </a:xfrm>
        </p:spPr>
        <p:txBody>
          <a:bodyPr lIns="108000" rIns="108000"/>
          <a:lstStyle/>
          <a:p>
            <a:r>
              <a:rPr lang="en-GB" sz="2800" kern="0" dirty="0">
                <a:solidFill>
                  <a:srgbClr val="FFFFFF"/>
                </a:solidFill>
                <a:latin typeface="Inter Tight"/>
              </a:rPr>
              <a:t>Admissions forecast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C9993-80D7-5E31-4DAF-98779EC559C3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10230729" y="2264897"/>
            <a:ext cx="3008088" cy="2110155"/>
          </a:xfrm>
        </p:spPr>
        <p:txBody>
          <a:bodyPr lIns="108000" rIns="108000"/>
          <a:lstStyle/>
          <a:p>
            <a:r>
              <a:rPr lang="en-GB" sz="2800" kern="0">
                <a:solidFill>
                  <a:srgbClr val="FFFFFF"/>
                </a:solidFill>
                <a:latin typeface="Inter Tight"/>
              </a:rPr>
              <a:t>RSMB gold standard reach </a:t>
            </a:r>
            <a:br>
              <a:rPr lang="en-GB" sz="2800" kern="0">
                <a:solidFill>
                  <a:srgbClr val="FFFFFF"/>
                </a:solidFill>
                <a:latin typeface="Inter Tight"/>
              </a:rPr>
            </a:br>
            <a:r>
              <a:rPr lang="en-GB" sz="2800" kern="0">
                <a:solidFill>
                  <a:srgbClr val="FFFFFF"/>
                </a:solidFill>
                <a:latin typeface="Inter Tight"/>
              </a:rPr>
              <a:t>&amp; frequency model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09A13-7929-F346-F00C-E2D54A7F4F99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547752" y="2264897"/>
            <a:ext cx="3008088" cy="2110155"/>
          </a:xfrm>
          <a:solidFill>
            <a:schemeClr val="tx1"/>
          </a:solidFill>
        </p:spPr>
        <p:txBody>
          <a:bodyPr lIns="108000" rIns="108000"/>
          <a:lstStyle/>
          <a:p>
            <a:r>
              <a:rPr lang="en-GB" sz="2800" kern="0">
                <a:solidFill>
                  <a:srgbClr val="FFFFFF"/>
                </a:solidFill>
                <a:latin typeface="Inter Tight"/>
              </a:rPr>
              <a:t>Comparative </a:t>
            </a:r>
            <a:br>
              <a:rPr lang="en-GB" sz="2800" kern="0">
                <a:solidFill>
                  <a:srgbClr val="FFFFFF"/>
                </a:solidFill>
                <a:latin typeface="Inter Tight"/>
              </a:rPr>
            </a:br>
            <a:r>
              <a:rPr lang="en-GB" sz="2800" kern="0">
                <a:solidFill>
                  <a:srgbClr val="FFFFFF"/>
                </a:solidFill>
                <a:latin typeface="Inter Tight"/>
              </a:rPr>
              <a:t>film demo. profile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6AD90-5BCB-631F-5014-2C4612327CC8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6875173" y="2264897"/>
            <a:ext cx="3008088" cy="2110155"/>
          </a:xfrm>
          <a:solidFill>
            <a:schemeClr val="accent2"/>
          </a:solidFill>
        </p:spPr>
        <p:txBody>
          <a:bodyPr lIns="108000" rIns="108000"/>
          <a:lstStyle/>
          <a:p>
            <a:r>
              <a:rPr lang="en-GB" sz="2800" kern="0">
                <a:solidFill>
                  <a:srgbClr val="FFFFFF"/>
                </a:solidFill>
                <a:latin typeface="Inter Tight"/>
              </a:rPr>
              <a:t>Campaign </a:t>
            </a:r>
            <a:br>
              <a:rPr lang="en-GB" sz="2800" kern="0">
                <a:solidFill>
                  <a:srgbClr val="FFFFFF"/>
                </a:solidFill>
                <a:latin typeface="Inter Tight"/>
              </a:rPr>
            </a:br>
            <a:r>
              <a:rPr lang="en-GB" sz="2800" kern="0">
                <a:solidFill>
                  <a:srgbClr val="FFFFFF"/>
                </a:solidFill>
                <a:latin typeface="Inter Tight"/>
              </a:rPr>
              <a:t>length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F7A8130A-8CCC-0C02-8B53-9A31D7F94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333" y="1053450"/>
            <a:ext cx="12297105" cy="383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>
                <a:ea typeface="Inter Tight" panose="020F0502020204030204" pitchFamily="34" charset="0"/>
                <a:cs typeface="Inter Tight" panose="020F0502020204030204" pitchFamily="34" charset="0"/>
              </a:rPr>
              <a:t>DCM’s planning system collates together admissions forecasts by film/buying routes, comparative film demographic profiles and this is fused with RSMB’s gold standard coverage and frequency model. 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818BCC9-16F0-DA5B-EBDA-EDC8177F3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32" y="263612"/>
            <a:ext cx="12855905" cy="579445"/>
          </a:xfrm>
        </p:spPr>
        <p:txBody>
          <a:bodyPr/>
          <a:lstStyle/>
          <a:p>
            <a:r>
              <a:rPr lang="en-GB" sz="4400" dirty="0"/>
              <a:t>Predicting reach &amp; frequency for upcoming films</a:t>
            </a:r>
            <a:endParaRPr lang="en-US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F6B930-1B3C-2A4E-2837-A8536468C06D}"/>
              </a:ext>
            </a:extLst>
          </p:cNvPr>
          <p:cNvSpPr txBox="1"/>
          <p:nvPr/>
        </p:nvSpPr>
        <p:spPr>
          <a:xfrm>
            <a:off x="192087" y="4575629"/>
            <a:ext cx="13046730" cy="2328226"/>
          </a:xfrm>
          <a:prstGeom prst="rect">
            <a:avLst/>
          </a:prstGeom>
          <a:noFill/>
        </p:spPr>
        <p:txBody>
          <a:bodyPr wrap="square" lIns="0">
            <a:noAutofit/>
          </a:bodyPr>
          <a:lstStyle/>
          <a:p>
            <a:pPr marL="285750" indent="-285750">
              <a:spcAft>
                <a:spcPts val="800"/>
              </a:spcAft>
              <a:buClr>
                <a:srgbClr val="000000"/>
              </a:buClr>
              <a:buFont typeface="Inter Tight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Coverage and frequency calculations are based on: </a:t>
            </a:r>
          </a:p>
          <a:p>
            <a:pPr marL="823823" lvl="1" indent="-342900">
              <a:spcAft>
                <a:spcPts val="8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GB" sz="1800" dirty="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The predicted audience demo profile (based on Film Monitor profile of the allocated comparative title) </a:t>
            </a:r>
          </a:p>
          <a:p>
            <a:pPr marL="823823" lvl="1" indent="-342900">
              <a:spcAft>
                <a:spcPts val="8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GB" sz="1800" dirty="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Admissions forecast for the upcoming release(s)</a:t>
            </a:r>
          </a:p>
          <a:p>
            <a:pPr marL="823823" lvl="1" indent="-342900">
              <a:spcAft>
                <a:spcPts val="8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GB" sz="1800" dirty="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Campaign length</a:t>
            </a:r>
          </a:p>
          <a:p>
            <a:pPr marL="285750" indent="-285750">
              <a:spcAft>
                <a:spcPts val="800"/>
              </a:spcAft>
              <a:buClr>
                <a:srgbClr val="000000"/>
              </a:buClr>
              <a:buFont typeface="Inter Tight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a typeface="Inter Tight" panose="020F0502020204030204" pitchFamily="34" charset="0"/>
                <a:cs typeface="Inter Tight" panose="020F0502020204030204" pitchFamily="34" charset="0"/>
              </a:rPr>
              <a:t>The gold standard RSMB model used by DCM to calculate C&amp;F is based on 52 weeks of recency and frequency data from the CAA’s Film Monitor survey – and allows DCM to provide accurate C&amp;F/TVR estimates for every campaign </a:t>
            </a:r>
          </a:p>
          <a:p>
            <a:pPr>
              <a:spcAft>
                <a:spcPts val="800"/>
              </a:spcAft>
              <a:buClr>
                <a:srgbClr val="000000"/>
              </a:buClr>
            </a:pPr>
            <a:endParaRPr lang="en-GB" sz="1800" dirty="0">
              <a:solidFill>
                <a:srgbClr val="000000"/>
              </a:solidFill>
              <a:ea typeface="Inter Tight" panose="020F0502020204030204" pitchFamily="34" charset="0"/>
              <a:cs typeface="Inter Tight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751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6">
            <a:extLst>
              <a:ext uri="{FF2B5EF4-FFF2-40B4-BE49-F238E27FC236}">
                <a16:creationId xmlns:a16="http://schemas.microsoft.com/office/drawing/2014/main" id="{712E75D3-2EBD-DDB8-5852-8DB8D6483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32" y="263612"/>
            <a:ext cx="12855905" cy="579445"/>
          </a:xfrm>
        </p:spPr>
        <p:txBody>
          <a:bodyPr/>
          <a:lstStyle/>
          <a:p>
            <a:r>
              <a:rPr lang="en-GB" sz="4800" dirty="0"/>
              <a:t>How we collect, verify &amp; report admissions</a:t>
            </a:r>
            <a:endParaRPr lang="en-US" sz="4800" dirty="0"/>
          </a:p>
        </p:txBody>
      </p:sp>
      <p:sp>
        <p:nvSpPr>
          <p:cNvPr id="56" name="Text Placeholder 1">
            <a:extLst>
              <a:ext uri="{FF2B5EF4-FFF2-40B4-BE49-F238E27FC236}">
                <a16:creationId xmlns:a16="http://schemas.microsoft.com/office/drawing/2014/main" id="{EE9863CA-46C9-35A9-E933-4FA9D6F921DE}"/>
              </a:ext>
            </a:extLst>
          </p:cNvPr>
          <p:cNvSpPr txBox="1">
            <a:spLocks/>
          </p:cNvSpPr>
          <p:nvPr/>
        </p:nvSpPr>
        <p:spPr>
          <a:xfrm>
            <a:off x="1439398" y="1224233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accent2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Daily updates</a:t>
            </a:r>
          </a:p>
        </p:txBody>
      </p:sp>
      <p:sp>
        <p:nvSpPr>
          <p:cNvPr id="63" name="Text Placeholder 1">
            <a:extLst>
              <a:ext uri="{FF2B5EF4-FFF2-40B4-BE49-F238E27FC236}">
                <a16:creationId xmlns:a16="http://schemas.microsoft.com/office/drawing/2014/main" id="{7F14CB9E-1D85-1693-FBB9-8EBD60140819}"/>
              </a:ext>
            </a:extLst>
          </p:cNvPr>
          <p:cNvSpPr txBox="1">
            <a:spLocks/>
          </p:cNvSpPr>
          <p:nvPr/>
        </p:nvSpPr>
        <p:spPr>
          <a:xfrm>
            <a:off x="1439398" y="2188848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accent5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POS data</a:t>
            </a:r>
          </a:p>
        </p:txBody>
      </p:sp>
      <p:sp>
        <p:nvSpPr>
          <p:cNvPr id="64" name="Text Placeholder 1">
            <a:extLst>
              <a:ext uri="{FF2B5EF4-FFF2-40B4-BE49-F238E27FC236}">
                <a16:creationId xmlns:a16="http://schemas.microsoft.com/office/drawing/2014/main" id="{0C686C4E-9876-702A-8216-388049E72E97}"/>
              </a:ext>
            </a:extLst>
          </p:cNvPr>
          <p:cNvSpPr txBox="1">
            <a:spLocks/>
          </p:cNvSpPr>
          <p:nvPr/>
        </p:nvSpPr>
        <p:spPr>
          <a:xfrm>
            <a:off x="1439398" y="3153463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accent6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Data matching</a:t>
            </a:r>
          </a:p>
        </p:txBody>
      </p:sp>
      <p:sp>
        <p:nvSpPr>
          <p:cNvPr id="65" name="Text Placeholder 1">
            <a:extLst>
              <a:ext uri="{FF2B5EF4-FFF2-40B4-BE49-F238E27FC236}">
                <a16:creationId xmlns:a16="http://schemas.microsoft.com/office/drawing/2014/main" id="{410C2607-F14B-E9C3-833E-F9B8C0D9C890}"/>
              </a:ext>
            </a:extLst>
          </p:cNvPr>
          <p:cNvSpPr txBox="1">
            <a:spLocks/>
          </p:cNvSpPr>
          <p:nvPr/>
        </p:nvSpPr>
        <p:spPr>
          <a:xfrm>
            <a:off x="1439398" y="4118078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bg2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Reporting</a:t>
            </a:r>
          </a:p>
        </p:txBody>
      </p:sp>
      <p:sp>
        <p:nvSpPr>
          <p:cNvPr id="66" name="Text Placeholder 1">
            <a:extLst>
              <a:ext uri="{FF2B5EF4-FFF2-40B4-BE49-F238E27FC236}">
                <a16:creationId xmlns:a16="http://schemas.microsoft.com/office/drawing/2014/main" id="{728B1D08-A687-A895-B0AA-97485C7B774A}"/>
              </a:ext>
            </a:extLst>
          </p:cNvPr>
          <p:cNvSpPr txBox="1">
            <a:spLocks/>
          </p:cNvSpPr>
          <p:nvPr/>
        </p:nvSpPr>
        <p:spPr>
          <a:xfrm>
            <a:off x="1439398" y="5082693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accent1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Weekly performance</a:t>
            </a:r>
          </a:p>
        </p:txBody>
      </p:sp>
      <p:sp>
        <p:nvSpPr>
          <p:cNvPr id="67" name="Text Placeholder 1">
            <a:extLst>
              <a:ext uri="{FF2B5EF4-FFF2-40B4-BE49-F238E27FC236}">
                <a16:creationId xmlns:a16="http://schemas.microsoft.com/office/drawing/2014/main" id="{C48A10A0-FD47-CA35-E9DC-034D1565D1E6}"/>
              </a:ext>
            </a:extLst>
          </p:cNvPr>
          <p:cNvSpPr txBox="1">
            <a:spLocks/>
          </p:cNvSpPr>
          <p:nvPr/>
        </p:nvSpPr>
        <p:spPr>
          <a:xfrm>
            <a:off x="1439398" y="6047307"/>
            <a:ext cx="10553700" cy="579445"/>
          </a:xfrm>
          <a:prstGeom prst="roundRect">
            <a:avLst>
              <a:gd name="adj" fmla="val 16136"/>
            </a:avLst>
          </a:prstGeom>
          <a:solidFill>
            <a:schemeClr val="accent4"/>
          </a:solidFill>
        </p:spPr>
        <p:txBody>
          <a:bodyPr lIns="0" tIns="0" rIns="0" bIns="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In the detail</a:t>
            </a:r>
          </a:p>
        </p:txBody>
      </p:sp>
      <p:sp>
        <p:nvSpPr>
          <p:cNvPr id="68" name="Triangle 67">
            <a:extLst>
              <a:ext uri="{FF2B5EF4-FFF2-40B4-BE49-F238E27FC236}">
                <a16:creationId xmlns:a16="http://schemas.microsoft.com/office/drawing/2014/main" id="{56BF1095-B832-F789-0058-1689FF1539D8}"/>
              </a:ext>
            </a:extLst>
          </p:cNvPr>
          <p:cNvSpPr/>
          <p:nvPr/>
        </p:nvSpPr>
        <p:spPr>
          <a:xfrm rot="10800000">
            <a:off x="6455652" y="1855586"/>
            <a:ext cx="531645" cy="2813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A8406EAD-5107-D1DF-54F7-2929438E42CA}"/>
              </a:ext>
            </a:extLst>
          </p:cNvPr>
          <p:cNvSpPr/>
          <p:nvPr/>
        </p:nvSpPr>
        <p:spPr>
          <a:xfrm rot="10800000">
            <a:off x="6459662" y="2830146"/>
            <a:ext cx="531645" cy="2813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riangle 69">
            <a:extLst>
              <a:ext uri="{FF2B5EF4-FFF2-40B4-BE49-F238E27FC236}">
                <a16:creationId xmlns:a16="http://schemas.microsoft.com/office/drawing/2014/main" id="{502A59BE-975A-D7C6-9FAD-BC15FAFE6F4C}"/>
              </a:ext>
            </a:extLst>
          </p:cNvPr>
          <p:cNvSpPr/>
          <p:nvPr/>
        </p:nvSpPr>
        <p:spPr>
          <a:xfrm rot="10800000">
            <a:off x="6459662" y="3792672"/>
            <a:ext cx="531645" cy="2813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51C96C34-43FB-BF96-CCBD-7EA98CD9DB42}"/>
              </a:ext>
            </a:extLst>
          </p:cNvPr>
          <p:cNvSpPr/>
          <p:nvPr/>
        </p:nvSpPr>
        <p:spPr>
          <a:xfrm rot="10800000">
            <a:off x="6459662" y="4755198"/>
            <a:ext cx="531645" cy="2813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riangle 71">
            <a:extLst>
              <a:ext uri="{FF2B5EF4-FFF2-40B4-BE49-F238E27FC236}">
                <a16:creationId xmlns:a16="http://schemas.microsoft.com/office/drawing/2014/main" id="{91EAC8A8-71B5-9060-3D5E-282A8C0EAFEB}"/>
              </a:ext>
            </a:extLst>
          </p:cNvPr>
          <p:cNvSpPr/>
          <p:nvPr/>
        </p:nvSpPr>
        <p:spPr>
          <a:xfrm rot="10800000">
            <a:off x="6459662" y="5725745"/>
            <a:ext cx="531645" cy="2813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813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CD75-856E-D5AC-998D-77DEA6A2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574362F-1BFA-13A2-B9E7-5EA36EDBD745}"/>
              </a:ext>
            </a:extLst>
          </p:cNvPr>
          <p:cNvSpPr txBox="1">
            <a:spLocks/>
          </p:cNvSpPr>
          <p:nvPr/>
        </p:nvSpPr>
        <p:spPr>
          <a:xfrm>
            <a:off x="7456297" y="1533894"/>
            <a:ext cx="5156581" cy="449429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lIns="180000" tIns="0" rIns="18000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/>
              <a:t>POS data</a:t>
            </a:r>
            <a:endParaRPr lang="en-US" sz="2000" dirty="0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F90CA5FF-3F0F-30C3-B3C0-0AD9D2C32F8B}"/>
              </a:ext>
            </a:extLst>
          </p:cNvPr>
          <p:cNvSpPr txBox="1">
            <a:spLocks/>
          </p:cNvSpPr>
          <p:nvPr/>
        </p:nvSpPr>
        <p:spPr>
          <a:xfrm>
            <a:off x="691151" y="1533894"/>
            <a:ext cx="5156584" cy="449429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lIns="180000" tIns="0" rIns="18000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>
                <a:solidFill>
                  <a:schemeClr val="bg1"/>
                </a:solidFill>
              </a:rPr>
              <a:t>Daily updates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85BAE7D-6388-1652-CBBF-8EDE7CA510BB}"/>
              </a:ext>
            </a:extLst>
          </p:cNvPr>
          <p:cNvSpPr txBox="1">
            <a:spLocks/>
          </p:cNvSpPr>
          <p:nvPr/>
        </p:nvSpPr>
        <p:spPr>
          <a:xfrm>
            <a:off x="220890" y="399214"/>
            <a:ext cx="12855348" cy="5794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/>
              <a:t>How we collect, verify &amp; report admissions</a:t>
            </a:r>
            <a:endParaRPr lang="en-US" sz="4800" dirty="0"/>
          </a:p>
        </p:txBody>
      </p:sp>
      <p:sp>
        <p:nvSpPr>
          <p:cNvPr id="28" name="Chevron 56">
            <a:extLst>
              <a:ext uri="{FF2B5EF4-FFF2-40B4-BE49-F238E27FC236}">
                <a16:creationId xmlns:a16="http://schemas.microsoft.com/office/drawing/2014/main" id="{C1DBE0C3-2905-5C0D-3B8E-823BDCFCE817}"/>
              </a:ext>
            </a:extLst>
          </p:cNvPr>
          <p:cNvSpPr>
            <a:spLocks noChangeAspect="1"/>
          </p:cNvSpPr>
          <p:nvPr/>
        </p:nvSpPr>
        <p:spPr>
          <a:xfrm>
            <a:off x="6218798" y="3190620"/>
            <a:ext cx="866433" cy="88566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>
              <a:buClr>
                <a:srgbClr val="000000"/>
              </a:buClr>
            </a:pPr>
            <a:endParaRPr lang="en-GB" sz="2058" kern="0">
              <a:solidFill>
                <a:srgbClr val="008F9F"/>
              </a:solidFill>
              <a:latin typeface="Inter Tight" panose="020B0604020202020204"/>
              <a:sym typeface="Inter Tight"/>
            </a:endParaRP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DBB68E6D-9038-BB1E-F561-D1E123C38FF6}"/>
              </a:ext>
            </a:extLst>
          </p:cNvPr>
          <p:cNvSpPr txBox="1">
            <a:spLocks/>
          </p:cNvSpPr>
          <p:nvPr/>
        </p:nvSpPr>
        <p:spPr>
          <a:xfrm>
            <a:off x="696713" y="4312356"/>
            <a:ext cx="5113058" cy="2025393"/>
          </a:xfrm>
          <a:prstGeom prst="rect">
            <a:avLst/>
          </a:prstGeom>
        </p:spPr>
        <p:txBody>
          <a:bodyPr lIns="144000" rIns="14400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algn="ctr" defTabSz="1344135">
              <a:lnSpc>
                <a:spcPct val="100000"/>
              </a:lnSpc>
              <a:buClr>
                <a:srgbClr val="FFFFFF"/>
              </a:buClr>
            </a:pPr>
            <a:r>
              <a:rPr lang="en-GB" sz="1800" kern="0" dirty="0">
                <a:solidFill>
                  <a:schemeClr val="bg1"/>
                </a:solidFill>
                <a:latin typeface="+mn-lt"/>
              </a:rPr>
              <a:t>Cinemas update us daily on what movies they plan to show over the next week (with specific showing dates and times) and we schedule ads against these showings </a:t>
            </a:r>
          </a:p>
          <a:p>
            <a:pPr algn="ctr" defTabSz="1344135">
              <a:lnSpc>
                <a:spcPct val="100000"/>
              </a:lnSpc>
            </a:pPr>
            <a:endParaRPr lang="en-GB" sz="180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B34D26-ECA7-501A-618A-10F1032340A6}"/>
              </a:ext>
            </a:extLst>
          </p:cNvPr>
          <p:cNvSpPr txBox="1"/>
          <p:nvPr/>
        </p:nvSpPr>
        <p:spPr>
          <a:xfrm>
            <a:off x="7494261" y="4312356"/>
            <a:ext cx="5113058" cy="2277562"/>
          </a:xfrm>
          <a:prstGeom prst="rect">
            <a:avLst/>
          </a:prstGeom>
          <a:noFill/>
        </p:spPr>
        <p:txBody>
          <a:bodyPr wrap="square" lIns="144000" rIns="144000">
            <a:noAutofit/>
          </a:bodyPr>
          <a:lstStyle/>
          <a:p>
            <a:pPr algn="ctr" defTabSz="1344135">
              <a:spcAft>
                <a:spcPts val="600"/>
              </a:spcAft>
              <a:buClr>
                <a:srgbClr val="FFFFFF"/>
              </a:buClr>
            </a:pPr>
            <a:r>
              <a:rPr lang="en-GB" sz="1800" kern="0" dirty="0">
                <a:cs typeface="Inter Tight"/>
                <a:sym typeface="Inter Tight"/>
              </a:rPr>
              <a:t>Point of sale ticket information gets sent to </a:t>
            </a:r>
            <a:br>
              <a:rPr lang="en-GB" sz="1800" kern="0" dirty="0">
                <a:cs typeface="Inter Tight"/>
                <a:sym typeface="Inter Tight"/>
              </a:rPr>
            </a:br>
            <a:r>
              <a:rPr lang="en-GB" sz="1800" kern="0" dirty="0">
                <a:cs typeface="Inter Tight"/>
                <a:sym typeface="Inter Tight"/>
              </a:rPr>
              <a:t>our ‘data warehouse’ by cinema, screen, showing and ticket type. </a:t>
            </a:r>
          </a:p>
          <a:p>
            <a:pPr algn="ctr" defTabSz="1344135">
              <a:buClr>
                <a:srgbClr val="FFFFFF"/>
              </a:buClr>
            </a:pPr>
            <a:r>
              <a:rPr lang="en-GB" sz="1800" kern="0" dirty="0">
                <a:cs typeface="Inter Tight"/>
                <a:sym typeface="Inter Tight"/>
              </a:rPr>
              <a:t>DCM corroborates this with </a:t>
            </a:r>
            <a:r>
              <a:rPr lang="en-GB" sz="1800" kern="0" dirty="0" err="1">
                <a:cs typeface="Inter Tight"/>
                <a:sym typeface="Inter Tight"/>
              </a:rPr>
              <a:t>Comscore</a:t>
            </a:r>
            <a:r>
              <a:rPr lang="en-GB" sz="1800" kern="0" dirty="0">
                <a:cs typeface="Inter Tight"/>
                <a:sym typeface="Inter Tight"/>
              </a:rPr>
              <a:t> to </a:t>
            </a:r>
            <a:br>
              <a:rPr lang="en-GB" sz="1800" kern="0" dirty="0">
                <a:cs typeface="Inter Tight"/>
                <a:sym typeface="Inter Tight"/>
              </a:rPr>
            </a:br>
            <a:r>
              <a:rPr lang="en-GB" sz="1800" kern="0" dirty="0">
                <a:cs typeface="Inter Tight"/>
                <a:sym typeface="Inter Tight"/>
              </a:rPr>
              <a:t>ensure accuracy and transparency</a:t>
            </a:r>
          </a:p>
          <a:p>
            <a:pPr algn="ctr" defTabSz="1344135">
              <a:buClr>
                <a:srgbClr val="FFFFFF"/>
              </a:buClr>
            </a:pPr>
            <a:endParaRPr lang="en-GB" sz="1800" kern="0" dirty="0">
              <a:cs typeface="Inter Tight"/>
              <a:sym typeface="Inter Tight"/>
            </a:endParaRPr>
          </a:p>
          <a:p>
            <a:pPr algn="ctr" defTabSz="1344135">
              <a:buClr>
                <a:srgbClr val="FFFFFF"/>
              </a:buClr>
            </a:pPr>
            <a:endParaRPr lang="en-GB" sz="1800" kern="0" dirty="0">
              <a:cs typeface="Inter Tight"/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4204868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CD75-856E-D5AC-998D-77DEA6A2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574362F-1BFA-13A2-B9E7-5EA36EDBD745}"/>
              </a:ext>
            </a:extLst>
          </p:cNvPr>
          <p:cNvSpPr txBox="1">
            <a:spLocks/>
          </p:cNvSpPr>
          <p:nvPr/>
        </p:nvSpPr>
        <p:spPr>
          <a:xfrm>
            <a:off x="7456297" y="1533894"/>
            <a:ext cx="5156581" cy="4494292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tIns="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/>
              <a:t>Reporting</a:t>
            </a:r>
            <a:endParaRPr lang="en-US" sz="2000" dirty="0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F90CA5FF-3F0F-30C3-B3C0-0AD9D2C32F8B}"/>
              </a:ext>
            </a:extLst>
          </p:cNvPr>
          <p:cNvSpPr txBox="1">
            <a:spLocks/>
          </p:cNvSpPr>
          <p:nvPr/>
        </p:nvSpPr>
        <p:spPr>
          <a:xfrm>
            <a:off x="691151" y="1533894"/>
            <a:ext cx="5156584" cy="4494292"/>
          </a:xfrm>
          <a:prstGeom prst="roundRect">
            <a:avLst>
              <a:gd name="adj" fmla="val 2208"/>
            </a:avLst>
          </a:prstGeom>
          <a:solidFill>
            <a:schemeClr val="accent6"/>
          </a:solidFill>
        </p:spPr>
        <p:txBody>
          <a:bodyPr tIns="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/>
              <a:t>Data matching</a:t>
            </a:r>
            <a:endParaRPr lang="en-US" sz="2000" dirty="0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85BAE7D-6388-1652-CBBF-8EDE7CA510BB}"/>
              </a:ext>
            </a:extLst>
          </p:cNvPr>
          <p:cNvSpPr txBox="1">
            <a:spLocks/>
          </p:cNvSpPr>
          <p:nvPr/>
        </p:nvSpPr>
        <p:spPr>
          <a:xfrm>
            <a:off x="220890" y="399214"/>
            <a:ext cx="12855348" cy="5794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/>
              <a:t>How we collect, verify &amp; report admissions</a:t>
            </a:r>
            <a:endParaRPr lang="en-US" sz="4800" dirty="0"/>
          </a:p>
        </p:txBody>
      </p:sp>
      <p:sp>
        <p:nvSpPr>
          <p:cNvPr id="28" name="Chevron 56">
            <a:extLst>
              <a:ext uri="{FF2B5EF4-FFF2-40B4-BE49-F238E27FC236}">
                <a16:creationId xmlns:a16="http://schemas.microsoft.com/office/drawing/2014/main" id="{C1DBE0C3-2905-5C0D-3B8E-823BDCFCE817}"/>
              </a:ext>
            </a:extLst>
          </p:cNvPr>
          <p:cNvSpPr>
            <a:spLocks noChangeAspect="1"/>
          </p:cNvSpPr>
          <p:nvPr/>
        </p:nvSpPr>
        <p:spPr>
          <a:xfrm>
            <a:off x="6218798" y="3190620"/>
            <a:ext cx="866433" cy="88566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>
              <a:buClr>
                <a:srgbClr val="000000"/>
              </a:buClr>
            </a:pPr>
            <a:endParaRPr lang="en-GB" sz="2058" kern="0">
              <a:solidFill>
                <a:srgbClr val="008F9F"/>
              </a:solidFill>
              <a:latin typeface="Inter Tight" panose="020B0604020202020204"/>
              <a:sym typeface="Inter Tight"/>
            </a:endParaRP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DBB68E6D-9038-BB1E-F561-D1E123C38FF6}"/>
              </a:ext>
            </a:extLst>
          </p:cNvPr>
          <p:cNvSpPr txBox="1">
            <a:spLocks/>
          </p:cNvSpPr>
          <p:nvPr/>
        </p:nvSpPr>
        <p:spPr>
          <a:xfrm>
            <a:off x="696713" y="4500563"/>
            <a:ext cx="5113058" cy="1837186"/>
          </a:xfrm>
          <a:prstGeom prst="rect">
            <a:avLst/>
          </a:prstGeom>
        </p:spPr>
        <p:txBody>
          <a:bodyPr lIns="144000" rIns="14400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lvl="0" algn="ctr" defTabSz="961784">
              <a:lnSpc>
                <a:spcPct val="100000"/>
              </a:lnSpc>
              <a:buClrTx/>
              <a:defRPr/>
            </a:pPr>
            <a:r>
              <a:rPr lang="en-GB" sz="1800" kern="0" dirty="0">
                <a:solidFill>
                  <a:schemeClr val="tx1"/>
                </a:solidFill>
                <a:latin typeface="+mn-lt"/>
              </a:rPr>
              <a:t>Data is then matched to campaign playlists </a:t>
            </a:r>
            <a:br>
              <a:rPr lang="en-GB" sz="1800" kern="0" dirty="0">
                <a:solidFill>
                  <a:schemeClr val="tx1"/>
                </a:solidFill>
                <a:latin typeface="+mn-lt"/>
              </a:rPr>
            </a:br>
            <a:r>
              <a:rPr lang="en-GB" sz="1800" kern="0" dirty="0">
                <a:solidFill>
                  <a:schemeClr val="tx1"/>
                </a:solidFill>
                <a:latin typeface="+mn-lt"/>
              </a:rPr>
              <a:t>in our scheduling system, Accord</a:t>
            </a:r>
          </a:p>
          <a:p>
            <a:pPr algn="ctr" defTabSz="1344135">
              <a:lnSpc>
                <a:spcPct val="100000"/>
              </a:lnSpc>
            </a:pPr>
            <a:endParaRPr lang="en-GB" sz="180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B34D26-ECA7-501A-618A-10F1032340A6}"/>
              </a:ext>
            </a:extLst>
          </p:cNvPr>
          <p:cNvSpPr txBox="1"/>
          <p:nvPr/>
        </p:nvSpPr>
        <p:spPr>
          <a:xfrm>
            <a:off x="7494261" y="4121396"/>
            <a:ext cx="5113058" cy="2468522"/>
          </a:xfrm>
          <a:prstGeom prst="rect">
            <a:avLst/>
          </a:prstGeom>
          <a:noFill/>
        </p:spPr>
        <p:txBody>
          <a:bodyPr wrap="square" lIns="144000" rIns="144000">
            <a:noAutofit/>
          </a:bodyPr>
          <a:lstStyle/>
          <a:p>
            <a:pPr lvl="0" algn="ctr" defTabSz="961784">
              <a:defRPr/>
            </a:pPr>
            <a:r>
              <a:rPr lang="en-GB" sz="1800" kern="0" dirty="0"/>
              <a:t>Admissions are only reported for films that have a live and accountable playlist and these are then allocated to the campaigns featured.*</a:t>
            </a:r>
          </a:p>
          <a:p>
            <a:pPr lvl="0" algn="ctr" defTabSz="961784">
              <a:defRPr/>
            </a:pPr>
            <a:endParaRPr lang="en-GB" sz="1200" kern="0" dirty="0"/>
          </a:p>
          <a:p>
            <a:pPr lvl="0" algn="ctr" defTabSz="961784">
              <a:defRPr/>
            </a:pPr>
            <a:r>
              <a:rPr lang="en-GB" sz="1200" kern="0" dirty="0"/>
              <a:t>*Any film showings we can not match (e.g. a showing we didn’t have prior knowledge of) or where any issues have occurred (e.g. cancelled) has its admissions automatically detected and discarded. </a:t>
            </a:r>
          </a:p>
        </p:txBody>
      </p:sp>
    </p:spTree>
    <p:extLst>
      <p:ext uri="{BB962C8B-B14F-4D97-AF65-F5344CB8AC3E}">
        <p14:creationId xmlns:p14="http://schemas.microsoft.com/office/powerpoint/2010/main" val="360260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CD75-856E-D5AC-998D-77DEA6A2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574362F-1BFA-13A2-B9E7-5EA36EDBD745}"/>
              </a:ext>
            </a:extLst>
          </p:cNvPr>
          <p:cNvSpPr txBox="1">
            <a:spLocks/>
          </p:cNvSpPr>
          <p:nvPr/>
        </p:nvSpPr>
        <p:spPr>
          <a:xfrm>
            <a:off x="7456297" y="1533894"/>
            <a:ext cx="5156581" cy="449429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tIns="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954" dirty="0"/>
              <a:t>In the </a:t>
            </a:r>
            <a:br>
              <a:rPr lang="en-US" sz="5954" dirty="0"/>
            </a:br>
            <a:r>
              <a:rPr lang="en-US" sz="5954" dirty="0"/>
              <a:t>detail</a:t>
            </a:r>
            <a:endParaRPr lang="en-US" sz="1985" dirty="0"/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F90CA5FF-3F0F-30C3-B3C0-0AD9D2C32F8B}"/>
              </a:ext>
            </a:extLst>
          </p:cNvPr>
          <p:cNvSpPr txBox="1">
            <a:spLocks/>
          </p:cNvSpPr>
          <p:nvPr/>
        </p:nvSpPr>
        <p:spPr>
          <a:xfrm>
            <a:off x="691151" y="1533894"/>
            <a:ext cx="5156584" cy="4494292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tIns="0" bIns="900000" anchor="ctr" anchorCtr="0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954" dirty="0">
                <a:solidFill>
                  <a:schemeClr val="bg1"/>
                </a:solidFill>
              </a:rPr>
              <a:t>Weekly performance</a:t>
            </a:r>
            <a:endParaRPr lang="en-US" sz="1985" dirty="0">
              <a:solidFill>
                <a:schemeClr val="bg1"/>
              </a:solidFill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85BAE7D-6388-1652-CBBF-8EDE7CA510BB}"/>
              </a:ext>
            </a:extLst>
          </p:cNvPr>
          <p:cNvSpPr txBox="1">
            <a:spLocks/>
          </p:cNvSpPr>
          <p:nvPr/>
        </p:nvSpPr>
        <p:spPr>
          <a:xfrm>
            <a:off x="220890" y="399214"/>
            <a:ext cx="12855348" cy="5794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/>
              <a:t>How we collect, verify &amp; report admissions</a:t>
            </a:r>
            <a:endParaRPr lang="en-US" sz="4800" dirty="0"/>
          </a:p>
        </p:txBody>
      </p:sp>
      <p:sp>
        <p:nvSpPr>
          <p:cNvPr id="28" name="Chevron 56">
            <a:extLst>
              <a:ext uri="{FF2B5EF4-FFF2-40B4-BE49-F238E27FC236}">
                <a16:creationId xmlns:a16="http://schemas.microsoft.com/office/drawing/2014/main" id="{C1DBE0C3-2905-5C0D-3B8E-823BDCFCE817}"/>
              </a:ext>
            </a:extLst>
          </p:cNvPr>
          <p:cNvSpPr>
            <a:spLocks noChangeAspect="1"/>
          </p:cNvSpPr>
          <p:nvPr/>
        </p:nvSpPr>
        <p:spPr>
          <a:xfrm>
            <a:off x="6218798" y="3190620"/>
            <a:ext cx="866433" cy="88566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4135">
              <a:buClr>
                <a:srgbClr val="000000"/>
              </a:buClr>
            </a:pPr>
            <a:endParaRPr lang="en-GB" sz="2058" kern="0">
              <a:solidFill>
                <a:srgbClr val="008F9F"/>
              </a:solidFill>
              <a:latin typeface="Inter Tight" panose="020B0604020202020204"/>
              <a:sym typeface="Inter Tight"/>
            </a:endParaRP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DBB68E6D-9038-BB1E-F561-D1E123C38FF6}"/>
              </a:ext>
            </a:extLst>
          </p:cNvPr>
          <p:cNvSpPr txBox="1">
            <a:spLocks/>
          </p:cNvSpPr>
          <p:nvPr/>
        </p:nvSpPr>
        <p:spPr>
          <a:xfrm>
            <a:off x="696713" y="4500563"/>
            <a:ext cx="5113058" cy="1837186"/>
          </a:xfrm>
          <a:prstGeom prst="rect">
            <a:avLst/>
          </a:prstGeom>
        </p:spPr>
        <p:txBody>
          <a:bodyPr lIns="144000" rIns="14400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lvl="0" algn="ctr" defTabSz="961784">
              <a:lnSpc>
                <a:spcPct val="100000"/>
              </a:lnSpc>
              <a:buClrTx/>
              <a:defRPr/>
            </a:pPr>
            <a:r>
              <a:rPr lang="en-GB" sz="1800" kern="0" dirty="0">
                <a:solidFill>
                  <a:schemeClr val="bg1"/>
                </a:solidFill>
                <a:latin typeface="+mn-lt"/>
              </a:rPr>
              <a:t>Weekly campaign performance report sent by DCM sales team to agencies &amp; clients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B34D26-ECA7-501A-618A-10F1032340A6}"/>
              </a:ext>
            </a:extLst>
          </p:cNvPr>
          <p:cNvSpPr txBox="1"/>
          <p:nvPr/>
        </p:nvSpPr>
        <p:spPr>
          <a:xfrm>
            <a:off x="7494261" y="4500562"/>
            <a:ext cx="5113058" cy="2089355"/>
          </a:xfrm>
          <a:prstGeom prst="rect">
            <a:avLst/>
          </a:prstGeom>
          <a:noFill/>
        </p:spPr>
        <p:txBody>
          <a:bodyPr wrap="square" lIns="144000" rIns="144000">
            <a:noAutofit/>
          </a:bodyPr>
          <a:lstStyle/>
          <a:p>
            <a:pPr lvl="0" algn="ctr" defTabSz="961784">
              <a:defRPr/>
            </a:pPr>
            <a:r>
              <a:rPr lang="en-GB" sz="1800" kern="0" dirty="0"/>
              <a:t>Detailed spot by spot breakdown can be supplied if required by clients or econometric agencies</a:t>
            </a:r>
          </a:p>
        </p:txBody>
      </p:sp>
    </p:spTree>
    <p:extLst>
      <p:ext uri="{BB962C8B-B14F-4D97-AF65-F5344CB8AC3E}">
        <p14:creationId xmlns:p14="http://schemas.microsoft.com/office/powerpoint/2010/main" val="38254090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4_Main_Text">
  <a:themeElements>
    <a:clrScheme name="DCM-2025">
      <a:dk1>
        <a:srgbClr val="000000"/>
      </a:dk1>
      <a:lt1>
        <a:srgbClr val="FFFFFF"/>
      </a:lt1>
      <a:dk2>
        <a:srgbClr val="008F9F"/>
      </a:dk2>
      <a:lt2>
        <a:srgbClr val="00B4D0"/>
      </a:lt2>
      <a:accent1>
        <a:srgbClr val="771F63"/>
      </a:accent1>
      <a:accent2>
        <a:srgbClr val="B40F7F"/>
      </a:accent2>
      <a:accent3>
        <a:srgbClr val="AC1921"/>
      </a:accent3>
      <a:accent4>
        <a:srgbClr val="E52C40"/>
      </a:accent4>
      <a:accent5>
        <a:srgbClr val="382163"/>
      </a:accent5>
      <a:accent6>
        <a:srgbClr val="854393"/>
      </a:accent6>
      <a:hlink>
        <a:srgbClr val="938F92"/>
      </a:hlink>
      <a:folHlink>
        <a:srgbClr val="D3CECE"/>
      </a:folHlink>
    </a:clrScheme>
    <a:fontScheme name="Arial">
      <a:maj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ajorFont>
      <a:min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- Update Charts 1.0" id="{FFD286B6-70D1-48A0-A9BC-1CBE67EF0866}" vid="{816E6F6A-E658-46DF-96B1-F66A3141D1C5}"/>
    </a:ext>
  </a:extLst>
</a:theme>
</file>

<file path=ppt/theme/theme10.xml><?xml version="1.0" encoding="utf-8"?>
<a:theme xmlns:a="http://schemas.openxmlformats.org/drawingml/2006/main" name="07. Quotes/Pull ou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08. Sta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9. Icons and Logo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10. Graphs, Charts and Table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11. Blank and Extra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peners">
  <a:themeElements>
    <a:clrScheme name="DCM-2025">
      <a:dk1>
        <a:srgbClr val="000000"/>
      </a:dk1>
      <a:lt1>
        <a:srgbClr val="FFFFFF"/>
      </a:lt1>
      <a:dk2>
        <a:srgbClr val="008F9F"/>
      </a:dk2>
      <a:lt2>
        <a:srgbClr val="00B4D0"/>
      </a:lt2>
      <a:accent1>
        <a:srgbClr val="771F63"/>
      </a:accent1>
      <a:accent2>
        <a:srgbClr val="B40F7F"/>
      </a:accent2>
      <a:accent3>
        <a:srgbClr val="AC1921"/>
      </a:accent3>
      <a:accent4>
        <a:srgbClr val="E52C40"/>
      </a:accent4>
      <a:accent5>
        <a:srgbClr val="382163"/>
      </a:accent5>
      <a:accent6>
        <a:srgbClr val="854393"/>
      </a:accent6>
      <a:hlink>
        <a:srgbClr val="938F92"/>
      </a:hlink>
      <a:folHlink>
        <a:srgbClr val="D3CECE"/>
      </a:folHlink>
    </a:clrScheme>
    <a:fontScheme name="Arial">
      <a:maj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ajorFont>
      <a:min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CM_TEMPLATE_29APR-IMPACT" id="{C9FFA4AF-4276-984A-AB14-54F664FC9C87}" vid="{9BA17758-6B4E-B242-9A81-534217B98A5C}"/>
    </a:ext>
  </a:extLst>
</a:theme>
</file>

<file path=ppt/theme/theme3.xml><?xml version="1.0" encoding="utf-8"?>
<a:theme xmlns:a="http://schemas.openxmlformats.org/drawingml/2006/main" name="DCM_2025">
  <a:themeElements>
    <a:clrScheme name="DCM-2025">
      <a:dk1>
        <a:srgbClr val="000000"/>
      </a:dk1>
      <a:lt1>
        <a:srgbClr val="FFFFFF"/>
      </a:lt1>
      <a:dk2>
        <a:srgbClr val="008F9F"/>
      </a:dk2>
      <a:lt2>
        <a:srgbClr val="00B4D0"/>
      </a:lt2>
      <a:accent1>
        <a:srgbClr val="771F63"/>
      </a:accent1>
      <a:accent2>
        <a:srgbClr val="B40F7F"/>
      </a:accent2>
      <a:accent3>
        <a:srgbClr val="AC1921"/>
      </a:accent3>
      <a:accent4>
        <a:srgbClr val="E52C40"/>
      </a:accent4>
      <a:accent5>
        <a:srgbClr val="382163"/>
      </a:accent5>
      <a:accent6>
        <a:srgbClr val="854393"/>
      </a:accent6>
      <a:hlink>
        <a:srgbClr val="938F92"/>
      </a:hlink>
      <a:folHlink>
        <a:srgbClr val="D3CECE"/>
      </a:folHlink>
    </a:clrScheme>
    <a:fontScheme name="Arial">
      <a:maj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ajorFont>
      <a:minorFont>
        <a:latin typeface="Inter Tigh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CM_PPT-Template_2025-IMPACT" id="{145F3B90-0A61-1740-BB11-9F06D22E8D5C}" vid="{A77B57CB-FCC8-3544-9071-3371DF578B91}"/>
    </a:ext>
  </a:extLst>
</a:theme>
</file>

<file path=ppt/theme/theme4.xml><?xml version="1.0" encoding="utf-8"?>
<a:theme xmlns:a="http://schemas.openxmlformats.org/drawingml/2006/main" name="DCM-July2026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CM-July2026" id="{D703CF8B-174A-7742-B170-60D040B334EB}" vid="{2A11A874-72A2-AB44-B23B-A6639F700E66}"/>
    </a:ext>
  </a:extLst>
</a:theme>
</file>

<file path=ppt/theme/theme5.xml><?xml version="1.0" encoding="utf-8"?>
<a:theme xmlns:a="http://schemas.openxmlformats.org/drawingml/2006/main" name="02. Intro/Conclusion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03. Bold Statemen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05. Film Posters/Stil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06. Film Detai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179E9E3-37F6-48A1-9F8E-150B0F8195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1595</Words>
  <Application>Microsoft Office PowerPoint</Application>
  <PresentationFormat>Custom</PresentationFormat>
  <Paragraphs>233</Paragraphs>
  <Slides>14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Inter Tight</vt:lpstr>
      <vt:lpstr>Inter Tight Light</vt:lpstr>
      <vt:lpstr>Century Gothic</vt:lpstr>
      <vt:lpstr>4_Main_Text</vt:lpstr>
      <vt:lpstr>2_Openers</vt:lpstr>
      <vt:lpstr>DCM_2025</vt:lpstr>
      <vt:lpstr>DCM-July2026</vt:lpstr>
      <vt:lpstr>02. Intro/Conclusion</vt:lpstr>
      <vt:lpstr>03. Bold Statements</vt:lpstr>
      <vt:lpstr>04. Text</vt:lpstr>
      <vt:lpstr>05. Film Posters/Stills</vt:lpstr>
      <vt:lpstr>06. Film Details</vt:lpstr>
      <vt:lpstr>07. Quotes/Pull outs</vt:lpstr>
      <vt:lpstr>08. Stats</vt:lpstr>
      <vt:lpstr>09. Icons and Logos</vt:lpstr>
      <vt:lpstr>10. Graphs, Charts and Tables</vt:lpstr>
      <vt:lpstr>11. Blank and Extra</vt:lpstr>
      <vt:lpstr>think-cell Slide</vt:lpstr>
      <vt:lpstr>Cinema: an accountable medium</vt:lpstr>
      <vt:lpstr>Why you can trust cinema</vt:lpstr>
      <vt:lpstr>Forecasting admissions</vt:lpstr>
      <vt:lpstr>Audience profile of new theatrical releases</vt:lpstr>
      <vt:lpstr>Predicting reach &amp; frequency for upcoming films</vt:lpstr>
      <vt:lpstr>How we collect, verify &amp; report admissions</vt:lpstr>
      <vt:lpstr>PowerPoint Presentation</vt:lpstr>
      <vt:lpstr>PowerPoint Presentation</vt:lpstr>
      <vt:lpstr>PowerPoint Presentation</vt:lpstr>
      <vt:lpstr>Detailed spot by spot breakdown spreadsheets can be supplied for every campaign</vt:lpstr>
      <vt:lpstr>Calculating C&amp;F &amp; TVRs for cinema (post-release)</vt:lpstr>
      <vt:lpstr>Independent preshow audits</vt:lpstr>
      <vt:lpstr>Audience presence throughout cinema preshow </vt:lpstr>
      <vt:lpstr>Summary: Why cinema provides the best AV experience for brands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2019-06-19T14:56:43Z</dcterms:created>
  <dcterms:modified xsi:type="dcterms:W3CDTF">2026-08-11T11:49:27Z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TC034606149991</vt:lpwstr>
  </property>
</Properties>
</file>