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5.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6.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7.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8.xml" ContentType="application/vnd.openxmlformats-officedocument.theme+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9.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4.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790" r:id="rId2"/>
    <p:sldMasterId id="2147483920" r:id="rId3"/>
    <p:sldMasterId id="2147484046" r:id="rId4"/>
    <p:sldMasterId id="2147484147" r:id="rId5"/>
    <p:sldMasterId id="2147484671" r:id="rId6"/>
    <p:sldMasterId id="2147484441" r:id="rId7"/>
    <p:sldMasterId id="2147484493" r:id="rId8"/>
    <p:sldMasterId id="2147484545" r:id="rId9"/>
    <p:sldMasterId id="2147484740" r:id="rId10"/>
  </p:sldMasterIdLst>
  <p:notesMasterIdLst>
    <p:notesMasterId r:id="rId31"/>
  </p:notesMasterIdLst>
  <p:handoutMasterIdLst>
    <p:handoutMasterId r:id="rId32"/>
  </p:handoutMasterIdLst>
  <p:sldIdLst>
    <p:sldId id="504" r:id="rId11"/>
    <p:sldId id="466" r:id="rId12"/>
    <p:sldId id="470" r:id="rId13"/>
    <p:sldId id="472" r:id="rId14"/>
    <p:sldId id="474" r:id="rId15"/>
    <p:sldId id="480" r:id="rId16"/>
    <p:sldId id="2147483633" r:id="rId17"/>
    <p:sldId id="484" r:id="rId18"/>
    <p:sldId id="2147483454" r:id="rId19"/>
    <p:sldId id="2147483456" r:id="rId20"/>
    <p:sldId id="486" r:id="rId21"/>
    <p:sldId id="2147483493" r:id="rId22"/>
    <p:sldId id="488" r:id="rId23"/>
    <p:sldId id="489" r:id="rId24"/>
    <p:sldId id="2147483631" r:id="rId25"/>
    <p:sldId id="494" r:id="rId26"/>
    <p:sldId id="491" r:id="rId27"/>
    <p:sldId id="499" r:id="rId28"/>
    <p:sldId id="274" r:id="rId29"/>
    <p:sldId id="503" r:id="rId30"/>
  </p:sldIdLst>
  <p:sldSz cx="12192000" cy="6858000"/>
  <p:notesSz cx="6858000" cy="9144000"/>
  <p:embeddedFontLst>
    <p:embeddedFont>
      <p:font typeface="Century Gothic" panose="020B0502020202020204" pitchFamily="34" charset="0"/>
      <p:regular r:id="rId33"/>
      <p:bold r:id="rId34"/>
      <p:italic r:id="rId35"/>
      <p:boldItalic r:id="rId36"/>
    </p:embeddedFont>
    <p:embeddedFont>
      <p:font typeface="Inter Tight" pitchFamily="2" charset="0"/>
      <p:regular r:id="rId37"/>
      <p:bold r:id="rId38"/>
      <p:italic r:id="rId39"/>
      <p:boldItalic r:id="rId40"/>
    </p:embeddedFont>
    <p:embeddedFont>
      <p:font typeface="Inter Tight Light" pitchFamily="2" charset="0"/>
      <p:regular r:id="rId41"/>
      <p:italic r:id="rId42"/>
    </p:embeddedFont>
    <p:embeddedFont>
      <p:font typeface="Poppins" panose="00000500000000000000" pitchFamily="2" charset="0"/>
      <p:regular r:id="rId43"/>
      <p:bold r:id="rId44"/>
      <p:italic r:id="rId45"/>
      <p:boldItalic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ximise with cinema" id="{D5575689-1EB0-4E4A-AAF1-B8AE4C5F3AC2}">
          <p14:sldIdLst>
            <p14:sldId id="504"/>
          </p14:sldIdLst>
        </p14:section>
        <p14:section name="The everlasting appeal of cinema" id="{0E5AAAC0-395D-47EC-ADD4-43957B1B6F20}">
          <p14:sldIdLst>
            <p14:sldId id="466"/>
            <p14:sldId id="470"/>
            <p14:sldId id="472"/>
            <p14:sldId id="474"/>
          </p14:sldIdLst>
        </p14:section>
        <p14:section name="Awareness" id="{7BB84CBA-5DD9-4183-A565-C6B78A0CF988}">
          <p14:sldIdLst>
            <p14:sldId id="480"/>
            <p14:sldId id="2147483633"/>
            <p14:sldId id="484"/>
            <p14:sldId id="2147483454"/>
            <p14:sldId id="2147483456"/>
            <p14:sldId id="486"/>
            <p14:sldId id="2147483493"/>
            <p14:sldId id="488"/>
          </p14:sldIdLst>
        </p14:section>
        <p14:section name="Consideration" id="{CBCA5C86-4B64-461B-93E5-5B13842E233D}">
          <p14:sldIdLst>
            <p14:sldId id="489"/>
            <p14:sldId id="2147483631"/>
            <p14:sldId id="494"/>
          </p14:sldIdLst>
        </p14:section>
        <p14:section name="Sales" id="{04AF8380-7E7D-4D85-B904-FC5780C2F042}">
          <p14:sldIdLst>
            <p14:sldId id="491"/>
            <p14:sldId id="499"/>
            <p14:sldId id="274"/>
          </p14:sldIdLst>
        </p14:section>
        <p14:section name="Summary" id="{21BECC04-AFFE-46B4-ACC8-4EE032F0C149}">
          <p14:sldIdLst>
            <p14:sldId id="50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051D2E"/>
    <a:srgbClr val="EF3340"/>
    <a:srgbClr val="FF9527"/>
    <a:srgbClr val="82B2B3"/>
    <a:srgbClr val="79BE76"/>
    <a:srgbClr val="FFB3B9"/>
    <a:srgbClr val="F3DDBD"/>
    <a:srgbClr val="267355"/>
    <a:srgbClr val="BA98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193" autoAdjust="0"/>
    <p:restoredTop sz="84307" autoAdjust="0"/>
  </p:normalViewPr>
  <p:slideViewPr>
    <p:cSldViewPr snapToGrid="0">
      <p:cViewPr varScale="1">
        <p:scale>
          <a:sx n="80" d="100"/>
          <a:sy n="80" d="100"/>
        </p:scale>
        <p:origin x="499" y="62"/>
      </p:cViewPr>
      <p:guideLst/>
    </p:cSldViewPr>
  </p:slideViewPr>
  <p:outlineViewPr>
    <p:cViewPr>
      <p:scale>
        <a:sx n="33" d="100"/>
        <a:sy n="33" d="100"/>
      </p:scale>
      <p:origin x="0" y="-552"/>
    </p:cViewPr>
  </p:outlineViewPr>
  <p:notesTextViewPr>
    <p:cViewPr>
      <p:scale>
        <a:sx n="3" d="2"/>
        <a:sy n="3" d="2"/>
      </p:scale>
      <p:origin x="0" y="0"/>
    </p:cViewPr>
  </p:notesTextViewPr>
  <p:sorterViewPr>
    <p:cViewPr>
      <p:scale>
        <a:sx n="100" d="100"/>
        <a:sy n="100" d="100"/>
      </p:scale>
      <p:origin x="0" y="-18348"/>
    </p:cViewPr>
  </p:sorterViewPr>
  <p:notesViewPr>
    <p:cSldViewPr snapToGrid="0">
      <p:cViewPr varScale="1">
        <p:scale>
          <a:sx n="72" d="100"/>
          <a:sy n="72" d="100"/>
        </p:scale>
        <p:origin x="2155"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font" Target="fonts/font7.fntdata"/><Relationship Id="rId21" Type="http://schemas.openxmlformats.org/officeDocument/2006/relationships/slide" Target="slides/slide11.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handoutMaster" Target="handoutMasters/handout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font" Target="fonts/font4.fntdata"/><Relationship Id="rId49"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notesMaster" Target="notesMasters/notesMaster1.xml"/><Relationship Id="rId44" Type="http://schemas.openxmlformats.org/officeDocument/2006/relationships/font" Target="fonts/font12.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0.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Sheet1!$C$1</c:f>
              <c:strCache>
                <c:ptCount val="1"/>
                <c:pt idx="0">
                  <c:v>All Adults</c:v>
                </c:pt>
              </c:strCache>
            </c:strRef>
          </c:tx>
          <c:spPr>
            <a:solidFill>
              <a:srgbClr val="D9D9D9"/>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Art galleries/
 exhibitions</c:v>
                </c:pt>
                <c:pt idx="1">
                  <c:v>Theme Parks</c:v>
                </c:pt>
                <c:pt idx="2">
                  <c:v>Museums</c:v>
                </c:pt>
                <c:pt idx="3">
                  <c:v>Live
 comedy</c:v>
                </c:pt>
                <c:pt idx="4">
                  <c:v>Live music concerts/ gigs</c:v>
                </c:pt>
                <c:pt idx="5">
                  <c:v>Theatre (plays/
musicals)</c:v>
                </c:pt>
                <c:pt idx="6">
                  <c:v>Leisure  Centres/
Gyms and Health Clubs</c:v>
                </c:pt>
                <c:pt idx="7">
                  <c:v>Holidays</c:v>
                </c:pt>
                <c:pt idx="8">
                  <c:v>Pubs &amp;
 Bars</c:v>
                </c:pt>
                <c:pt idx="9">
                  <c:v>Played individual/
team sport</c:v>
                </c:pt>
                <c:pt idx="10">
                  <c:v>Cinema</c:v>
                </c:pt>
                <c:pt idx="11">
                  <c:v>Restaurants</c:v>
                </c:pt>
              </c:strCache>
            </c:strRef>
          </c:cat>
          <c:val>
            <c:numRef>
              <c:f>Sheet1!$C$2:$C$13</c:f>
              <c:numCache>
                <c:formatCode>General</c:formatCode>
                <c:ptCount val="12"/>
                <c:pt idx="0">
                  <c:v>11.9</c:v>
                </c:pt>
                <c:pt idx="1">
                  <c:v>12.7</c:v>
                </c:pt>
                <c:pt idx="2">
                  <c:v>19.100000000000001</c:v>
                </c:pt>
                <c:pt idx="3">
                  <c:v>14.7</c:v>
                </c:pt>
                <c:pt idx="4">
                  <c:v>25.2</c:v>
                </c:pt>
                <c:pt idx="5">
                  <c:v>27.4</c:v>
                </c:pt>
                <c:pt idx="6">
                  <c:v>26.9</c:v>
                </c:pt>
                <c:pt idx="7">
                  <c:v>55.5</c:v>
                </c:pt>
                <c:pt idx="8">
                  <c:v>63.2</c:v>
                </c:pt>
                <c:pt idx="9">
                  <c:v>48.5</c:v>
                </c:pt>
                <c:pt idx="10">
                  <c:v>48.8</c:v>
                </c:pt>
                <c:pt idx="11">
                  <c:v>62.5</c:v>
                </c:pt>
              </c:numCache>
            </c:numRef>
          </c:val>
          <c:extLst>
            <c:ext xmlns:c16="http://schemas.microsoft.com/office/drawing/2014/chart" uri="{C3380CC4-5D6E-409C-BE32-E72D297353CC}">
              <c16:uniqueId val="{00000001-95D6-42E4-AF5C-BBF4D2E3ECA1}"/>
            </c:ext>
          </c:extLst>
        </c:ser>
        <c:ser>
          <c:idx val="0"/>
          <c:order val="1"/>
          <c:tx>
            <c:strRef>
              <c:f>Sheet1!$B$1</c:f>
              <c:strCache>
                <c:ptCount val="1"/>
                <c:pt idx="0">
                  <c:v>16-34</c:v>
                </c:pt>
              </c:strCache>
            </c:strRef>
          </c:tx>
          <c:spPr>
            <a:solidFill>
              <a:srgbClr val="EF3340"/>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Art galleries/
 exhibitions</c:v>
                </c:pt>
                <c:pt idx="1">
                  <c:v>Theme Parks</c:v>
                </c:pt>
                <c:pt idx="2">
                  <c:v>Museums</c:v>
                </c:pt>
                <c:pt idx="3">
                  <c:v>Live
 comedy</c:v>
                </c:pt>
                <c:pt idx="4">
                  <c:v>Live music concerts/ gigs</c:v>
                </c:pt>
                <c:pt idx="5">
                  <c:v>Theatre (plays/
musicals)</c:v>
                </c:pt>
                <c:pt idx="6">
                  <c:v>Leisure  Centres/
Gyms and Health Clubs</c:v>
                </c:pt>
                <c:pt idx="7">
                  <c:v>Holidays</c:v>
                </c:pt>
                <c:pt idx="8">
                  <c:v>Pubs &amp;
 Bars</c:v>
                </c:pt>
                <c:pt idx="9">
                  <c:v>Played individual/
team sport</c:v>
                </c:pt>
                <c:pt idx="10">
                  <c:v>Cinema</c:v>
                </c:pt>
                <c:pt idx="11">
                  <c:v>Restaurants</c:v>
                </c:pt>
              </c:strCache>
            </c:strRef>
          </c:cat>
          <c:val>
            <c:numRef>
              <c:f>Sheet1!$B$2:$B$13</c:f>
              <c:numCache>
                <c:formatCode>General</c:formatCode>
                <c:ptCount val="12"/>
                <c:pt idx="0">
                  <c:v>13.6</c:v>
                </c:pt>
                <c:pt idx="1">
                  <c:v>17.8</c:v>
                </c:pt>
                <c:pt idx="2">
                  <c:v>18.2</c:v>
                </c:pt>
                <c:pt idx="3">
                  <c:v>22.6</c:v>
                </c:pt>
                <c:pt idx="4">
                  <c:v>30</c:v>
                </c:pt>
                <c:pt idx="5">
                  <c:v>31.7</c:v>
                </c:pt>
                <c:pt idx="6">
                  <c:v>37.9</c:v>
                </c:pt>
                <c:pt idx="7">
                  <c:v>45.1</c:v>
                </c:pt>
                <c:pt idx="8">
                  <c:v>54.1</c:v>
                </c:pt>
                <c:pt idx="9">
                  <c:v>54.7</c:v>
                </c:pt>
                <c:pt idx="10">
                  <c:v>58</c:v>
                </c:pt>
                <c:pt idx="11">
                  <c:v>58.4</c:v>
                </c:pt>
              </c:numCache>
            </c:numRef>
          </c:val>
          <c:extLst>
            <c:ext xmlns:c16="http://schemas.microsoft.com/office/drawing/2014/chart" uri="{C3380CC4-5D6E-409C-BE32-E72D297353CC}">
              <c16:uniqueId val="{00000000-95D6-42E4-AF5C-BBF4D2E3ECA1}"/>
            </c:ext>
          </c:extLst>
        </c:ser>
        <c:dLbls>
          <c:dLblPos val="inEnd"/>
          <c:showLegendKey val="0"/>
          <c:showVal val="1"/>
          <c:showCatName val="0"/>
          <c:showSerName val="0"/>
          <c:showPercent val="0"/>
          <c:showBubbleSize val="0"/>
        </c:dLbls>
        <c:gapWidth val="50"/>
        <c:overlap val="-15"/>
        <c:axId val="1062768703"/>
        <c:axId val="1062752863"/>
      </c:barChart>
      <c:catAx>
        <c:axId val="1062768703"/>
        <c:scaling>
          <c:orientation val="minMax"/>
        </c:scaling>
        <c:delete val="0"/>
        <c:axPos val="b"/>
        <c:numFmt formatCode="General" sourceLinked="1"/>
        <c:majorTickMark val="none"/>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062752863"/>
        <c:crosses val="autoZero"/>
        <c:auto val="1"/>
        <c:lblAlgn val="ctr"/>
        <c:lblOffset val="100"/>
        <c:noMultiLvlLbl val="0"/>
      </c:catAx>
      <c:valAx>
        <c:axId val="1062752863"/>
        <c:scaling>
          <c:orientation val="minMax"/>
        </c:scaling>
        <c:delete val="0"/>
        <c:axPos val="l"/>
        <c:title>
          <c:tx>
            <c:rich>
              <a:bodyPr rot="-5400000" spcFirstLastPara="1" vertOverflow="ellipsis" vert="horz" wrap="square" anchor="ctr" anchorCtr="1"/>
              <a:lstStyle/>
              <a:p>
                <a:pPr>
                  <a:defRPr sz="1330" b="0" i="0" u="none" strike="noStrike" kern="1200" baseline="0">
                    <a:solidFill>
                      <a:schemeClr val="bg1"/>
                    </a:solidFill>
                    <a:latin typeface="+mn-lt"/>
                    <a:ea typeface="+mn-ea"/>
                    <a:cs typeface="+mn-cs"/>
                  </a:defRPr>
                </a:pPr>
                <a:r>
                  <a:rPr lang="en-GB" sz="1200" b="1" dirty="0"/>
                  <a:t>% of people who have done activity in the last 12 months</a:t>
                </a:r>
              </a:p>
            </c:rich>
          </c:tx>
          <c:layout>
            <c:manualLayout>
              <c:xMode val="edge"/>
              <c:yMode val="edge"/>
              <c:x val="1.2104539202200825E-2"/>
              <c:y val="6.1055806938159887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low"/>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0627687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037048410560834E-3"/>
          <c:y val="0.29218625117608488"/>
          <c:w val="0.99750899238834767"/>
          <c:h val="0.44560123967134213"/>
        </c:manualLayout>
      </c:layout>
      <c:barChart>
        <c:barDir val="col"/>
        <c:grouping val="clustered"/>
        <c:varyColors val="0"/>
        <c:ser>
          <c:idx val="0"/>
          <c:order val="0"/>
          <c:tx>
            <c:strRef>
              <c:f>Sheet1!$B$1</c:f>
              <c:strCache>
                <c:ptCount val="1"/>
                <c:pt idx="0">
                  <c:v>Non-viewers</c:v>
                </c:pt>
              </c:strCache>
            </c:strRef>
          </c:tx>
          <c:spPr>
            <a:solidFill>
              <a:schemeClr val="bg1">
                <a:lumMod val="85000"/>
              </a:schemeClr>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1-28F1-6941-86ED-26C4C05EE0DE}"/>
              </c:ext>
            </c:extLst>
          </c:dPt>
          <c:dPt>
            <c:idx val="1"/>
            <c:invertIfNegative val="0"/>
            <c:bubble3D val="0"/>
            <c:spPr>
              <a:solidFill>
                <a:schemeClr val="bg1">
                  <a:lumMod val="85000"/>
                </a:schemeClr>
              </a:solidFill>
              <a:ln>
                <a:noFill/>
              </a:ln>
              <a:effectLst/>
            </c:spPr>
            <c:extLst>
              <c:ext xmlns:c16="http://schemas.microsoft.com/office/drawing/2014/chart" uri="{C3380CC4-5D6E-409C-BE32-E72D297353CC}">
                <c16:uniqueId val="{00000003-28F1-6941-86ED-26C4C05EE0DE}"/>
              </c:ext>
            </c:extLst>
          </c:dPt>
          <c:dPt>
            <c:idx val="2"/>
            <c:invertIfNegative val="0"/>
            <c:bubble3D val="0"/>
            <c:spPr>
              <a:solidFill>
                <a:schemeClr val="bg1">
                  <a:lumMod val="85000"/>
                </a:schemeClr>
              </a:solidFill>
              <a:ln>
                <a:noFill/>
              </a:ln>
              <a:effectLst/>
            </c:spPr>
            <c:extLst>
              <c:ext xmlns:c16="http://schemas.microsoft.com/office/drawing/2014/chart" uri="{C3380CC4-5D6E-409C-BE32-E72D297353CC}">
                <c16:uniqueId val="{00000005-28F1-6941-86ED-26C4C05EE0DE}"/>
              </c:ext>
            </c:extLst>
          </c:dPt>
          <c:dPt>
            <c:idx val="8"/>
            <c:invertIfNegative val="0"/>
            <c:bubble3D val="0"/>
            <c:spPr>
              <a:solidFill>
                <a:schemeClr val="accent2"/>
              </a:solidFill>
              <a:ln>
                <a:noFill/>
              </a:ln>
              <a:effectLst/>
            </c:spPr>
            <c:extLst>
              <c:ext xmlns:c16="http://schemas.microsoft.com/office/drawing/2014/chart" uri="{C3380CC4-5D6E-409C-BE32-E72D297353CC}">
                <c16:uniqueId val="{00000007-28F1-6941-86ED-26C4C05EE0DE}"/>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j-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Outdoor</c:v>
                </c:pt>
                <c:pt idx="1">
                  <c:v>Content creators</c:v>
                </c:pt>
                <c:pt idx="2">
                  <c:v>Radio</c:v>
                </c:pt>
                <c:pt idx="3">
                  <c:v>Newspapers</c:v>
                </c:pt>
                <c:pt idx="4">
                  <c:v>Social media</c:v>
                </c:pt>
                <c:pt idx="5">
                  <c:v>Podcasts</c:v>
                </c:pt>
                <c:pt idx="6">
                  <c:v>TV</c:v>
                </c:pt>
                <c:pt idx="7">
                  <c:v>Video sharing sites</c:v>
                </c:pt>
                <c:pt idx="8">
                  <c:v>Cinema*</c:v>
                </c:pt>
              </c:strCache>
            </c:strRef>
          </c:cat>
          <c:val>
            <c:numRef>
              <c:f>Sheet1!$B$2:$B$10</c:f>
              <c:numCache>
                <c:formatCode>"£"#,##0.00_);[Red]\("£"#,##0.00\)</c:formatCode>
                <c:ptCount val="9"/>
                <c:pt idx="0">
                  <c:v>6.14</c:v>
                </c:pt>
                <c:pt idx="1">
                  <c:v>6.25</c:v>
                </c:pt>
                <c:pt idx="2">
                  <c:v>6.33</c:v>
                </c:pt>
                <c:pt idx="3">
                  <c:v>6.67</c:v>
                </c:pt>
                <c:pt idx="4">
                  <c:v>6.68</c:v>
                </c:pt>
                <c:pt idx="5">
                  <c:v>6.82</c:v>
                </c:pt>
                <c:pt idx="6">
                  <c:v>7</c:v>
                </c:pt>
                <c:pt idx="7">
                  <c:v>7.06</c:v>
                </c:pt>
                <c:pt idx="8">
                  <c:v>7.67</c:v>
                </c:pt>
              </c:numCache>
            </c:numRef>
          </c:val>
          <c:extLst>
            <c:ext xmlns:c16="http://schemas.microsoft.com/office/drawing/2014/chart" uri="{C3380CC4-5D6E-409C-BE32-E72D297353CC}">
              <c16:uniqueId val="{00000008-28F1-6941-86ED-26C4C05EE0DE}"/>
            </c:ext>
          </c:extLst>
        </c:ser>
        <c:dLbls>
          <c:showLegendKey val="0"/>
          <c:showVal val="0"/>
          <c:showCatName val="0"/>
          <c:showSerName val="0"/>
          <c:showPercent val="0"/>
          <c:showBubbleSize val="0"/>
        </c:dLbls>
        <c:gapWidth val="96"/>
        <c:overlap val="-27"/>
        <c:axId val="575361967"/>
        <c:axId val="575362927"/>
      </c:barChart>
      <c:catAx>
        <c:axId val="575361967"/>
        <c:scaling>
          <c:orientation val="minMax"/>
        </c:scaling>
        <c:delete val="0"/>
        <c:axPos val="b"/>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j-lt"/>
                <a:ea typeface="+mn-ea"/>
                <a:cs typeface="+mn-cs"/>
              </a:defRPr>
            </a:pPr>
            <a:endParaRPr lang="en-US"/>
          </a:p>
        </c:txPr>
        <c:crossAx val="575362927"/>
        <c:crosses val="autoZero"/>
        <c:auto val="1"/>
        <c:lblAlgn val="ctr"/>
        <c:lblOffset val="100"/>
        <c:noMultiLvlLbl val="0"/>
      </c:catAx>
      <c:valAx>
        <c:axId val="575362927"/>
        <c:scaling>
          <c:orientation val="minMax"/>
          <c:min val="5"/>
        </c:scaling>
        <c:delete val="1"/>
        <c:axPos val="l"/>
        <c:numFmt formatCode="&quot;£&quot;#,##0.00_);[Red]\(&quot;£&quot;#,##0.00\)" sourceLinked="1"/>
        <c:majorTickMark val="out"/>
        <c:minorTickMark val="none"/>
        <c:tickLblPos val="nextTo"/>
        <c:crossAx val="5753619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Sheet1!$C$1</c:f>
              <c:strCache>
                <c:ptCount val="1"/>
                <c:pt idx="0">
                  <c:v>Y-values</c:v>
                </c:pt>
              </c:strCache>
            </c:strRef>
          </c:tx>
          <c:spPr>
            <a:ln w="25400" cap="rnd">
              <a:noFill/>
              <a:round/>
            </a:ln>
            <a:effectLst/>
          </c:spPr>
          <c:marker>
            <c:symbol val="circle"/>
            <c:size val="5"/>
            <c:spPr>
              <a:solidFill>
                <a:schemeClr val="accent2"/>
              </a:solidFill>
              <a:ln w="9525">
                <a:noFill/>
              </a:ln>
              <a:effectLst/>
            </c:spPr>
          </c:marker>
          <c:dLbls>
            <c:dLbl>
              <c:idx val="0"/>
              <c:tx>
                <c:rich>
                  <a:bodyPr/>
                  <a:lstStyle/>
                  <a:p>
                    <a:fld id="{CFBC1D73-5237-4C71-966F-58647D998BD5}"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3754-4845-8EA7-15D78DD8E96F}"/>
                </c:ext>
              </c:extLst>
            </c:dLbl>
            <c:dLbl>
              <c:idx val="1"/>
              <c:layout>
                <c:manualLayout>
                  <c:x val="7.9536763218317791E-2"/>
                  <c:y val="-4.7307143304139487E-2"/>
                </c:manualLayout>
              </c:layout>
              <c:tx>
                <c:rich>
                  <a:bodyPr/>
                  <a:lstStyle/>
                  <a:p>
                    <a:fld id="{80B17129-6436-4EA9-B659-BF96E55198F7}" type="CELLRANGE">
                      <a:rPr lang="en-US" dirty="0"/>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3754-4845-8EA7-15D78DD8E96F}"/>
                </c:ext>
              </c:extLst>
            </c:dLbl>
            <c:dLbl>
              <c:idx val="2"/>
              <c:layout>
                <c:manualLayout>
                  <c:x val="-5.6811973727369982E-3"/>
                  <c:y val="-0.13561381080519974"/>
                </c:manualLayout>
              </c:layout>
              <c:tx>
                <c:rich>
                  <a:bodyPr/>
                  <a:lstStyle/>
                  <a:p>
                    <a:fld id="{4A8E3D3B-E527-41C4-9252-1CCBBFA0BE4F}"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3754-4845-8EA7-15D78DD8E96F}"/>
                </c:ext>
              </c:extLst>
            </c:dLbl>
            <c:dLbl>
              <c:idx val="3"/>
              <c:layout>
                <c:manualLayout>
                  <c:x val="0.11078334876837116"/>
                  <c:y val="-3.4691905089702289E-2"/>
                </c:manualLayout>
              </c:layout>
              <c:tx>
                <c:rich>
                  <a:bodyPr/>
                  <a:lstStyle/>
                  <a:p>
                    <a:fld id="{F9F79DB9-AE10-4CCA-9B24-8229AA745AB9}"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3754-4845-8EA7-15D78DD8E96F}"/>
                </c:ext>
              </c:extLst>
            </c:dLbl>
            <c:dLbl>
              <c:idx val="4"/>
              <c:layout>
                <c:manualLayout>
                  <c:x val="9.9420954022897239E-3"/>
                  <c:y val="6.3076191072185955E-2"/>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fld id="{C1D0F34B-5C81-4AA9-9A9C-3F9E869834DF}" type="CELLRANGE">
                      <a:rPr lang="en-US" sz="1400">
                        <a:solidFill>
                          <a:schemeClr val="tx1"/>
                        </a:solidFill>
                      </a:rPr>
                      <a:pPr>
                        <a:defRPr sz="1400">
                          <a:solidFill>
                            <a:schemeClr val="tx1"/>
                          </a:solidFill>
                        </a:defRPr>
                      </a:pPr>
                      <a:t>[CELLRANGE]</a:t>
                    </a:fld>
                    <a:endParaRPr lang="en-GB"/>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GB"/>
                </a:p>
              </c:txP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3754-4845-8EA7-15D78DD8E96F}"/>
                </c:ext>
              </c:extLst>
            </c:dLbl>
            <c:dLbl>
              <c:idx val="5"/>
              <c:layout>
                <c:manualLayout>
                  <c:x val="0.10084125336608149"/>
                  <c:y val="-2.2076666875265095E-2"/>
                </c:manualLayout>
              </c:layout>
              <c:tx>
                <c:rich>
                  <a:bodyPr/>
                  <a:lstStyle/>
                  <a:p>
                    <a:fld id="{2998E87E-47D8-47D9-A1FA-F77E1BCA7E32}"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3754-4845-8EA7-15D78DD8E96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solidFill>
                      <a:round/>
                    </a:ln>
                    <a:effectLst/>
                  </c:spPr>
                </c15:leaderLines>
              </c:ext>
            </c:extLst>
          </c:dLbls>
          <c:trendline>
            <c:spPr>
              <a:ln w="19050" cap="rnd">
                <a:solidFill>
                  <a:schemeClr val="tx1"/>
                </a:solidFill>
                <a:prstDash val="sysDot"/>
              </a:ln>
              <a:effectLst/>
            </c:spPr>
            <c:trendlineType val="linear"/>
            <c:dispRSqr val="1"/>
            <c:dispEq val="0"/>
            <c:trendlineLbl>
              <c:layout>
                <c:manualLayout>
                  <c:x val="-1.8975758397911286E-2"/>
                  <c:y val="-2.2514475240856684E-2"/>
                </c:manualLayout>
              </c:layout>
              <c:numFmt formatCode="General" sourceLinked="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trendlineLbl>
          </c:trendline>
          <c:xVal>
            <c:numRef>
              <c:f>Sheet1!$B$2:$B$7</c:f>
              <c:numCache>
                <c:formatCode>General</c:formatCode>
                <c:ptCount val="6"/>
                <c:pt idx="0">
                  <c:v>6726</c:v>
                </c:pt>
                <c:pt idx="1">
                  <c:v>2382</c:v>
                </c:pt>
                <c:pt idx="2">
                  <c:v>700</c:v>
                </c:pt>
                <c:pt idx="3">
                  <c:v>1461</c:v>
                </c:pt>
                <c:pt idx="4">
                  <c:v>21610</c:v>
                </c:pt>
                <c:pt idx="5">
                  <c:v>470</c:v>
                </c:pt>
              </c:numCache>
            </c:numRef>
          </c:xVal>
          <c:yVal>
            <c:numRef>
              <c:f>Sheet1!$C$2:$C$7</c:f>
              <c:numCache>
                <c:formatCode>"£"#,##0.00_);[Red]\("£"#,##0.00\)</c:formatCode>
                <c:ptCount val="6"/>
                <c:pt idx="0">
                  <c:v>47.52</c:v>
                </c:pt>
                <c:pt idx="1">
                  <c:v>17.829999999999998</c:v>
                </c:pt>
                <c:pt idx="2">
                  <c:v>9.66</c:v>
                </c:pt>
                <c:pt idx="3">
                  <c:v>11.12</c:v>
                </c:pt>
                <c:pt idx="4">
                  <c:v>102.4</c:v>
                </c:pt>
                <c:pt idx="5">
                  <c:v>2.96</c:v>
                </c:pt>
              </c:numCache>
            </c:numRef>
          </c:yVal>
          <c:smooth val="0"/>
          <c:extLst>
            <c:ext xmlns:c15="http://schemas.microsoft.com/office/drawing/2012/chart" uri="{02D57815-91ED-43cb-92C2-25804820EDAC}">
              <c15:datalabelsRange>
                <c15:f>Sheet1!$A$2:$A$7</c15:f>
                <c15:dlblRangeCache>
                  <c:ptCount val="6"/>
                  <c:pt idx="0">
                    <c:v>TV</c:v>
                  </c:pt>
                  <c:pt idx="1">
                    <c:v>Online Video</c:v>
                  </c:pt>
                  <c:pt idx="2">
                    <c:v>Paid Social</c:v>
                  </c:pt>
                  <c:pt idx="3">
                    <c:v>OOH</c:v>
                  </c:pt>
                  <c:pt idx="4">
                    <c:v>Cinema</c:v>
                  </c:pt>
                  <c:pt idx="5">
                    <c:v>Online Display</c:v>
                  </c:pt>
                </c15:dlblRangeCache>
              </c15:datalabelsRange>
            </c:ext>
            <c:ext xmlns:c16="http://schemas.microsoft.com/office/drawing/2014/chart" uri="{C3380CC4-5D6E-409C-BE32-E72D297353CC}">
              <c16:uniqueId val="{00000007-3754-4845-8EA7-15D78DD8E96F}"/>
            </c:ext>
          </c:extLst>
        </c:ser>
        <c:dLbls>
          <c:showLegendKey val="0"/>
          <c:showVal val="0"/>
          <c:showCatName val="0"/>
          <c:showSerName val="0"/>
          <c:showPercent val="0"/>
          <c:showBubbleSize val="0"/>
        </c:dLbls>
        <c:axId val="1025372544"/>
        <c:axId val="1025362944"/>
      </c:scatterChart>
      <c:valAx>
        <c:axId val="102537254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025362944"/>
        <c:crosses val="autoZero"/>
        <c:crossBetween val="midCat"/>
      </c:valAx>
      <c:valAx>
        <c:axId val="1025362944"/>
        <c:scaling>
          <c:orientation val="minMax"/>
          <c:max val="120"/>
        </c:scaling>
        <c:delete val="0"/>
        <c:axPos val="l"/>
        <c:numFmt formatCode="&quot;£&quot;#,##0.00_);[Red]\(&quot;£&quot;#,##0.00\)"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025372544"/>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141678129298481E-2"/>
          <c:y val="7.3182503770739066E-2"/>
          <c:w val="0.91718294360385144"/>
          <c:h val="0.76177978883861241"/>
        </c:manualLayout>
      </c:layout>
      <c:scatterChart>
        <c:scatterStyle val="lineMarker"/>
        <c:varyColors val="0"/>
        <c:ser>
          <c:idx val="0"/>
          <c:order val="0"/>
          <c:tx>
            <c:strRef>
              <c:f>'%1634 version'!$E$4</c:f>
              <c:strCache>
                <c:ptCount val="1"/>
                <c:pt idx="0">
                  <c:v>% ABC1</c:v>
                </c:pt>
              </c:strCache>
            </c:strRef>
          </c:tx>
          <c:spPr>
            <a:ln w="25400" cap="rnd">
              <a:noFill/>
              <a:round/>
            </a:ln>
            <a:effectLst/>
          </c:spPr>
          <c:marker>
            <c:symbol val="circle"/>
            <c:size val="5"/>
            <c:spPr>
              <a:solidFill>
                <a:schemeClr val="accent1"/>
              </a:solidFill>
              <a:ln w="9525">
                <a:solidFill>
                  <a:schemeClr val="accent1"/>
                </a:solidFill>
              </a:ln>
              <a:effectLst/>
            </c:spPr>
          </c:marker>
          <c:dPt>
            <c:idx val="0"/>
            <c:marker>
              <c:symbol val="circle"/>
              <c:size val="5"/>
              <c:spPr>
                <a:solidFill>
                  <a:schemeClr val="accent1"/>
                </a:solidFill>
                <a:ln w="9525">
                  <a:solidFill>
                    <a:schemeClr val="accent1"/>
                  </a:solidFill>
                </a:ln>
                <a:effectLst/>
              </c:spPr>
            </c:marker>
            <c:bubble3D val="0"/>
            <c:extLst>
              <c:ext xmlns:c16="http://schemas.microsoft.com/office/drawing/2014/chart" uri="{C3380CC4-5D6E-409C-BE32-E72D297353CC}">
                <c16:uniqueId val="{00000000-FE09-40C8-AD40-41AC1F08B2FE}"/>
              </c:ext>
            </c:extLst>
          </c:dPt>
          <c:dLbls>
            <c:dLbl>
              <c:idx val="0"/>
              <c:tx>
                <c:rich>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mn-lt"/>
                        <a:ea typeface="+mn-ea"/>
                        <a:cs typeface="+mn-cs"/>
                      </a:defRPr>
                    </a:pPr>
                    <a:fld id="{CEA26AEA-8475-4BC5-8E15-7FB3D1A95374}" type="CELLRANGE">
                      <a:rPr lang="en-US" sz="1400">
                        <a:solidFill>
                          <a:schemeClr val="tx2"/>
                        </a:solidFill>
                      </a:rPr>
                      <a:pPr>
                        <a:defRPr sz="1400">
                          <a:solidFill>
                            <a:schemeClr val="tx2"/>
                          </a:solidFill>
                        </a:defRPr>
                      </a:pPr>
                      <a:t>[CELLRANGE]</a:t>
                    </a:fld>
                    <a:endParaRPr lang="en-GB"/>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mn-lt"/>
                      <a:ea typeface="+mn-ea"/>
                      <a:cs typeface="+mn-cs"/>
                    </a:defRPr>
                  </a:pPr>
                  <a:endParaRPr lang="en-GB"/>
                </a:p>
              </c:txP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FE09-40C8-AD40-41AC1F08B2FE}"/>
                </c:ext>
              </c:extLst>
            </c:dLbl>
            <c:dLbl>
              <c:idx val="1"/>
              <c:layout>
                <c:manualLayout>
                  <c:x val="-4.1965076679464655E-2"/>
                  <c:y val="2.4166789374729943E-2"/>
                </c:manualLayout>
              </c:layout>
              <c:tx>
                <c:rich>
                  <a:bodyPr/>
                  <a:lstStyle/>
                  <a:p>
                    <a:fld id="{AE591145-3EE9-47FE-A7B5-A9C7FA3B32D1}"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FE09-40C8-AD40-41AC1F08B2FE}"/>
                </c:ext>
              </c:extLst>
            </c:dLbl>
            <c:dLbl>
              <c:idx val="2"/>
              <c:layout>
                <c:manualLayout>
                  <c:x val="-2.3140495867768594E-2"/>
                  <c:y val="5.2292261784434711E-2"/>
                </c:manualLayout>
              </c:layout>
              <c:tx>
                <c:rich>
                  <a:bodyPr/>
                  <a:lstStyle/>
                  <a:p>
                    <a:fld id="{B2AD5E7E-E9AB-4B1C-BE7F-5D9348A2FF71}"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FE09-40C8-AD40-41AC1F08B2FE}"/>
                </c:ext>
              </c:extLst>
            </c:dLbl>
            <c:dLbl>
              <c:idx val="3"/>
              <c:layout>
                <c:manualLayout>
                  <c:x val="-4.8534565410728661E-2"/>
                  <c:y val="4.7661445740847234E-2"/>
                </c:manualLayout>
              </c:layout>
              <c:tx>
                <c:rich>
                  <a:bodyPr/>
                  <a:lstStyle/>
                  <a:p>
                    <a:fld id="{01C580E8-C79F-4787-8DC3-B9584818FAE8}"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FE09-40C8-AD40-41AC1F08B2FE}"/>
                </c:ext>
              </c:extLst>
            </c:dLbl>
            <c:dLbl>
              <c:idx val="4"/>
              <c:layout>
                <c:manualLayout>
                  <c:x val="-1.2825448471833664E-2"/>
                  <c:y val="4.4821938672372608E-2"/>
                </c:manualLayout>
              </c:layout>
              <c:tx>
                <c:rich>
                  <a:bodyPr/>
                  <a:lstStyle/>
                  <a:p>
                    <a:fld id="{0955A192-64AB-4F2D-95EA-63785603EDB8}"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FE09-40C8-AD40-41AC1F08B2FE}"/>
                </c:ext>
              </c:extLst>
            </c:dLbl>
            <c:dLbl>
              <c:idx val="5"/>
              <c:layout>
                <c:manualLayout>
                  <c:x val="-5.2892561983471073E-2"/>
                  <c:y val="9.9604308160828013E-3"/>
                </c:manualLayout>
              </c:layout>
              <c:tx>
                <c:rich>
                  <a:bodyPr/>
                  <a:lstStyle/>
                  <a:p>
                    <a:fld id="{88337FFD-8412-45FA-909A-C7ABD0CACD2B}"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FE09-40C8-AD40-41AC1F08B2FE}"/>
                </c:ext>
              </c:extLst>
            </c:dLbl>
            <c:dLbl>
              <c:idx val="6"/>
              <c:layout>
                <c:manualLayout>
                  <c:x val="-8.3746556473829198E-2"/>
                  <c:y val="-2.4901077040207003E-3"/>
                </c:manualLayout>
              </c:layout>
              <c:tx>
                <c:rich>
                  <a:bodyPr/>
                  <a:lstStyle/>
                  <a:p>
                    <a:fld id="{D1F2A2CD-9E8D-4031-8E75-AC884392CE40}"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FE09-40C8-AD40-41AC1F08B2FE}"/>
                </c:ext>
              </c:extLst>
            </c:dLbl>
            <c:dLbl>
              <c:idx val="7"/>
              <c:layout>
                <c:manualLayout>
                  <c:x val="-3.1955922865013774E-2"/>
                  <c:y val="1.2450538520103411E-2"/>
                </c:manualLayout>
              </c:layout>
              <c:tx>
                <c:rich>
                  <a:bodyPr/>
                  <a:lstStyle/>
                  <a:p>
                    <a:fld id="{EA4EDBF3-5206-4511-92B9-6447BD4E75D5}"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FE09-40C8-AD40-41AC1F08B2FE}"/>
                </c:ext>
              </c:extLst>
            </c:dLbl>
            <c:dLbl>
              <c:idx val="8"/>
              <c:layout>
                <c:manualLayout>
                  <c:x val="-1.4130712999718415E-3"/>
                  <c:y val="-3.9666043224740453E-2"/>
                </c:manualLayout>
              </c:layout>
              <c:tx>
                <c:rich>
                  <a:bodyPr/>
                  <a:lstStyle/>
                  <a:p>
                    <a:fld id="{575E8977-EA54-4B20-8BBA-F19FAA384E12}"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FE09-40C8-AD40-41AC1F08B2FE}"/>
                </c:ext>
              </c:extLst>
            </c:dLbl>
            <c:dLbl>
              <c:idx val="9"/>
              <c:layout>
                <c:manualLayout>
                  <c:x val="-2.3645907897876441E-2"/>
                  <c:y val="3.3084904241633781E-2"/>
                </c:manualLayout>
              </c:layout>
              <c:tx>
                <c:rich>
                  <a:bodyPr/>
                  <a:lstStyle/>
                  <a:p>
                    <a:fld id="{D4B3CB47-1330-4A0C-BA6D-934F20067058}"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FE09-40C8-AD40-41AC1F08B2FE}"/>
                </c:ext>
              </c:extLst>
            </c:dLbl>
            <c:dLbl>
              <c:idx val="10"/>
              <c:layout>
                <c:manualLayout>
                  <c:x val="-8.168239300665929E-2"/>
                  <c:y val="-4.2681230332805929E-2"/>
                </c:manualLayout>
              </c:layout>
              <c:tx>
                <c:rich>
                  <a:bodyPr/>
                  <a:lstStyle/>
                  <a:p>
                    <a:fld id="{84D4CB59-8273-4757-B058-119BF55D79C8}"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FE09-40C8-AD40-41AC1F08B2FE}"/>
                </c:ext>
              </c:extLst>
            </c:dLbl>
            <c:dLbl>
              <c:idx val="11"/>
              <c:layout>
                <c:manualLayout>
                  <c:x val="-6.3921389991540317E-2"/>
                  <c:y val="4.9802154080414007E-3"/>
                </c:manualLayout>
              </c:layout>
              <c:tx>
                <c:rich>
                  <a:bodyPr/>
                  <a:lstStyle/>
                  <a:p>
                    <a:fld id="{B4B1533C-8D4F-4357-B6BF-0C845B9B3697}"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FE09-40C8-AD40-41AC1F08B2FE}"/>
                </c:ext>
              </c:extLst>
            </c:dLbl>
            <c:dLbl>
              <c:idx val="12"/>
              <c:layout>
                <c:manualLayout>
                  <c:x val="-2.3140495867768594E-2"/>
                  <c:y val="4.2331830968351906E-2"/>
                </c:manualLayout>
              </c:layout>
              <c:tx>
                <c:rich>
                  <a:bodyPr/>
                  <a:lstStyle/>
                  <a:p>
                    <a:fld id="{134749F0-152F-47B5-8D2B-25A4E990045D}"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FE09-40C8-AD40-41AC1F08B2FE}"/>
                </c:ext>
              </c:extLst>
            </c:dLbl>
            <c:dLbl>
              <c:idx val="13"/>
              <c:layout>
                <c:manualLayout>
                  <c:x val="-4.077134986225895E-2"/>
                  <c:y val="-4.4821938672372608E-2"/>
                </c:manualLayout>
              </c:layout>
              <c:tx>
                <c:rich>
                  <a:bodyPr/>
                  <a:lstStyle/>
                  <a:p>
                    <a:fld id="{8CE190D0-6916-4991-A807-B46C866B1D9A}"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FE09-40C8-AD40-41AC1F08B2FE}"/>
                </c:ext>
              </c:extLst>
            </c:dLbl>
            <c:dLbl>
              <c:idx val="14"/>
              <c:layout>
                <c:manualLayout>
                  <c:x val="-5.840220385674931E-2"/>
                  <c:y val="-5.7272477192476155E-2"/>
                </c:manualLayout>
              </c:layout>
              <c:tx>
                <c:rich>
                  <a:bodyPr/>
                  <a:lstStyle/>
                  <a:p>
                    <a:fld id="{6EECF86D-AA08-46E7-B33D-2A3E25831419}"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FE09-40C8-AD40-41AC1F08B2FE}"/>
                </c:ext>
              </c:extLst>
            </c:dLbl>
            <c:dLbl>
              <c:idx val="15"/>
              <c:layout>
                <c:manualLayout>
                  <c:x val="-6.9883950456606147E-3"/>
                  <c:y val="3.6512429656908166E-2"/>
                </c:manualLayout>
              </c:layout>
              <c:tx>
                <c:rich>
                  <a:bodyPr/>
                  <a:lstStyle/>
                  <a:p>
                    <a:fld id="{8D4E631A-21B1-4453-8F67-4BC4C743FD62}"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FE09-40C8-AD40-41AC1F08B2FE}"/>
                </c:ext>
              </c:extLst>
            </c:dLbl>
            <c:dLbl>
              <c:idx val="16"/>
              <c:layout>
                <c:manualLayout>
                  <c:x val="-3.3645517450814517E-2"/>
                  <c:y val="-4.8858069939086521E-2"/>
                </c:manualLayout>
              </c:layout>
              <c:tx>
                <c:rich>
                  <a:bodyPr/>
                  <a:lstStyle/>
                  <a:p>
                    <a:fld id="{8CD4542B-C3C6-441E-8374-15F91A1A0CB6}"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FE09-40C8-AD40-41AC1F08B2FE}"/>
                </c:ext>
              </c:extLst>
            </c:dLbl>
            <c:dLbl>
              <c:idx val="17"/>
              <c:layout>
                <c:manualLayout>
                  <c:x val="-5.8414958460770917E-2"/>
                  <c:y val="3.1776911446868256E-2"/>
                </c:manualLayout>
              </c:layout>
              <c:tx>
                <c:rich>
                  <a:bodyPr/>
                  <a:lstStyle/>
                  <a:p>
                    <a:fld id="{EC05E211-8AD0-4691-B054-7430F8846BC3}"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FE09-40C8-AD40-41AC1F08B2FE}"/>
                </c:ext>
              </c:extLst>
            </c:dLbl>
            <c:dLbl>
              <c:idx val="18"/>
              <c:layout>
                <c:manualLayout>
                  <c:x val="-8.8154269972451783E-3"/>
                  <c:y val="-3.9841723264331254E-2"/>
                </c:manualLayout>
              </c:layout>
              <c:tx>
                <c:rich>
                  <a:bodyPr/>
                  <a:lstStyle/>
                  <a:p>
                    <a:fld id="{FEE26DA9-2D47-4A90-A78C-237B46187C8C}"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2-FE09-40C8-AD40-41AC1F08B2FE}"/>
                </c:ext>
              </c:extLst>
            </c:dLbl>
            <c:dLbl>
              <c:idx val="19"/>
              <c:layout>
                <c:manualLayout>
                  <c:x val="-4.8484848484848485E-2"/>
                  <c:y val="3.2371400152269109E-2"/>
                </c:manualLayout>
              </c:layout>
              <c:tx>
                <c:rich>
                  <a:bodyPr/>
                  <a:lstStyle/>
                  <a:p>
                    <a:fld id="{8667E5B8-7212-4A09-BC1C-7CDD4F466DAE}"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FE09-40C8-AD40-41AC1F08B2FE}"/>
                </c:ext>
              </c:extLst>
            </c:dLbl>
            <c:dLbl>
              <c:idx val="20"/>
              <c:layout>
                <c:manualLayout>
                  <c:x val="-4.9586776859504134E-2"/>
                  <c:y val="-2.4901077040207005E-2"/>
                </c:manualLayout>
              </c:layout>
              <c:tx>
                <c:rich>
                  <a:bodyPr/>
                  <a:lstStyle/>
                  <a:p>
                    <a:fld id="{81C07FCC-5B59-44CE-A148-D8B8870ABA40}"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4-FE09-40C8-AD40-41AC1F08B2FE}"/>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2"/>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bg1">
                          <a:lumMod val="50000"/>
                        </a:schemeClr>
                      </a:solidFill>
                      <a:round/>
                    </a:ln>
                    <a:effectLst/>
                  </c:spPr>
                </c15:leaderLines>
              </c:ext>
            </c:extLst>
          </c:dLbls>
          <c:xVal>
            <c:numRef>
              <c:f>'%1634 version'!$D$5:$D$25</c:f>
              <c:numCache>
                <c:formatCode>#,##0.0</c:formatCode>
                <c:ptCount val="21"/>
                <c:pt idx="0">
                  <c:v>42.5</c:v>
                </c:pt>
                <c:pt idx="1">
                  <c:v>17.3</c:v>
                </c:pt>
                <c:pt idx="2">
                  <c:v>27.8</c:v>
                </c:pt>
                <c:pt idx="3">
                  <c:v>19.5</c:v>
                </c:pt>
                <c:pt idx="4">
                  <c:v>23.2</c:v>
                </c:pt>
                <c:pt idx="5">
                  <c:v>35.799999999999997</c:v>
                </c:pt>
                <c:pt idx="6">
                  <c:v>18.8</c:v>
                </c:pt>
                <c:pt idx="7">
                  <c:v>26.2</c:v>
                </c:pt>
                <c:pt idx="8">
                  <c:v>17.8</c:v>
                </c:pt>
                <c:pt idx="9">
                  <c:v>19.899999999999999</c:v>
                </c:pt>
                <c:pt idx="10">
                  <c:v>14.7</c:v>
                </c:pt>
                <c:pt idx="11">
                  <c:v>30.1</c:v>
                </c:pt>
                <c:pt idx="12">
                  <c:v>36.299999999999997</c:v>
                </c:pt>
                <c:pt idx="13">
                  <c:v>15.9</c:v>
                </c:pt>
                <c:pt idx="14">
                  <c:v>20.100000000000001</c:v>
                </c:pt>
                <c:pt idx="15">
                  <c:v>30.7</c:v>
                </c:pt>
                <c:pt idx="16">
                  <c:v>23</c:v>
                </c:pt>
                <c:pt idx="17">
                  <c:v>23.1</c:v>
                </c:pt>
                <c:pt idx="18">
                  <c:v>33</c:v>
                </c:pt>
                <c:pt idx="19">
                  <c:v>52</c:v>
                </c:pt>
                <c:pt idx="20">
                  <c:v>32.799999999999997</c:v>
                </c:pt>
              </c:numCache>
            </c:numRef>
          </c:xVal>
          <c:yVal>
            <c:numRef>
              <c:f>'%1634 version'!$E$5:$E$25</c:f>
              <c:numCache>
                <c:formatCode>#,##0.0</c:formatCode>
                <c:ptCount val="21"/>
                <c:pt idx="0">
                  <c:v>69</c:v>
                </c:pt>
                <c:pt idx="1">
                  <c:v>60.4</c:v>
                </c:pt>
                <c:pt idx="2">
                  <c:v>55.6</c:v>
                </c:pt>
                <c:pt idx="3">
                  <c:v>56.9</c:v>
                </c:pt>
                <c:pt idx="4">
                  <c:v>54.6</c:v>
                </c:pt>
                <c:pt idx="5">
                  <c:v>55.4</c:v>
                </c:pt>
                <c:pt idx="6">
                  <c:v>62.5</c:v>
                </c:pt>
                <c:pt idx="7">
                  <c:v>58.7</c:v>
                </c:pt>
                <c:pt idx="8">
                  <c:v>59.5</c:v>
                </c:pt>
                <c:pt idx="9">
                  <c:v>55.7</c:v>
                </c:pt>
                <c:pt idx="10">
                  <c:v>57.4</c:v>
                </c:pt>
                <c:pt idx="11">
                  <c:v>59.4</c:v>
                </c:pt>
                <c:pt idx="12">
                  <c:v>60.3</c:v>
                </c:pt>
                <c:pt idx="13">
                  <c:v>65.099999999999994</c:v>
                </c:pt>
                <c:pt idx="14">
                  <c:v>64.099999999999994</c:v>
                </c:pt>
                <c:pt idx="15">
                  <c:v>60.4</c:v>
                </c:pt>
                <c:pt idx="16">
                  <c:v>65</c:v>
                </c:pt>
                <c:pt idx="17">
                  <c:v>59.5</c:v>
                </c:pt>
                <c:pt idx="18">
                  <c:v>60.7</c:v>
                </c:pt>
                <c:pt idx="19">
                  <c:v>56.1</c:v>
                </c:pt>
                <c:pt idx="20">
                  <c:v>60.8</c:v>
                </c:pt>
              </c:numCache>
            </c:numRef>
          </c:yVal>
          <c:smooth val="0"/>
          <c:extLst>
            <c:ext xmlns:c15="http://schemas.microsoft.com/office/drawing/2012/chart" uri="{02D57815-91ED-43cb-92C2-25804820EDAC}">
              <c15:datalabelsRange>
                <c15:f>'%1634 version'!$C$5:$C$25</c15:f>
                <c15:dlblRangeCache>
                  <c:ptCount val="21"/>
                  <c:pt idx="0">
                    <c:v>Cinema</c:v>
                  </c:pt>
                  <c:pt idx="1">
                    <c:v>ITV1</c:v>
                  </c:pt>
                  <c:pt idx="2">
                    <c:v>ITV2</c:v>
                  </c:pt>
                  <c:pt idx="3">
                    <c:v>ITV3</c:v>
                  </c:pt>
                  <c:pt idx="4">
                    <c:v>ITV4</c:v>
                  </c:pt>
                  <c:pt idx="5">
                    <c:v>ITVBe</c:v>
                  </c:pt>
                  <c:pt idx="6">
                    <c:v>Channel 4</c:v>
                  </c:pt>
                  <c:pt idx="7">
                    <c:v>E4</c:v>
                  </c:pt>
                  <c:pt idx="8">
                    <c:v>More4</c:v>
                  </c:pt>
                  <c:pt idx="9">
                    <c:v>Film4</c:v>
                  </c:pt>
                  <c:pt idx="10">
                    <c:v>Channel 5</c:v>
                  </c:pt>
                  <c:pt idx="11">
                    <c:v>Sky Max</c:v>
                  </c:pt>
                  <c:pt idx="12">
                    <c:v>Sky Showcase</c:v>
                  </c:pt>
                  <c:pt idx="13">
                    <c:v>Sky Arts</c:v>
                  </c:pt>
                  <c:pt idx="14">
                    <c:v>Sky Atlantic</c:v>
                  </c:pt>
                  <c:pt idx="15">
                    <c:v>Sky Cinema</c:v>
                  </c:pt>
                  <c:pt idx="16">
                    <c:v>Sky Sports</c:v>
                  </c:pt>
                  <c:pt idx="17">
                    <c:v>Facebook</c:v>
                  </c:pt>
                  <c:pt idx="18">
                    <c:v>Instagram </c:v>
                  </c:pt>
                  <c:pt idx="19">
                    <c:v>TikTok</c:v>
                  </c:pt>
                  <c:pt idx="20">
                    <c:v>Youtube</c:v>
                  </c:pt>
                </c15:dlblRangeCache>
              </c15:datalabelsRange>
            </c:ext>
            <c:ext xmlns:c16="http://schemas.microsoft.com/office/drawing/2014/chart" uri="{C3380CC4-5D6E-409C-BE32-E72D297353CC}">
              <c16:uniqueId val="{00000015-FE09-40C8-AD40-41AC1F08B2FE}"/>
            </c:ext>
          </c:extLst>
        </c:ser>
        <c:dLbls>
          <c:showLegendKey val="0"/>
          <c:showVal val="0"/>
          <c:showCatName val="0"/>
          <c:showSerName val="0"/>
          <c:showPercent val="0"/>
          <c:showBubbleSize val="0"/>
        </c:dLbls>
        <c:axId val="326815104"/>
        <c:axId val="327525120"/>
      </c:scatterChart>
      <c:valAx>
        <c:axId val="326815104"/>
        <c:scaling>
          <c:orientation val="minMax"/>
          <c:max val="60"/>
          <c:min val="0"/>
        </c:scaling>
        <c:delete val="0"/>
        <c:axPos val="b"/>
        <c:title>
          <c:tx>
            <c:rich>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r>
                  <a:rPr lang="en-GB" sz="1400">
                    <a:solidFill>
                      <a:schemeClr val="tx2"/>
                    </a:solidFill>
                  </a:rPr>
                  <a:t>% of audience who are 16-34</a:t>
                </a:r>
              </a:p>
            </c:rich>
          </c:tx>
          <c:layout>
            <c:manualLayout>
              <c:xMode val="edge"/>
              <c:yMode val="edge"/>
              <c:x val="0.42206327372764785"/>
              <c:y val="0.9245852187028658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327525120"/>
        <c:crosses val="autoZero"/>
        <c:crossBetween val="midCat"/>
        <c:majorUnit val="10"/>
      </c:valAx>
      <c:valAx>
        <c:axId val="327525120"/>
        <c:scaling>
          <c:orientation val="minMax"/>
          <c:min val="45"/>
        </c:scaling>
        <c:delete val="0"/>
        <c:axPos val="l"/>
        <c:title>
          <c:tx>
            <c:rich>
              <a:bodyPr rot="-5400000" spcFirstLastPara="1" vertOverflow="ellipsis" vert="horz" wrap="square" anchor="ctr" anchorCtr="1"/>
              <a:lstStyle/>
              <a:p>
                <a:pPr>
                  <a:defRPr sz="1400" b="0" i="0" u="none" strike="noStrike" kern="1200" baseline="0">
                    <a:solidFill>
                      <a:schemeClr val="tx2"/>
                    </a:solidFill>
                    <a:latin typeface="+mn-lt"/>
                    <a:ea typeface="+mn-ea"/>
                    <a:cs typeface="+mn-cs"/>
                  </a:defRPr>
                </a:pPr>
                <a:r>
                  <a:rPr lang="en-GB" sz="1400">
                    <a:solidFill>
                      <a:schemeClr val="tx2"/>
                    </a:solidFill>
                  </a:rPr>
                  <a:t>% of audience who are ABC1 </a:t>
                </a:r>
                <a:endParaRPr lang="en-US" sz="1400">
                  <a:solidFill>
                    <a:schemeClr val="tx2"/>
                  </a:solidFill>
                </a:endParaRPr>
              </a:p>
            </c:rich>
          </c:tx>
          <c:layout>
            <c:manualLayout>
              <c:xMode val="edge"/>
              <c:yMode val="edge"/>
              <c:x val="6.6024759284731777E-3"/>
              <c:y val="0.21687034595788646"/>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title>
        <c:numFmt formatCode="#,##0" sourceLinked="0"/>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32681510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935235660827746"/>
          <c:y val="0.10770912815024289"/>
          <c:w val="0.69931390571656216"/>
          <c:h val="0.71497980848448828"/>
        </c:manualLayout>
      </c:layout>
      <c:barChart>
        <c:barDir val="col"/>
        <c:grouping val="percentStacked"/>
        <c:varyColors val="0"/>
        <c:ser>
          <c:idx val="0"/>
          <c:order val="0"/>
          <c:tx>
            <c:strRef>
              <c:f>Sheet1!$C$6</c:f>
              <c:strCache>
                <c:ptCount val="1"/>
                <c:pt idx="0">
                  <c:v>Commercial TV</c:v>
                </c:pt>
              </c:strCache>
            </c:strRef>
          </c:tx>
          <c:spPr>
            <a:solidFill>
              <a:schemeClr val="accent6"/>
            </a:solidFill>
            <a:ln>
              <a:noFill/>
            </a:ln>
            <a:effectLst/>
          </c:spPr>
          <c:invertIfNegative val="0"/>
          <c:cat>
            <c:strRef>
              <c:f>Sheet1!$D$5:$E$5</c:f>
              <c:strCache>
                <c:ptCount val="2"/>
                <c:pt idx="0">
                  <c:v>Reach without cinema</c:v>
                </c:pt>
                <c:pt idx="1">
                  <c:v>Reach with cinema</c:v>
                </c:pt>
              </c:strCache>
            </c:strRef>
          </c:cat>
          <c:val>
            <c:numRef>
              <c:f>Sheet1!$D$6:$E$6</c:f>
              <c:numCache>
                <c:formatCode>General</c:formatCode>
                <c:ptCount val="2"/>
                <c:pt idx="0">
                  <c:v>1635703.59</c:v>
                </c:pt>
                <c:pt idx="1">
                  <c:v>1363086.32</c:v>
                </c:pt>
              </c:numCache>
            </c:numRef>
          </c:val>
          <c:extLst>
            <c:ext xmlns:c16="http://schemas.microsoft.com/office/drawing/2014/chart" uri="{C3380CC4-5D6E-409C-BE32-E72D297353CC}">
              <c16:uniqueId val="{00000000-D286-4DC4-BA9B-9FB8738D4F0D}"/>
            </c:ext>
          </c:extLst>
        </c:ser>
        <c:ser>
          <c:idx val="1"/>
          <c:order val="1"/>
          <c:tx>
            <c:strRef>
              <c:f>Sheet1!$C$7</c:f>
              <c:strCache>
                <c:ptCount val="1"/>
                <c:pt idx="0">
                  <c:v>BVOD</c:v>
                </c:pt>
              </c:strCache>
            </c:strRef>
          </c:tx>
          <c:spPr>
            <a:solidFill>
              <a:schemeClr val="accent2"/>
            </a:solidFill>
            <a:ln>
              <a:noFill/>
            </a:ln>
            <a:effectLst/>
          </c:spPr>
          <c:invertIfNegative val="0"/>
          <c:cat>
            <c:strRef>
              <c:f>Sheet1!$D$5:$E$5</c:f>
              <c:strCache>
                <c:ptCount val="2"/>
                <c:pt idx="0">
                  <c:v>Reach without cinema</c:v>
                </c:pt>
                <c:pt idx="1">
                  <c:v>Reach with cinema</c:v>
                </c:pt>
              </c:strCache>
            </c:strRef>
          </c:cat>
          <c:val>
            <c:numRef>
              <c:f>Sheet1!$D$7:$E$7</c:f>
              <c:numCache>
                <c:formatCode>General</c:formatCode>
                <c:ptCount val="2"/>
                <c:pt idx="0">
                  <c:v>114550.77</c:v>
                </c:pt>
                <c:pt idx="1">
                  <c:v>95458.97</c:v>
                </c:pt>
              </c:numCache>
            </c:numRef>
          </c:val>
          <c:extLst>
            <c:ext xmlns:c16="http://schemas.microsoft.com/office/drawing/2014/chart" uri="{C3380CC4-5D6E-409C-BE32-E72D297353CC}">
              <c16:uniqueId val="{00000001-D286-4DC4-BA9B-9FB8738D4F0D}"/>
            </c:ext>
          </c:extLst>
        </c:ser>
        <c:ser>
          <c:idx val="2"/>
          <c:order val="2"/>
          <c:tx>
            <c:strRef>
              <c:f>Sheet1!$C$8</c:f>
              <c:strCache>
                <c:ptCount val="1"/>
                <c:pt idx="0">
                  <c:v>Online video</c:v>
                </c:pt>
              </c:strCache>
            </c:strRef>
          </c:tx>
          <c:spPr>
            <a:solidFill>
              <a:schemeClr val="accent3"/>
            </a:solidFill>
            <a:ln>
              <a:noFill/>
            </a:ln>
            <a:effectLst/>
          </c:spPr>
          <c:invertIfNegative val="0"/>
          <c:cat>
            <c:strRef>
              <c:f>Sheet1!$D$5:$E$5</c:f>
              <c:strCache>
                <c:ptCount val="2"/>
                <c:pt idx="0">
                  <c:v>Reach without cinema</c:v>
                </c:pt>
                <c:pt idx="1">
                  <c:v>Reach with cinema</c:v>
                </c:pt>
              </c:strCache>
            </c:strRef>
          </c:cat>
          <c:val>
            <c:numRef>
              <c:f>Sheet1!$D$8:$E$8</c:f>
              <c:numCache>
                <c:formatCode>General</c:formatCode>
                <c:ptCount val="2"/>
                <c:pt idx="0">
                  <c:v>213644.93</c:v>
                </c:pt>
                <c:pt idx="1">
                  <c:v>178037.44</c:v>
                </c:pt>
              </c:numCache>
            </c:numRef>
          </c:val>
          <c:extLst>
            <c:ext xmlns:c16="http://schemas.microsoft.com/office/drawing/2014/chart" uri="{C3380CC4-5D6E-409C-BE32-E72D297353CC}">
              <c16:uniqueId val="{00000002-D286-4DC4-BA9B-9FB8738D4F0D}"/>
            </c:ext>
          </c:extLst>
        </c:ser>
        <c:ser>
          <c:idx val="3"/>
          <c:order val="3"/>
          <c:tx>
            <c:strRef>
              <c:f>Sheet1!$C$9</c:f>
              <c:strCache>
                <c:ptCount val="1"/>
                <c:pt idx="0">
                  <c:v>Cinema</c:v>
                </c:pt>
              </c:strCache>
            </c:strRef>
          </c:tx>
          <c:spPr>
            <a:solidFill>
              <a:schemeClr val="accent5"/>
            </a:solidFill>
            <a:ln>
              <a:noFill/>
            </a:ln>
            <a:effectLst/>
          </c:spPr>
          <c:invertIfNegative val="0"/>
          <c:cat>
            <c:strRef>
              <c:f>Sheet1!$D$5:$E$5</c:f>
              <c:strCache>
                <c:ptCount val="2"/>
                <c:pt idx="0">
                  <c:v>Reach without cinema</c:v>
                </c:pt>
                <c:pt idx="1">
                  <c:v>Reach with cinema</c:v>
                </c:pt>
              </c:strCache>
            </c:strRef>
          </c:cat>
          <c:val>
            <c:numRef>
              <c:f>Sheet1!$D$9:$E$9</c:f>
              <c:numCache>
                <c:formatCode>General</c:formatCode>
                <c:ptCount val="2"/>
                <c:pt idx="0">
                  <c:v>0</c:v>
                </c:pt>
                <c:pt idx="1">
                  <c:v>313173</c:v>
                </c:pt>
              </c:numCache>
            </c:numRef>
          </c:val>
          <c:extLst>
            <c:ext xmlns:c16="http://schemas.microsoft.com/office/drawing/2014/chart" uri="{C3380CC4-5D6E-409C-BE32-E72D297353CC}">
              <c16:uniqueId val="{00000003-D286-4DC4-BA9B-9FB8738D4F0D}"/>
            </c:ext>
          </c:extLst>
        </c:ser>
        <c:dLbls>
          <c:showLegendKey val="0"/>
          <c:showVal val="0"/>
          <c:showCatName val="0"/>
          <c:showSerName val="0"/>
          <c:showPercent val="0"/>
          <c:showBubbleSize val="0"/>
        </c:dLbls>
        <c:gapWidth val="150"/>
        <c:overlap val="100"/>
        <c:axId val="868326320"/>
        <c:axId val="868334000"/>
      </c:barChart>
      <c:scatterChart>
        <c:scatterStyle val="smoothMarker"/>
        <c:varyColors val="0"/>
        <c:ser>
          <c:idx val="4"/>
          <c:order val="4"/>
          <c:tx>
            <c:strRef>
              <c:f>Sheet1!$C$10</c:f>
              <c:strCache>
                <c:ptCount val="1"/>
                <c:pt idx="0">
                  <c:v>Reach</c:v>
                </c:pt>
              </c:strCache>
            </c:strRef>
          </c:tx>
          <c:spPr>
            <a:ln w="25400" cap="rnd">
              <a:solidFill>
                <a:schemeClr val="bg2"/>
              </a:solidFill>
              <a:round/>
            </a:ln>
            <a:effectLst/>
          </c:spPr>
          <c:marker>
            <c:symbol val="circle"/>
            <c:size val="5"/>
            <c:spPr>
              <a:noFill/>
              <a:ln w="9525">
                <a:solidFill>
                  <a:schemeClr val="bg2"/>
                </a:solidFill>
              </a:ln>
              <a:effectLst/>
            </c:spPr>
          </c:marker>
          <c:dLbls>
            <c:dLbl>
              <c:idx val="0"/>
              <c:layout>
                <c:manualLayout>
                  <c:x val="-5.2531813716559336E-2"/>
                  <c:y val="5.128205128205128E-2"/>
                </c:manualLayout>
              </c:layout>
              <c:tx>
                <c:rich>
                  <a:bodyPr/>
                  <a:lstStyle/>
                  <a:p>
                    <a:r>
                      <a:rPr lang="en-US"/>
                      <a:t>60%</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D286-4DC4-BA9B-9FB8738D4F0D}"/>
                </c:ext>
              </c:extLst>
            </c:dLbl>
            <c:dLbl>
              <c:idx val="1"/>
              <c:layout>
                <c:manualLayout>
                  <c:x val="-4.2529729292666241E-2"/>
                  <c:y val="-1.2066365007541479E-2"/>
                </c:manualLayout>
              </c:layout>
              <c:tx>
                <c:rich>
                  <a:bodyPr/>
                  <a:lstStyle/>
                  <a:p>
                    <a:r>
                      <a:rPr lang="en-US"/>
                      <a:t>66%</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D286-4DC4-BA9B-9FB8738D4F0D}"/>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xVal>
            <c:strRef>
              <c:f>Sheet1!$D$5:$E$5</c:f>
              <c:strCache>
                <c:ptCount val="2"/>
                <c:pt idx="0">
                  <c:v>Reach without cinema</c:v>
                </c:pt>
                <c:pt idx="1">
                  <c:v>Reach with cinema</c:v>
                </c:pt>
              </c:strCache>
            </c:strRef>
          </c:xVal>
          <c:yVal>
            <c:numRef>
              <c:f>Sheet1!$D$10:$E$10</c:f>
              <c:numCache>
                <c:formatCode>0.00%</c:formatCode>
                <c:ptCount val="2"/>
                <c:pt idx="0">
                  <c:v>0.60109999999999997</c:v>
                </c:pt>
                <c:pt idx="1">
                  <c:v>0.66159999999999997</c:v>
                </c:pt>
              </c:numCache>
            </c:numRef>
          </c:yVal>
          <c:smooth val="1"/>
          <c:extLst>
            <c:ext xmlns:c16="http://schemas.microsoft.com/office/drawing/2014/chart" uri="{C3380CC4-5D6E-409C-BE32-E72D297353CC}">
              <c16:uniqueId val="{00000006-D286-4DC4-BA9B-9FB8738D4F0D}"/>
            </c:ext>
          </c:extLst>
        </c:ser>
        <c:dLbls>
          <c:showLegendKey val="0"/>
          <c:showVal val="0"/>
          <c:showCatName val="0"/>
          <c:showSerName val="0"/>
          <c:showPercent val="0"/>
          <c:showBubbleSize val="0"/>
        </c:dLbls>
        <c:axId val="955462432"/>
        <c:axId val="955470112"/>
      </c:scatterChart>
      <c:catAx>
        <c:axId val="868326320"/>
        <c:scaling>
          <c:orientation val="minMax"/>
        </c:scaling>
        <c:delete val="0"/>
        <c:axPos val="b"/>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crossAx val="868334000"/>
        <c:crosses val="autoZero"/>
        <c:auto val="1"/>
        <c:lblAlgn val="ctr"/>
        <c:lblOffset val="100"/>
        <c:noMultiLvlLbl val="0"/>
      </c:catAx>
      <c:valAx>
        <c:axId val="868334000"/>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bg1"/>
                    </a:solidFill>
                    <a:latin typeface="+mn-lt"/>
                    <a:ea typeface="+mn-ea"/>
                    <a:cs typeface="+mn-cs"/>
                  </a:defRPr>
                </a:pPr>
                <a:r>
                  <a:rPr lang="en-GB" sz="1200">
                    <a:solidFill>
                      <a:schemeClr val="bg1"/>
                    </a:solidFill>
                  </a:rPr>
                  <a:t>% of Budget/ Ratings</a:t>
                </a:r>
              </a:p>
            </c:rich>
          </c:tx>
          <c:layout>
            <c:manualLayout>
              <c:xMode val="edge"/>
              <c:yMode val="edge"/>
              <c:x val="2.8191308109879062E-2"/>
              <c:y val="0.31781736558948231"/>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868326320"/>
        <c:crosses val="autoZero"/>
        <c:crossBetween val="between"/>
      </c:valAx>
      <c:valAx>
        <c:axId val="955470112"/>
        <c:scaling>
          <c:orientation val="minMax"/>
        </c:scaling>
        <c:delete val="0"/>
        <c:axPos val="r"/>
        <c:title>
          <c:tx>
            <c:rich>
              <a:bodyPr rot="-5400000" spcFirstLastPara="1" vertOverflow="ellipsis" vert="horz" wrap="square" anchor="ctr" anchorCtr="1"/>
              <a:lstStyle/>
              <a:p>
                <a:pPr>
                  <a:defRPr sz="1200" b="0" i="0" u="none" strike="noStrike" kern="1200" baseline="0">
                    <a:solidFill>
                      <a:schemeClr val="bg1"/>
                    </a:solidFill>
                    <a:latin typeface="+mn-lt"/>
                    <a:ea typeface="+mn-ea"/>
                    <a:cs typeface="+mn-cs"/>
                  </a:defRPr>
                </a:pPr>
                <a:r>
                  <a:rPr lang="en-GB" sz="1200">
                    <a:solidFill>
                      <a:schemeClr val="bg1"/>
                    </a:solidFill>
                  </a:rPr>
                  <a:t>Reach vs. Target Audience</a:t>
                </a:r>
              </a:p>
            </c:rich>
          </c:tx>
          <c:layout>
            <c:manualLayout>
              <c:xMode val="edge"/>
              <c:yMode val="edge"/>
              <c:x val="0.89738517685837949"/>
              <c:y val="0.2431826225341741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955462432"/>
        <c:crosses val="max"/>
        <c:crossBetween val="midCat"/>
      </c:valAx>
      <c:valAx>
        <c:axId val="955462432"/>
        <c:scaling>
          <c:orientation val="minMax"/>
        </c:scaling>
        <c:delete val="1"/>
        <c:axPos val="b"/>
        <c:numFmt formatCode="General" sourceLinked="1"/>
        <c:majorTickMark val="out"/>
        <c:minorTickMark val="none"/>
        <c:tickLblPos val="nextTo"/>
        <c:crossAx val="955470112"/>
        <c:crosses val="autoZero"/>
        <c:crossBetween val="midCat"/>
      </c:valAx>
      <c:spPr>
        <a:noFill/>
        <a:ln>
          <a:noFill/>
        </a:ln>
        <a:effectLst/>
      </c:spPr>
    </c:plotArea>
    <c:legend>
      <c:legendPos val="b"/>
      <c:layout>
        <c:manualLayout>
          <c:xMode val="edge"/>
          <c:yMode val="edge"/>
          <c:x val="6.4117955290420109E-2"/>
          <c:y val="0.94916972482512085"/>
          <c:w val="0.79879638958880139"/>
          <c:h val="4.4603779021900214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200" b="0" i="0" u="sng" strike="noStrike" kern="1200" spc="0" baseline="0">
                <a:solidFill>
                  <a:schemeClr val="bg1">
                    <a:lumMod val="50000"/>
                    <a:lumOff val="50000"/>
                  </a:schemeClr>
                </a:solidFill>
                <a:latin typeface="+mn-lt"/>
                <a:ea typeface="+mn-ea"/>
                <a:cs typeface="+mn-cs"/>
              </a:defRPr>
            </a:pPr>
            <a:r>
              <a:rPr lang="en-GB" sz="1200" u="sng"/>
              <a:t>Average view time in seconds</a:t>
            </a:r>
          </a:p>
          <a:p>
            <a:pPr>
              <a:defRPr sz="1200" u="sng"/>
            </a:pPr>
            <a:endParaRPr lang="en-GB" sz="1200" u="sng"/>
          </a:p>
        </c:rich>
      </c:tx>
      <c:layout>
        <c:manualLayout>
          <c:xMode val="edge"/>
          <c:yMode val="edge"/>
          <c:x val="7.5731857109840092E-3"/>
          <c:y val="0.12238688324170853"/>
        </c:manualLayout>
      </c:layout>
      <c:overlay val="0"/>
      <c:spPr>
        <a:noFill/>
        <a:ln>
          <a:noFill/>
        </a:ln>
        <a:effectLst/>
      </c:spPr>
      <c:txPr>
        <a:bodyPr rot="0" spcFirstLastPara="1" vertOverflow="ellipsis" vert="horz" wrap="square" anchor="ctr" anchorCtr="1"/>
        <a:lstStyle/>
        <a:p>
          <a:pPr>
            <a:defRPr sz="1200" b="0" i="0" u="sng" strike="noStrike" kern="1200" spc="0" baseline="0">
              <a:solidFill>
                <a:schemeClr val="bg1">
                  <a:lumMod val="50000"/>
                  <a:lumOff val="50000"/>
                </a:schemeClr>
              </a:solidFill>
              <a:latin typeface="+mn-lt"/>
              <a:ea typeface="+mn-ea"/>
              <a:cs typeface="+mn-cs"/>
            </a:defRPr>
          </a:pPr>
          <a:endParaRPr lang="en-US"/>
        </a:p>
      </c:txPr>
    </c:title>
    <c:autoTitleDeleted val="0"/>
    <c:plotArea>
      <c:layout>
        <c:manualLayout>
          <c:layoutTarget val="inner"/>
          <c:xMode val="edge"/>
          <c:yMode val="edge"/>
          <c:x val="8.8017173062806351E-3"/>
          <c:y val="0.1571308293228417"/>
          <c:w val="0.97177124295077444"/>
          <c:h val="0.64787962631555662"/>
        </c:manualLayout>
      </c:layout>
      <c:barChart>
        <c:barDir val="col"/>
        <c:grouping val="clustered"/>
        <c:varyColors val="0"/>
        <c:ser>
          <c:idx val="1"/>
          <c:order val="0"/>
          <c:tx>
            <c:strRef>
              <c:f>Sheet1!$B$1</c:f>
              <c:strCache>
                <c:ptCount val="1"/>
                <c:pt idx="0">
                  <c:v>Column1</c:v>
                </c:pt>
              </c:strCache>
            </c:strRef>
          </c:tx>
          <c:spPr>
            <a:solidFill>
              <a:schemeClr val="bg1">
                <a:lumMod val="85000"/>
              </a:schemeClr>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1-6EC6-4963-B700-F5EF076A3759}"/>
              </c:ext>
            </c:extLst>
          </c:dPt>
          <c:dPt>
            <c:idx val="1"/>
            <c:invertIfNegative val="0"/>
            <c:bubble3D val="0"/>
            <c:spPr>
              <a:solidFill>
                <a:schemeClr val="bg1">
                  <a:lumMod val="85000"/>
                </a:schemeClr>
              </a:solidFill>
              <a:ln>
                <a:noFill/>
              </a:ln>
              <a:effectLst/>
            </c:spPr>
            <c:extLst>
              <c:ext xmlns:c16="http://schemas.microsoft.com/office/drawing/2014/chart" uri="{C3380CC4-5D6E-409C-BE32-E72D297353CC}">
                <c16:uniqueId val="{00000003-6EC6-4963-B700-F5EF076A3759}"/>
              </c:ext>
            </c:extLst>
          </c:dPt>
          <c:dPt>
            <c:idx val="8"/>
            <c:invertIfNegative val="0"/>
            <c:bubble3D val="0"/>
            <c:spPr>
              <a:solidFill>
                <a:schemeClr val="accent2"/>
              </a:solidFill>
              <a:ln>
                <a:noFill/>
              </a:ln>
              <a:effectLst/>
            </c:spPr>
            <c:extLst>
              <c:ext xmlns:c16="http://schemas.microsoft.com/office/drawing/2014/chart" uri="{C3380CC4-5D6E-409C-BE32-E72D297353CC}">
                <c16:uniqueId val="{00000005-6EC6-4963-B700-F5EF076A3759}"/>
              </c:ext>
            </c:extLst>
          </c:dPt>
          <c:dPt>
            <c:idx val="9"/>
            <c:invertIfNegative val="0"/>
            <c:bubble3D val="0"/>
            <c:spPr>
              <a:solidFill>
                <a:schemeClr val="accent2"/>
              </a:solidFill>
              <a:ln>
                <a:noFill/>
              </a:ln>
              <a:effectLst/>
            </c:spPr>
            <c:extLst>
              <c:ext xmlns:c16="http://schemas.microsoft.com/office/drawing/2014/chart" uri="{C3380CC4-5D6E-409C-BE32-E72D297353CC}">
                <c16:uniqueId val="{00000007-6EC6-4963-B700-F5EF076A3759}"/>
              </c:ext>
            </c:extLst>
          </c:dPt>
          <c:dLbls>
            <c:dLbl>
              <c:idx val="8"/>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2"/>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6EC6-4963-B700-F5EF076A3759}"/>
                </c:ext>
              </c:extLst>
            </c:dLbl>
            <c:dLbl>
              <c:idx val="9"/>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2"/>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6EC6-4963-B700-F5EF076A3759}"/>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lumMod val="6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Facebook Infeed</c:v>
                </c:pt>
                <c:pt idx="1">
                  <c:v>OOH (6 Sheet)</c:v>
                </c:pt>
                <c:pt idx="2">
                  <c:v>Digital Display (Desktop)</c:v>
                </c:pt>
                <c:pt idx="3">
                  <c:v>Instagram Infeed</c:v>
                </c:pt>
                <c:pt idx="4">
                  <c:v>YouTube 6s Bumper</c:v>
                </c:pt>
                <c:pt idx="5">
                  <c:v>Digital Display (Mobile)</c:v>
                </c:pt>
                <c:pt idx="6">
                  <c:v>YouTube Non-Skippable 15"/20"</c:v>
                </c:pt>
                <c:pt idx="7">
                  <c:v>TV 30"</c:v>
                </c:pt>
                <c:pt idx="8">
                  <c:v>Cinema 30"</c:v>
                </c:pt>
                <c:pt idx="9">
                  <c:v>Cinema 60"</c:v>
                </c:pt>
              </c:strCache>
            </c:strRef>
          </c:cat>
          <c:val>
            <c:numRef>
              <c:f>Sheet1!$B$2:$B$11</c:f>
              <c:numCache>
                <c:formatCode>0.0</c:formatCode>
                <c:ptCount val="10"/>
                <c:pt idx="0">
                  <c:v>1</c:v>
                </c:pt>
                <c:pt idx="1">
                  <c:v>1.3</c:v>
                </c:pt>
                <c:pt idx="2">
                  <c:v>1.3</c:v>
                </c:pt>
                <c:pt idx="3">
                  <c:v>1.4</c:v>
                </c:pt>
                <c:pt idx="4">
                  <c:v>2.2999999999999998</c:v>
                </c:pt>
                <c:pt idx="5">
                  <c:v>2.4</c:v>
                </c:pt>
                <c:pt idx="6">
                  <c:v>3.6</c:v>
                </c:pt>
                <c:pt idx="7">
                  <c:v>15.5</c:v>
                </c:pt>
                <c:pt idx="8">
                  <c:v>23.9</c:v>
                </c:pt>
                <c:pt idx="9">
                  <c:v>48.3</c:v>
                </c:pt>
              </c:numCache>
            </c:numRef>
          </c:val>
          <c:extLst>
            <c:ext xmlns:c16="http://schemas.microsoft.com/office/drawing/2014/chart" uri="{C3380CC4-5D6E-409C-BE32-E72D297353CC}">
              <c16:uniqueId val="{00000008-6EC6-4963-B700-F5EF076A3759}"/>
            </c:ext>
          </c:extLst>
        </c:ser>
        <c:dLbls>
          <c:dLblPos val="outEnd"/>
          <c:showLegendKey val="0"/>
          <c:showVal val="1"/>
          <c:showCatName val="0"/>
          <c:showSerName val="0"/>
          <c:showPercent val="0"/>
          <c:showBubbleSize val="0"/>
        </c:dLbls>
        <c:gapWidth val="219"/>
        <c:overlap val="-27"/>
        <c:axId val="86906623"/>
        <c:axId val="86905375"/>
      </c:barChart>
      <c:catAx>
        <c:axId val="86906623"/>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86905375"/>
        <c:crosses val="autoZero"/>
        <c:auto val="1"/>
        <c:lblAlgn val="ctr"/>
        <c:lblOffset val="100"/>
        <c:noMultiLvlLbl val="0"/>
      </c:catAx>
      <c:valAx>
        <c:axId val="86905375"/>
        <c:scaling>
          <c:orientation val="minMax"/>
          <c:max val="65"/>
          <c:min val="0"/>
        </c:scaling>
        <c:delete val="1"/>
        <c:axPos val="l"/>
        <c:numFmt formatCode="0" sourceLinked="0"/>
        <c:majorTickMark val="out"/>
        <c:minorTickMark val="none"/>
        <c:tickLblPos val="nextTo"/>
        <c:crossAx val="8690662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bg1">
              <a:lumMod val="50000"/>
              <a:lumOff val="50000"/>
            </a:schemeClr>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manualLayout>
          <c:layoutTarget val="inner"/>
          <c:xMode val="edge"/>
          <c:yMode val="edge"/>
          <c:x val="8.484088494001002E-2"/>
          <c:y val="3.4944793484740992E-2"/>
          <c:w val="0.91515911505999004"/>
          <c:h val="0.8145699071214112"/>
        </c:manualLayout>
      </c:layout>
      <c:barChart>
        <c:barDir val="col"/>
        <c:grouping val="clustered"/>
        <c:varyColors val="0"/>
        <c:ser>
          <c:idx val="0"/>
          <c:order val="0"/>
          <c:tx>
            <c:strRef>
              <c:f>Sheet1!$B$1</c:f>
              <c:strCache>
                <c:ptCount val="1"/>
                <c:pt idx="0">
                  <c:v>Seconds</c:v>
                </c:pt>
              </c:strCache>
            </c:strRef>
          </c:tx>
          <c:spPr>
            <a:solidFill>
              <a:schemeClr val="bg1">
                <a:lumMod val="85000"/>
              </a:schemeClr>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1-0A05-482B-ABF0-457858323BB5}"/>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0A05-482B-ABF0-457858323BB5}"/>
              </c:ext>
            </c:extLst>
          </c:dPt>
          <c:dPt>
            <c:idx val="2"/>
            <c:invertIfNegative val="0"/>
            <c:bubble3D val="0"/>
            <c:spPr>
              <a:solidFill>
                <a:schemeClr val="bg1">
                  <a:lumMod val="85000"/>
                </a:schemeClr>
              </a:solidFill>
              <a:ln>
                <a:noFill/>
              </a:ln>
              <a:effectLst/>
            </c:spPr>
            <c:extLst>
              <c:ext xmlns:c16="http://schemas.microsoft.com/office/drawing/2014/chart" uri="{C3380CC4-5D6E-409C-BE32-E72D297353CC}">
                <c16:uniqueId val="{00000007-0A05-482B-ABF0-457858323BB5}"/>
              </c:ext>
            </c:extLst>
          </c:dPt>
          <c:dPt>
            <c:idx val="3"/>
            <c:invertIfNegative val="0"/>
            <c:bubble3D val="0"/>
            <c:spPr>
              <a:solidFill>
                <a:schemeClr val="bg1">
                  <a:lumMod val="85000"/>
                </a:schemeClr>
              </a:solidFill>
              <a:ln>
                <a:noFill/>
              </a:ln>
              <a:effectLst/>
            </c:spPr>
            <c:extLst>
              <c:ext xmlns:c16="http://schemas.microsoft.com/office/drawing/2014/chart" uri="{C3380CC4-5D6E-409C-BE32-E72D297353CC}">
                <c16:uniqueId val="{00000008-0A05-482B-ABF0-457858323BB5}"/>
              </c:ext>
            </c:extLst>
          </c:dPt>
          <c:dPt>
            <c:idx val="4"/>
            <c:invertIfNegative val="0"/>
            <c:bubble3D val="0"/>
            <c:spPr>
              <a:solidFill>
                <a:schemeClr val="bg1">
                  <a:lumMod val="85000"/>
                </a:schemeClr>
              </a:solidFill>
              <a:ln>
                <a:noFill/>
              </a:ln>
              <a:effectLst/>
            </c:spPr>
            <c:extLst>
              <c:ext xmlns:c16="http://schemas.microsoft.com/office/drawing/2014/chart" uri="{C3380CC4-5D6E-409C-BE32-E72D297353CC}">
                <c16:uniqueId val="{00000005-0A05-482B-ABF0-457858323BB5}"/>
              </c:ext>
            </c:extLst>
          </c:dPt>
          <c:dPt>
            <c:idx val="5"/>
            <c:invertIfNegative val="0"/>
            <c:bubble3D val="0"/>
            <c:spPr>
              <a:solidFill>
                <a:schemeClr val="bg1">
                  <a:lumMod val="85000"/>
                </a:schemeClr>
              </a:solidFill>
              <a:ln>
                <a:noFill/>
              </a:ln>
              <a:effectLst/>
            </c:spPr>
            <c:extLst>
              <c:ext xmlns:c16="http://schemas.microsoft.com/office/drawing/2014/chart" uri="{C3380CC4-5D6E-409C-BE32-E72D297353CC}">
                <c16:uniqueId val="{00000009-0A05-482B-ABF0-457858323BB5}"/>
              </c:ext>
            </c:extLst>
          </c:dPt>
          <c:dLbls>
            <c:dLbl>
              <c:idx val="1"/>
              <c:spPr>
                <a:noFill/>
                <a:ln>
                  <a:noFill/>
                </a:ln>
                <a:effectLst/>
              </c:spPr>
              <c:txPr>
                <a:bodyPr rot="0" spcFirstLastPara="1" vertOverflow="ellipsis" vert="horz" wrap="square" anchor="ctr" anchorCtr="1"/>
                <a:lstStyle/>
                <a:p>
                  <a:pPr>
                    <a:defRPr sz="1600" b="1" i="0" u="none" strike="noStrike" kern="1200" baseline="0">
                      <a:solidFill>
                        <a:schemeClr val="accent2"/>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0A05-482B-ABF0-457858323BB5}"/>
                </c:ext>
              </c:extLst>
            </c:dLbl>
            <c:dLbl>
              <c:idx val="4"/>
              <c:spPr>
                <a:noFill/>
                <a:ln>
                  <a:noFill/>
                </a:ln>
                <a:effectLst/>
              </c:spPr>
              <c:txPr>
                <a:bodyPr rot="0" spcFirstLastPara="1" vertOverflow="ellipsis" vert="horz" wrap="square" anchor="ctr" anchorCtr="0"/>
                <a:lstStyle/>
                <a:p>
                  <a:pPr algn="ctr">
                    <a:defRPr lang="en-US"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5-0A05-482B-ABF0-457858323BB5}"/>
                </c:ext>
              </c:extLst>
            </c:dLbl>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TV</c:v>
                </c:pt>
                <c:pt idx="1">
                  <c:v>Cinema</c:v>
                </c:pt>
                <c:pt idx="2">
                  <c:v>Online Video</c:v>
                </c:pt>
                <c:pt idx="3">
                  <c:v>Online Display</c:v>
                </c:pt>
                <c:pt idx="4">
                  <c:v>OOH</c:v>
                </c:pt>
                <c:pt idx="5">
                  <c:v>Paid Social</c:v>
                </c:pt>
              </c:strCache>
            </c:strRef>
          </c:cat>
          <c:val>
            <c:numRef>
              <c:f>Sheet1!$B$2:$B$7</c:f>
              <c:numCache>
                <c:formatCode>"£"#,##0.00_);[Red]\("£"#,##0.00\)</c:formatCode>
                <c:ptCount val="6"/>
                <c:pt idx="0">
                  <c:v>1.19</c:v>
                </c:pt>
                <c:pt idx="1">
                  <c:v>1.85</c:v>
                </c:pt>
                <c:pt idx="2">
                  <c:v>1.94</c:v>
                </c:pt>
                <c:pt idx="3">
                  <c:v>2.69</c:v>
                </c:pt>
                <c:pt idx="4">
                  <c:v>2.74</c:v>
                </c:pt>
                <c:pt idx="5">
                  <c:v>4.3099999999999996</c:v>
                </c:pt>
              </c:numCache>
            </c:numRef>
          </c:val>
          <c:extLst>
            <c:ext xmlns:c16="http://schemas.microsoft.com/office/drawing/2014/chart" uri="{C3380CC4-5D6E-409C-BE32-E72D297353CC}">
              <c16:uniqueId val="{00000006-0A05-482B-ABF0-457858323BB5}"/>
            </c:ext>
          </c:extLst>
        </c:ser>
        <c:dLbls>
          <c:showLegendKey val="0"/>
          <c:showVal val="0"/>
          <c:showCatName val="0"/>
          <c:showSerName val="0"/>
          <c:showPercent val="0"/>
          <c:showBubbleSize val="0"/>
        </c:dLbls>
        <c:gapWidth val="219"/>
        <c:overlap val="-27"/>
        <c:axId val="1257652224"/>
        <c:axId val="1257652640"/>
      </c:barChart>
      <c:catAx>
        <c:axId val="1257652224"/>
        <c:scaling>
          <c:orientation val="minMax"/>
        </c:scaling>
        <c:delete val="0"/>
        <c:axPos val="b"/>
        <c:numFmt formatCode="General" sourceLinked="1"/>
        <c:majorTickMark val="none"/>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1257652640"/>
        <c:crosses val="autoZero"/>
        <c:auto val="1"/>
        <c:lblAlgn val="ctr"/>
        <c:lblOffset val="100"/>
        <c:noMultiLvlLbl val="0"/>
      </c:catAx>
      <c:valAx>
        <c:axId val="1257652640"/>
        <c:scaling>
          <c:orientation val="minMax"/>
        </c:scaling>
        <c:delete val="0"/>
        <c:axPos val="l"/>
        <c:title>
          <c:tx>
            <c:rich>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en-GB" b="1" err="1">
                    <a:solidFill>
                      <a:schemeClr val="tx1"/>
                    </a:solidFill>
                  </a:rPr>
                  <a:t>aCPM</a:t>
                </a:r>
                <a:endParaRPr lang="en-GB" b="1">
                  <a:solidFill>
                    <a:schemeClr val="tx1"/>
                  </a:solidFill>
                </a:endParaRPr>
              </a:p>
            </c:rich>
          </c:tx>
          <c:layout>
            <c:manualLayout>
              <c:xMode val="edge"/>
              <c:yMode val="edge"/>
              <c:x val="1.8977407030873607E-3"/>
              <c:y val="0.40263765076035668"/>
            </c:manualLayout>
          </c:layout>
          <c:overlay val="0"/>
          <c:spPr>
            <a:noFill/>
            <a:ln>
              <a:noFill/>
            </a:ln>
            <a:effectLst/>
          </c:spPr>
          <c:txPr>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endParaRPr lang="en-GB"/>
            </a:p>
          </c:txPr>
        </c:title>
        <c:numFmt formatCode="&quot;£&quot;#,##0.00_);[Red]\(&quot;£&quot;#,##0.00\)"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1197" b="1" i="0" u="none" strike="noStrike" kern="1200" baseline="0">
                <a:solidFill>
                  <a:schemeClr val="tx1"/>
                </a:solidFill>
                <a:latin typeface="+mj-lt"/>
                <a:ea typeface="+mn-ea"/>
                <a:cs typeface="+mn-cs"/>
              </a:defRPr>
            </a:pPr>
            <a:endParaRPr lang="en-US"/>
          </a:p>
        </c:txPr>
        <c:crossAx val="12576522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accent6"/>
          </a:solidFill>
          <a:latin typeface="+mn-lt"/>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132119578555057"/>
          <c:y val="1.1347477818874945E-2"/>
          <c:w val="0.80675287630641412"/>
          <c:h val="0.91248590031266752"/>
        </c:manualLayout>
      </c:layout>
      <c:barChart>
        <c:barDir val="bar"/>
        <c:grouping val="clustered"/>
        <c:varyColors val="0"/>
        <c:ser>
          <c:idx val="0"/>
          <c:order val="0"/>
          <c:tx>
            <c:strRef>
              <c:f>Sheet1!$B$1</c:f>
              <c:strCache>
                <c:ptCount val="1"/>
                <c:pt idx="0">
                  <c:v>Any co-viewing</c:v>
                </c:pt>
              </c:strCache>
            </c:strRef>
          </c:tx>
          <c:spPr>
            <a:solidFill>
              <a:srgbClr val="F3DDBD"/>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C4A3-4F88-B4C9-20BFC116520E}"/>
              </c:ext>
            </c:extLst>
          </c:dPt>
          <c:dPt>
            <c:idx val="1"/>
            <c:invertIfNegative val="0"/>
            <c:bubble3D val="0"/>
            <c:spPr>
              <a:solidFill>
                <a:schemeClr val="accent6"/>
              </a:solidFill>
              <a:ln>
                <a:noFill/>
              </a:ln>
              <a:effectLst/>
            </c:spPr>
            <c:extLst>
              <c:ext xmlns:c16="http://schemas.microsoft.com/office/drawing/2014/chart" uri="{C3380CC4-5D6E-409C-BE32-E72D297353CC}">
                <c16:uniqueId val="{00000003-C4A3-4F88-B4C9-20BFC116520E}"/>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5-C4A3-4F88-B4C9-20BFC116520E}"/>
              </c:ext>
            </c:extLst>
          </c:dPt>
          <c:dPt>
            <c:idx val="3"/>
            <c:invertIfNegative val="0"/>
            <c:bubble3D val="0"/>
            <c:spPr>
              <a:solidFill>
                <a:schemeClr val="accent6"/>
              </a:solidFill>
              <a:ln>
                <a:noFill/>
              </a:ln>
              <a:effectLst/>
            </c:spPr>
            <c:extLst>
              <c:ext xmlns:c16="http://schemas.microsoft.com/office/drawing/2014/chart" uri="{C3380CC4-5D6E-409C-BE32-E72D297353CC}">
                <c16:uniqueId val="{00000007-C4A3-4F88-B4C9-20BFC116520E}"/>
              </c:ext>
            </c:extLst>
          </c:dPt>
          <c:dPt>
            <c:idx val="4"/>
            <c:invertIfNegative val="0"/>
            <c:bubble3D val="0"/>
            <c:spPr>
              <a:solidFill>
                <a:schemeClr val="accent6"/>
              </a:solidFill>
              <a:ln>
                <a:noFill/>
              </a:ln>
              <a:effectLst/>
            </c:spPr>
            <c:extLst>
              <c:ext xmlns:c16="http://schemas.microsoft.com/office/drawing/2014/chart" uri="{C3380CC4-5D6E-409C-BE32-E72D297353CC}">
                <c16:uniqueId val="{00000009-C4A3-4F88-B4C9-20BFC116520E}"/>
              </c:ext>
            </c:extLst>
          </c:dPt>
          <c:dPt>
            <c:idx val="5"/>
            <c:invertIfNegative val="0"/>
            <c:bubble3D val="0"/>
            <c:spPr>
              <a:solidFill>
                <a:srgbClr val="EF3340"/>
              </a:solidFill>
              <a:ln>
                <a:noFill/>
              </a:ln>
              <a:effectLst/>
            </c:spPr>
            <c:extLst>
              <c:ext xmlns:c16="http://schemas.microsoft.com/office/drawing/2014/chart" uri="{C3380CC4-5D6E-409C-BE32-E72D297353CC}">
                <c16:uniqueId val="{0000000B-C4A3-4F88-B4C9-20BFC116520E}"/>
              </c:ext>
            </c:extLst>
          </c:dPt>
          <c:dLbls>
            <c:dLbl>
              <c:idx val="5"/>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B-C4A3-4F88-B4C9-20BFC116520E}"/>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YouTube</c:v>
                </c:pt>
                <c:pt idx="1">
                  <c:v>Live TV</c:v>
                </c:pt>
                <c:pt idx="2">
                  <c:v>SVOD</c:v>
                </c:pt>
                <c:pt idx="3">
                  <c:v>BVOD</c:v>
                </c:pt>
                <c:pt idx="4">
                  <c:v>Playback TV</c:v>
                </c:pt>
                <c:pt idx="5">
                  <c:v>Cinema</c:v>
                </c:pt>
              </c:strCache>
            </c:strRef>
          </c:cat>
          <c:val>
            <c:numRef>
              <c:f>Sheet1!$B$2:$B$7</c:f>
              <c:numCache>
                <c:formatCode>0%</c:formatCode>
                <c:ptCount val="6"/>
                <c:pt idx="0">
                  <c:v>0.1</c:v>
                </c:pt>
                <c:pt idx="1">
                  <c:v>0.42</c:v>
                </c:pt>
                <c:pt idx="2">
                  <c:v>0.43</c:v>
                </c:pt>
                <c:pt idx="3">
                  <c:v>0.44</c:v>
                </c:pt>
                <c:pt idx="4">
                  <c:v>0.5</c:v>
                </c:pt>
                <c:pt idx="5">
                  <c:v>0.98</c:v>
                </c:pt>
              </c:numCache>
            </c:numRef>
          </c:val>
          <c:extLst>
            <c:ext xmlns:c16="http://schemas.microsoft.com/office/drawing/2014/chart" uri="{C3380CC4-5D6E-409C-BE32-E72D297353CC}">
              <c16:uniqueId val="{0000000C-C4A3-4F88-B4C9-20BFC116520E}"/>
            </c:ext>
          </c:extLst>
        </c:ser>
        <c:dLbls>
          <c:showLegendKey val="0"/>
          <c:showVal val="0"/>
          <c:showCatName val="0"/>
          <c:showSerName val="0"/>
          <c:showPercent val="0"/>
          <c:showBubbleSize val="0"/>
        </c:dLbls>
        <c:gapWidth val="70"/>
        <c:axId val="254170752"/>
        <c:axId val="1581891600"/>
      </c:barChart>
      <c:catAx>
        <c:axId val="254170752"/>
        <c:scaling>
          <c:orientation val="minMax"/>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crossAx val="1581891600"/>
        <c:crosses val="autoZero"/>
        <c:auto val="1"/>
        <c:lblAlgn val="ctr"/>
        <c:lblOffset val="100"/>
        <c:noMultiLvlLbl val="0"/>
      </c:catAx>
      <c:valAx>
        <c:axId val="1581891600"/>
        <c:scaling>
          <c:orientation val="minMax"/>
        </c:scaling>
        <c:delete val="1"/>
        <c:axPos val="b"/>
        <c:numFmt formatCode="0%" sourceLinked="1"/>
        <c:majorTickMark val="none"/>
        <c:minorTickMark val="none"/>
        <c:tickLblPos val="nextTo"/>
        <c:crossAx val="2541707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latin typeface="+mn-lt"/>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9821004428768938E-3"/>
          <c:y val="9.8730416816934265E-4"/>
          <c:w val="0.93044129767189354"/>
          <c:h val="0.99590745251120627"/>
        </c:manualLayout>
      </c:layout>
      <c:bubbleChart>
        <c:varyColors val="0"/>
        <c:ser>
          <c:idx val="0"/>
          <c:order val="0"/>
          <c:tx>
            <c:strRef>
              <c:f>Sheet1!$A$2</c:f>
              <c:strCache>
                <c:ptCount val="1"/>
                <c:pt idx="0">
                  <c:v>Social </c:v>
                </c:pt>
              </c:strCache>
            </c:strRef>
          </c:tx>
          <c:spPr>
            <a:solidFill>
              <a:srgbClr val="051D2E"/>
            </a:solidFill>
            <a:ln>
              <a:noFill/>
            </a:ln>
            <a:effectLst/>
          </c:spPr>
          <c:invertIfNegative val="0"/>
          <c:dPt>
            <c:idx val="0"/>
            <c:invertIfNegative val="0"/>
            <c:bubble3D val="0"/>
            <c:spPr>
              <a:solidFill>
                <a:srgbClr val="051D2E"/>
              </a:solidFill>
              <a:ln>
                <a:noFill/>
              </a:ln>
              <a:effectLst/>
            </c:spPr>
            <c:extLst>
              <c:ext xmlns:c16="http://schemas.microsoft.com/office/drawing/2014/chart" uri="{C3380CC4-5D6E-409C-BE32-E72D297353CC}">
                <c16:uniqueId val="{00000001-7383-478A-AFB9-5E52518B3B39}"/>
              </c:ext>
            </c:extLst>
          </c:dPt>
          <c:dPt>
            <c:idx val="1"/>
            <c:invertIfNegative val="0"/>
            <c:bubble3D val="0"/>
            <c:spPr>
              <a:solidFill>
                <a:srgbClr val="EF3340"/>
              </a:solidFill>
              <a:ln>
                <a:noFill/>
              </a:ln>
              <a:effectLst/>
            </c:spPr>
            <c:extLst>
              <c:ext xmlns:c16="http://schemas.microsoft.com/office/drawing/2014/chart" uri="{C3380CC4-5D6E-409C-BE32-E72D297353CC}">
                <c16:uniqueId val="{00000003-7383-478A-AFB9-5E52518B3B39}"/>
              </c:ext>
            </c:extLst>
          </c:dPt>
          <c:dPt>
            <c:idx val="4"/>
            <c:invertIfNegative val="0"/>
            <c:bubble3D val="0"/>
            <c:spPr>
              <a:solidFill>
                <a:srgbClr val="051D2E"/>
              </a:solidFill>
              <a:ln>
                <a:noFill/>
              </a:ln>
              <a:effectLst/>
            </c:spPr>
            <c:extLst>
              <c:ext xmlns:c16="http://schemas.microsoft.com/office/drawing/2014/chart" uri="{C3380CC4-5D6E-409C-BE32-E72D297353CC}">
                <c16:uniqueId val="{00000005-7383-478A-AFB9-5E52518B3B39}"/>
              </c:ext>
            </c:extLst>
          </c:dPt>
          <c:dLbls>
            <c:dLbl>
              <c:idx val="0"/>
              <c:tx>
                <c:rich>
                  <a:bodyPr/>
                  <a:lstStyle/>
                  <a:p>
                    <a:fld id="{4F982C67-7999-460F-8534-CD2A129A5F98}"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7383-478A-AFB9-5E52518B3B39}"/>
                </c:ext>
              </c:extLst>
            </c:dLbl>
            <c:dLbl>
              <c:idx val="1"/>
              <c:layout>
                <c:manualLayout>
                  <c:x val="-8.181146236760117E-3"/>
                  <c:y val="9.5527424097013197E-4"/>
                </c:manualLayout>
              </c:layout>
              <c:tx>
                <c:rich>
                  <a:bodyPr/>
                  <a:lstStyle/>
                  <a:p>
                    <a:fld id="{BE60B45B-9C24-6D49-B5C7-033B5FD54F38}"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7383-478A-AFB9-5E52518B3B39}"/>
                </c:ext>
              </c:extLst>
            </c:dLbl>
            <c:dLbl>
              <c:idx val="2"/>
              <c:layout>
                <c:manualLayout>
                  <c:x val="-7.1575532417156348E-2"/>
                  <c:y val="-5.1354242437208562E-2"/>
                </c:manualLayout>
              </c:layout>
              <c:tx>
                <c:rich>
                  <a:bodyPr/>
                  <a:lstStyle/>
                  <a:p>
                    <a:fld id="{E8CD8515-3DEF-4103-A9AD-E12C428DE024}"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7383-478A-AFB9-5E52518B3B39}"/>
                </c:ext>
              </c:extLst>
            </c:dLbl>
            <c:dLbl>
              <c:idx val="3"/>
              <c:layout>
                <c:manualLayout>
                  <c:x val="-0.1121655126046642"/>
                  <c:y val="-2.3965231475640357E-2"/>
                </c:manualLayout>
              </c:layout>
              <c:tx>
                <c:rich>
                  <a:bodyPr/>
                  <a:lstStyle/>
                  <a:p>
                    <a:fld id="{5D16385F-A461-47F8-BA0C-248B784F5537}"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7383-478A-AFB9-5E52518B3B39}"/>
                </c:ext>
              </c:extLst>
            </c:dLbl>
            <c:dLbl>
              <c:idx val="4"/>
              <c:layout>
                <c:manualLayout>
                  <c:x val="-0.23840124529764845"/>
                  <c:y val="6.2343839807275273E-2"/>
                </c:manualLayout>
              </c:layout>
              <c:tx>
                <c:rich>
                  <a:bodyPr/>
                  <a:lstStyle/>
                  <a:p>
                    <a:fld id="{9C1F5AD3-1698-44D8-B19A-423D5366FD7E}"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7383-478A-AFB9-5E52518B3B39}"/>
                </c:ext>
              </c:extLst>
            </c:dLbl>
            <c:dLbl>
              <c:idx val="5"/>
              <c:layout>
                <c:manualLayout>
                  <c:x val="-0.16399586167635827"/>
                  <c:y val="-4.7930462951280714E-2"/>
                </c:manualLayout>
              </c:layout>
              <c:tx>
                <c:rich>
                  <a:bodyPr/>
                  <a:lstStyle/>
                  <a:p>
                    <a:fld id="{010B7118-988C-CA4D-9BB2-0E885DC6BC2D}"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7383-478A-AFB9-5E52518B3B39}"/>
                </c:ext>
              </c:extLst>
            </c:dLbl>
            <c:dLbl>
              <c:idx val="6"/>
              <c:layout>
                <c:manualLayout>
                  <c:x val="-0.27808199324705446"/>
                  <c:y val="-2.5796558517814053E-2"/>
                </c:manualLayout>
              </c:layout>
              <c:tx>
                <c:rich>
                  <a:bodyPr/>
                  <a:lstStyle/>
                  <a:p>
                    <a:fld id="{B4D632D3-C1DA-46A7-A60D-0E78BC505F76}"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manualLayout>
                      <c:w val="0.28462269646498783"/>
                      <c:h val="0.1440049043870972"/>
                    </c:manualLayout>
                  </c15:layout>
                  <c15:dlblFieldTable/>
                  <c15:showDataLabelsRange val="1"/>
                </c:ext>
                <c:ext xmlns:c16="http://schemas.microsoft.com/office/drawing/2014/chart" uri="{C3380CC4-5D6E-409C-BE32-E72D297353CC}">
                  <c16:uniqueId val="{00000009-7383-478A-AFB9-5E52518B3B39}"/>
                </c:ext>
              </c:extLst>
            </c:dLbl>
            <c:dLbl>
              <c:idx val="7"/>
              <c:layout>
                <c:manualLayout>
                  <c:x val="-5.1768898123750653E-3"/>
                  <c:y val="7.5632193744382924E-3"/>
                </c:manualLayout>
              </c:layout>
              <c:tx>
                <c:rich>
                  <a:bodyPr/>
                  <a:lstStyle/>
                  <a:p>
                    <a:fld id="{08D61C02-BC0A-44A3-9D6B-47DE27511473}"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7383-478A-AFB9-5E52518B3B39}"/>
                </c:ext>
              </c:extLst>
            </c:dLbl>
            <c:dLbl>
              <c:idx val="8"/>
              <c:layout>
                <c:manualLayout>
                  <c:x val="-0.14785433860892427"/>
                  <c:y val="-1.0271121592782744E-2"/>
                </c:manualLayout>
              </c:layout>
              <c:tx>
                <c:rich>
                  <a:bodyPr/>
                  <a:lstStyle/>
                  <a:p>
                    <a:fld id="{2A57F484-FA21-41F4-AD32-3D0349B2A481}"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7383-478A-AFB9-5E52518B3B39}"/>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j-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xVal>
            <c:numRef>
              <c:f>Sheet1!$B$1:$J$1</c:f>
              <c:numCache>
                <c:formatCode>0</c:formatCode>
                <c:ptCount val="9"/>
                <c:pt idx="0">
                  <c:v>128</c:v>
                </c:pt>
                <c:pt idx="1">
                  <c:v>131</c:v>
                </c:pt>
                <c:pt idx="2">
                  <c:v>103</c:v>
                </c:pt>
                <c:pt idx="3">
                  <c:v>84</c:v>
                </c:pt>
                <c:pt idx="4">
                  <c:v>84</c:v>
                </c:pt>
                <c:pt idx="5">
                  <c:v>88</c:v>
                </c:pt>
                <c:pt idx="6">
                  <c:v>88</c:v>
                </c:pt>
                <c:pt idx="7">
                  <c:v>106</c:v>
                </c:pt>
                <c:pt idx="8">
                  <c:v>72</c:v>
                </c:pt>
              </c:numCache>
            </c:numRef>
          </c:xVal>
          <c:yVal>
            <c:numRef>
              <c:f>Sheet1!$B$2:$J$2</c:f>
              <c:numCache>
                <c:formatCode>0</c:formatCode>
                <c:ptCount val="9"/>
                <c:pt idx="0">
                  <c:v>118</c:v>
                </c:pt>
                <c:pt idx="1">
                  <c:v>108</c:v>
                </c:pt>
                <c:pt idx="2">
                  <c:v>100</c:v>
                </c:pt>
                <c:pt idx="3">
                  <c:v>103</c:v>
                </c:pt>
                <c:pt idx="4">
                  <c:v>87</c:v>
                </c:pt>
                <c:pt idx="5">
                  <c:v>110</c:v>
                </c:pt>
                <c:pt idx="6">
                  <c:v>92</c:v>
                </c:pt>
                <c:pt idx="7">
                  <c:v>92</c:v>
                </c:pt>
                <c:pt idx="8">
                  <c:v>103</c:v>
                </c:pt>
              </c:numCache>
            </c:numRef>
          </c:yVal>
          <c:bubbleSize>
            <c:numLit>
              <c:formatCode>General</c:formatCode>
              <c:ptCount val="9"/>
              <c:pt idx="0">
                <c:v>1</c:v>
              </c:pt>
              <c:pt idx="1">
                <c:v>1</c:v>
              </c:pt>
              <c:pt idx="2">
                <c:v>1</c:v>
              </c:pt>
              <c:pt idx="3">
                <c:v>1</c:v>
              </c:pt>
              <c:pt idx="4">
                <c:v>1</c:v>
              </c:pt>
              <c:pt idx="5">
                <c:v>1</c:v>
              </c:pt>
              <c:pt idx="6">
                <c:v>1</c:v>
              </c:pt>
              <c:pt idx="7">
                <c:v>1</c:v>
              </c:pt>
              <c:pt idx="8">
                <c:v>1</c:v>
              </c:pt>
            </c:numLit>
          </c:bubbleSize>
          <c:bubble3D val="0"/>
          <c:extLst>
            <c:ext xmlns:c15="http://schemas.microsoft.com/office/drawing/2012/chart" uri="{02D57815-91ED-43cb-92C2-25804820EDAC}">
              <c15:datalabelsRange>
                <c15:f>Sheet1!$B$3:$J$3</c15:f>
                <c15:dlblRangeCache>
                  <c:ptCount val="9"/>
                  <c:pt idx="0">
                    <c:v>TV</c:v>
                  </c:pt>
                  <c:pt idx="1">
                    <c:v>Cinema</c:v>
                  </c:pt>
                  <c:pt idx="2">
                    <c:v>Newspapers</c:v>
                  </c:pt>
                  <c:pt idx="3">
                    <c:v>Radio</c:v>
                  </c:pt>
                  <c:pt idx="4">
                    <c:v>Content creators</c:v>
                  </c:pt>
                  <c:pt idx="5">
                    <c:v>Out of home</c:v>
                  </c:pt>
                  <c:pt idx="6">
                    <c:v>Video sharing sites</c:v>
                  </c:pt>
                  <c:pt idx="7">
                    <c:v>Social Media</c:v>
                  </c:pt>
                  <c:pt idx="8">
                    <c:v>Podcasts</c:v>
                  </c:pt>
                </c15:dlblRangeCache>
              </c15:datalabelsRange>
            </c:ext>
            <c:ext xmlns:c16="http://schemas.microsoft.com/office/drawing/2014/chart" uri="{C3380CC4-5D6E-409C-BE32-E72D297353CC}">
              <c16:uniqueId val="{0000000C-7383-478A-AFB9-5E52518B3B39}"/>
            </c:ext>
          </c:extLst>
        </c:ser>
        <c:dLbls>
          <c:showLegendKey val="0"/>
          <c:showVal val="0"/>
          <c:showCatName val="0"/>
          <c:showSerName val="0"/>
          <c:showPercent val="0"/>
          <c:showBubbleSize val="0"/>
        </c:dLbls>
        <c:bubbleScale val="18"/>
        <c:showNegBubbles val="0"/>
        <c:axId val="305412352"/>
        <c:axId val="306089632"/>
      </c:bubbleChart>
      <c:valAx>
        <c:axId val="305412352"/>
        <c:scaling>
          <c:orientation val="minMax"/>
          <c:max val="150"/>
          <c:min val="50"/>
        </c:scaling>
        <c:delete val="1"/>
        <c:axPos val="b"/>
        <c:numFmt formatCode="#,##0" sourceLinked="0"/>
        <c:majorTickMark val="out"/>
        <c:minorTickMark val="none"/>
        <c:tickLblPos val="nextTo"/>
        <c:crossAx val="306089632"/>
        <c:crossesAt val="0"/>
        <c:crossBetween val="midCat"/>
        <c:majorUnit val="10"/>
      </c:valAx>
      <c:valAx>
        <c:axId val="306089632"/>
        <c:scaling>
          <c:orientation val="minMax"/>
          <c:max val="150"/>
          <c:min val="50"/>
        </c:scaling>
        <c:delete val="1"/>
        <c:axPos val="l"/>
        <c:majorGridlines>
          <c:spPr>
            <a:ln w="6350" cap="flat" cmpd="sng" algn="ctr">
              <a:noFill/>
              <a:prstDash val="solid"/>
              <a:round/>
            </a:ln>
            <a:effectLst/>
          </c:spPr>
        </c:majorGridlines>
        <c:numFmt formatCode="#,##0" sourceLinked="0"/>
        <c:majorTickMark val="out"/>
        <c:minorTickMark val="none"/>
        <c:tickLblPos val="nextTo"/>
        <c:crossAx val="305412352"/>
        <c:crossesAt val="5.000000000000001E-2"/>
        <c:crossBetween val="midCat"/>
      </c:valAx>
      <c:spPr>
        <a:noFill/>
        <a:ln w="25400">
          <a:noFill/>
        </a:ln>
        <a:effectLst/>
      </c:spPr>
    </c:plotArea>
    <c:plotVisOnly val="1"/>
    <c:dispBlanksAs val="gap"/>
    <c:showDLblsOverMax val="0"/>
  </c:chart>
  <c:spPr>
    <a:noFill/>
    <a:ln w="6350" cap="flat" cmpd="sng" algn="ctr">
      <a:noFill/>
      <a:prstDash val="solid"/>
      <a:miter lim="800000"/>
    </a:ln>
    <a:effectLst/>
  </c:spPr>
  <c:txPr>
    <a:bodyPr/>
    <a:lstStyle/>
    <a:p>
      <a:pPr>
        <a:defRPr sz="1600">
          <a:latin typeface="+mj-lt"/>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801934410222108"/>
          <c:y val="7.7671194689595477E-2"/>
          <c:w val="0.97748538141286889"/>
          <c:h val="0.84758155021175541"/>
        </c:manualLayout>
      </c:layout>
      <c:barChart>
        <c:barDir val="bar"/>
        <c:grouping val="clustered"/>
        <c:varyColors val="0"/>
        <c:ser>
          <c:idx val="0"/>
          <c:order val="0"/>
          <c:tx>
            <c:strRef>
              <c:f>Sheet1!$B$1</c:f>
              <c:strCache>
                <c:ptCount val="1"/>
                <c:pt idx="0">
                  <c:v>Index</c:v>
                </c:pt>
              </c:strCache>
            </c:strRef>
          </c:tx>
          <c:spPr>
            <a:solidFill>
              <a:schemeClr val="bg1">
                <a:lumMod val="75000"/>
              </a:schemeClr>
            </a:solidFill>
            <a:ln>
              <a:noFill/>
            </a:ln>
            <a:effectLst/>
          </c:spPr>
          <c:invertIfNegative val="0"/>
          <c:dPt>
            <c:idx val="6"/>
            <c:invertIfNegative val="0"/>
            <c:bubble3D val="0"/>
            <c:spPr>
              <a:solidFill>
                <a:schemeClr val="accent2"/>
              </a:solidFill>
              <a:ln>
                <a:noFill/>
              </a:ln>
              <a:effectLst/>
            </c:spPr>
            <c:extLst>
              <c:ext xmlns:c16="http://schemas.microsoft.com/office/drawing/2014/chart" uri="{C3380CC4-5D6E-409C-BE32-E72D297353CC}">
                <c16:uniqueId val="{00000001-E807-4EF9-ADE9-D68848DCFD5C}"/>
              </c:ext>
            </c:extLst>
          </c:dPt>
          <c:cat>
            <c:strRef>
              <c:f>Sheet1!$A$2:$A$8</c:f>
              <c:strCache>
                <c:ptCount val="7"/>
                <c:pt idx="0">
                  <c:v>Internet</c:v>
                </c:pt>
                <c:pt idx="1">
                  <c:v>Natl newspapers</c:v>
                </c:pt>
                <c:pt idx="2">
                  <c:v>Magazines</c:v>
                </c:pt>
                <c:pt idx="3">
                  <c:v>Radio</c:v>
                </c:pt>
                <c:pt idx="4">
                  <c:v>Out of home</c:v>
                </c:pt>
                <c:pt idx="5">
                  <c:v>TV</c:v>
                </c:pt>
                <c:pt idx="6">
                  <c:v>Cinema</c:v>
                </c:pt>
              </c:strCache>
            </c:strRef>
          </c:cat>
          <c:val>
            <c:numRef>
              <c:f>Sheet1!$B$2:$B$8</c:f>
              <c:numCache>
                <c:formatCode>General</c:formatCode>
                <c:ptCount val="7"/>
                <c:pt idx="0">
                  <c:v>39</c:v>
                </c:pt>
                <c:pt idx="1">
                  <c:v>48</c:v>
                </c:pt>
                <c:pt idx="2">
                  <c:v>52</c:v>
                </c:pt>
                <c:pt idx="3">
                  <c:v>63</c:v>
                </c:pt>
                <c:pt idx="4">
                  <c:v>74</c:v>
                </c:pt>
                <c:pt idx="5">
                  <c:v>75</c:v>
                </c:pt>
                <c:pt idx="6">
                  <c:v>100</c:v>
                </c:pt>
              </c:numCache>
            </c:numRef>
          </c:val>
          <c:extLst>
            <c:ext xmlns:c16="http://schemas.microsoft.com/office/drawing/2014/chart" uri="{C3380CC4-5D6E-409C-BE32-E72D297353CC}">
              <c16:uniqueId val="{00000002-E807-4EF9-ADE9-D68848DCFD5C}"/>
            </c:ext>
          </c:extLst>
        </c:ser>
        <c:dLbls>
          <c:showLegendKey val="0"/>
          <c:showVal val="0"/>
          <c:showCatName val="0"/>
          <c:showSerName val="0"/>
          <c:showPercent val="0"/>
          <c:showBubbleSize val="0"/>
        </c:dLbls>
        <c:gapWidth val="116"/>
        <c:axId val="682677088"/>
        <c:axId val="682676432"/>
      </c:barChart>
      <c:catAx>
        <c:axId val="682677088"/>
        <c:scaling>
          <c:orientation val="minMax"/>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crossAx val="682676432"/>
        <c:crosses val="autoZero"/>
        <c:auto val="1"/>
        <c:lblAlgn val="ctr"/>
        <c:lblOffset val="100"/>
        <c:noMultiLvlLbl val="0"/>
      </c:catAx>
      <c:valAx>
        <c:axId val="682676432"/>
        <c:scaling>
          <c:orientation val="minMax"/>
          <c:max val="100"/>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82677088"/>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801934410222108"/>
          <c:y val="4.7802060738237513E-2"/>
          <c:w val="0.97748538141286889"/>
          <c:h val="0.8822596458177655"/>
        </c:manualLayout>
      </c:layout>
      <c:barChart>
        <c:barDir val="bar"/>
        <c:grouping val="clustered"/>
        <c:varyColors val="0"/>
        <c:ser>
          <c:idx val="0"/>
          <c:order val="0"/>
          <c:tx>
            <c:strRef>
              <c:f>Sheet1!$B$1</c:f>
              <c:strCache>
                <c:ptCount val="1"/>
                <c:pt idx="0">
                  <c:v>Index</c:v>
                </c:pt>
              </c:strCache>
            </c:strRef>
          </c:tx>
          <c:spPr>
            <a:solidFill>
              <a:schemeClr val="bg1">
                <a:lumMod val="75000"/>
              </a:schemeClr>
            </a:solidFill>
            <a:ln>
              <a:noFill/>
            </a:ln>
            <a:effectLst/>
          </c:spPr>
          <c:invertIfNegative val="0"/>
          <c:dPt>
            <c:idx val="6"/>
            <c:invertIfNegative val="0"/>
            <c:bubble3D val="0"/>
            <c:spPr>
              <a:solidFill>
                <a:schemeClr val="accent2"/>
              </a:solidFill>
              <a:ln>
                <a:noFill/>
              </a:ln>
              <a:effectLst/>
            </c:spPr>
            <c:extLst>
              <c:ext xmlns:c16="http://schemas.microsoft.com/office/drawing/2014/chart" uri="{C3380CC4-5D6E-409C-BE32-E72D297353CC}">
                <c16:uniqueId val="{00000001-4208-48CE-BBB2-824B3D5B9021}"/>
              </c:ext>
            </c:extLst>
          </c:dPt>
          <c:cat>
            <c:strRef>
              <c:f>Sheet1!$A$2:$A$8</c:f>
              <c:strCache>
                <c:ptCount val="7"/>
                <c:pt idx="0">
                  <c:v>Online</c:v>
                </c:pt>
                <c:pt idx="1">
                  <c:v>Social media</c:v>
                </c:pt>
                <c:pt idx="2">
                  <c:v>Newsbrands &amp;
 Magazines</c:v>
                </c:pt>
                <c:pt idx="3">
                  <c:v>Online video
 services</c:v>
                </c:pt>
                <c:pt idx="4">
                  <c:v>Radio</c:v>
                </c:pt>
                <c:pt idx="5">
                  <c:v>TV</c:v>
                </c:pt>
                <c:pt idx="6">
                  <c:v>Cinema</c:v>
                </c:pt>
              </c:strCache>
            </c:strRef>
          </c:cat>
          <c:val>
            <c:numRef>
              <c:f>Sheet1!$B$2:$B$8</c:f>
              <c:numCache>
                <c:formatCode>General</c:formatCode>
                <c:ptCount val="7"/>
                <c:pt idx="0">
                  <c:v>29</c:v>
                </c:pt>
                <c:pt idx="1">
                  <c:v>29</c:v>
                </c:pt>
                <c:pt idx="2">
                  <c:v>49</c:v>
                </c:pt>
                <c:pt idx="3">
                  <c:v>49</c:v>
                </c:pt>
                <c:pt idx="4">
                  <c:v>49</c:v>
                </c:pt>
                <c:pt idx="5">
                  <c:v>71</c:v>
                </c:pt>
                <c:pt idx="6">
                  <c:v>100</c:v>
                </c:pt>
              </c:numCache>
            </c:numRef>
          </c:val>
          <c:extLst>
            <c:ext xmlns:c16="http://schemas.microsoft.com/office/drawing/2014/chart" uri="{C3380CC4-5D6E-409C-BE32-E72D297353CC}">
              <c16:uniqueId val="{00000002-4208-48CE-BBB2-824B3D5B9021}"/>
            </c:ext>
          </c:extLst>
        </c:ser>
        <c:dLbls>
          <c:showLegendKey val="0"/>
          <c:showVal val="0"/>
          <c:showCatName val="0"/>
          <c:showSerName val="0"/>
          <c:showPercent val="0"/>
          <c:showBubbleSize val="0"/>
        </c:dLbls>
        <c:gapWidth val="116"/>
        <c:axId val="682677088"/>
        <c:axId val="682676432"/>
      </c:barChart>
      <c:catAx>
        <c:axId val="682677088"/>
        <c:scaling>
          <c:orientation val="minMax"/>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crossAx val="682676432"/>
        <c:crosses val="autoZero"/>
        <c:auto val="1"/>
        <c:lblAlgn val="ctr"/>
        <c:lblOffset val="100"/>
        <c:noMultiLvlLbl val="0"/>
      </c:catAx>
      <c:valAx>
        <c:axId val="682676432"/>
        <c:scaling>
          <c:orientation val="minMax"/>
          <c:max val="100"/>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82677088"/>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5.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withinLinearReversed" id="25">
  <a:schemeClr val="accent5"/>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09ABBB-2A52-BEB5-85DD-F599A70857C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7085A3B-7979-476D-1F25-A1419B155F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53A534-944F-4E7A-BD39-BD89F7F065B6}" type="datetimeFigureOut">
              <a:rPr lang="en-GB" smtClean="0"/>
              <a:t>05/08/2026</a:t>
            </a:fld>
            <a:endParaRPr lang="en-GB"/>
          </a:p>
        </p:txBody>
      </p:sp>
      <p:sp>
        <p:nvSpPr>
          <p:cNvPr id="4" name="Footer Placeholder 3">
            <a:extLst>
              <a:ext uri="{FF2B5EF4-FFF2-40B4-BE49-F238E27FC236}">
                <a16:creationId xmlns:a16="http://schemas.microsoft.com/office/drawing/2014/main" id="{F80EA3B4-CC7D-330D-7FE7-97D8C386BBB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472A228-A50E-B09C-B454-9AD6E69496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8B9B23-0A86-44A0-9CC2-F86FFB0EDA17}" type="slidenum">
              <a:rPr lang="en-GB" smtClean="0"/>
              <a:t>‹#›</a:t>
            </a:fld>
            <a:endParaRPr lang="en-GB"/>
          </a:p>
        </p:txBody>
      </p:sp>
    </p:spTree>
    <p:extLst>
      <p:ext uri="{BB962C8B-B14F-4D97-AF65-F5344CB8AC3E}">
        <p14:creationId xmlns:p14="http://schemas.microsoft.com/office/powerpoint/2010/main" val="282790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748C0-CB0F-4D3B-BA90-DB23733FE814}" type="datetimeFigureOut">
              <a:rPr lang="en-GB" smtClean="0"/>
              <a:t>05/08/2026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402DA-2A0D-4673-AD50-76F374C3F685}" type="slidenum">
              <a:rPr lang="en-GB" smtClean="0"/>
              <a:t>‹#›</a:t>
            </a:fld>
            <a:endParaRPr lang="en-GB"/>
          </a:p>
        </p:txBody>
      </p:sp>
    </p:spTree>
    <p:extLst>
      <p:ext uri="{BB962C8B-B14F-4D97-AF65-F5344CB8AC3E}">
        <p14:creationId xmlns:p14="http://schemas.microsoft.com/office/powerpoint/2010/main" val="1185587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The role cinema can play within the AV mix to </a:t>
            </a:r>
            <a:r>
              <a:rPr lang="en-US" sz="1200" dirty="0" err="1">
                <a:solidFill>
                  <a:schemeClr val="bg1"/>
                </a:solidFill>
              </a:rPr>
              <a:t>maximise</a:t>
            </a:r>
            <a:r>
              <a:rPr lang="en-US" sz="1200" dirty="0">
                <a:solidFill>
                  <a:schemeClr val="bg1"/>
                </a:solidFill>
              </a:rPr>
              <a:t> outcomes</a:t>
            </a:r>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a:t>
            </a:fld>
            <a:endParaRPr lang="en-GB"/>
          </a:p>
        </p:txBody>
      </p:sp>
    </p:spTree>
    <p:extLst>
      <p:ext uri="{BB962C8B-B14F-4D97-AF65-F5344CB8AC3E}">
        <p14:creationId xmlns:p14="http://schemas.microsoft.com/office/powerpoint/2010/main" val="3159931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11</a:t>
            </a:fld>
            <a:endParaRPr lang="en-GB"/>
          </a:p>
        </p:txBody>
      </p:sp>
    </p:spTree>
    <p:extLst>
      <p:ext uri="{BB962C8B-B14F-4D97-AF65-F5344CB8AC3E}">
        <p14:creationId xmlns:p14="http://schemas.microsoft.com/office/powerpoint/2010/main" val="2065870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Research from Everyday People and </a:t>
            </a:r>
            <a:r>
              <a:rPr lang="en-GB" dirty="0" err="1"/>
              <a:t>EssenceMediacom</a:t>
            </a:r>
            <a:r>
              <a:rPr lang="en-GB" dirty="0"/>
              <a:t> shows how cinema advertising excels when it comes to deliver strong ‘social’ and ‘fitness’ signals for brands for the 16-34 audience. </a:t>
            </a:r>
          </a:p>
          <a:p>
            <a:endParaRPr lang="en-GB" dirty="0"/>
          </a:p>
        </p:txBody>
      </p:sp>
      <p:sp>
        <p:nvSpPr>
          <p:cNvPr id="4" name="Slide Number Placeholder 3"/>
          <p:cNvSpPr>
            <a:spLocks noGrp="1"/>
          </p:cNvSpPr>
          <p:nvPr>
            <p:ph type="sldNum" sz="quarter" idx="5"/>
          </p:nvPr>
        </p:nvSpPr>
        <p:spPr/>
        <p:txBody>
          <a:bodyPr/>
          <a:lstStyle/>
          <a:p>
            <a:pPr marL="0" marR="0" lvl="0" indent="0" algn="r" defTabSz="961844" rtl="0" eaLnBrk="1" fontAlgn="auto" latinLnBrk="0" hangingPunct="1">
              <a:lnSpc>
                <a:spcPct val="100000"/>
              </a:lnSpc>
              <a:spcBef>
                <a:spcPts val="0"/>
              </a:spcBef>
              <a:spcAft>
                <a:spcPts val="0"/>
              </a:spcAft>
              <a:buClrTx/>
              <a:buSzTx/>
              <a:buFontTx/>
              <a:buNone/>
              <a:tabLst/>
              <a:defRPr/>
            </a:pPr>
            <a:fld id="{9C936D52-512B-47DE-BC94-6C88A56CE986}" type="slidenum">
              <a:rPr kumimoji="0" lang="en-US" sz="1200" b="0" i="0" u="none" strike="noStrike" kern="1200" cap="none" spc="0" normalizeH="0" baseline="0" noProof="0" smtClean="0">
                <a:ln>
                  <a:noFill/>
                </a:ln>
                <a:solidFill>
                  <a:prstClr val="black"/>
                </a:solidFill>
                <a:effectLst/>
                <a:uLnTx/>
                <a:uFillTx/>
                <a:latin typeface="Century Gothic"/>
                <a:ea typeface="+mn-ea"/>
                <a:cs typeface="+mn-cs"/>
              </a:rPr>
              <a:pPr marL="0" marR="0" lvl="0" indent="0" algn="r" defTabSz="961844"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3607970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Since 2015 DCM have been working with </a:t>
            </a:r>
            <a:r>
              <a:rPr lang="en-GB" b="0" dirty="0" err="1"/>
              <a:t>Differentology</a:t>
            </a:r>
            <a:r>
              <a:rPr lang="en-GB" b="0" dirty="0"/>
              <a:t> to measure the effectiveness of cinema advertising for brands, and they have now built up a databank of 60+ campaigns from across 18 different product categories that we can tap into to understand the impact cinema can have as part of the media mix. </a:t>
            </a:r>
          </a:p>
          <a:p>
            <a:endParaRPr lang="en-GB" b="0" dirty="0"/>
          </a:p>
          <a:p>
            <a:r>
              <a:rPr lang="en-GB" b="0" dirty="0"/>
              <a:t>Comparing the results of those exposed to the cinema ad vs. those not exposed to the ad in cinema we can see that a highly attentive view of your ad in cinema delivers significant uplifts across important metrics including recall, awareness, brand perceptions, consideration and intention to act. </a:t>
            </a:r>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13</a:t>
            </a:fld>
            <a:endParaRPr lang="en-GB"/>
          </a:p>
        </p:txBody>
      </p:sp>
    </p:spTree>
    <p:extLst>
      <p:ext uri="{BB962C8B-B14F-4D97-AF65-F5344CB8AC3E}">
        <p14:creationId xmlns:p14="http://schemas.microsoft.com/office/powerpoint/2010/main" val="3063872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Cinemagoers are significantly more likely to perceive the advertising they see on the big screen as premium and trusted vs. other AV channels – specifically over twice as likely vs. online / online video advertising. </a:t>
            </a:r>
          </a:p>
          <a:p>
            <a:endParaRPr lang="en-GB" dirty="0"/>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14</a:t>
            </a:fld>
            <a:endParaRPr lang="en-GB"/>
          </a:p>
        </p:txBody>
      </p:sp>
    </p:spTree>
    <p:extLst>
      <p:ext uri="{BB962C8B-B14F-4D97-AF65-F5344CB8AC3E}">
        <p14:creationId xmlns:p14="http://schemas.microsoft.com/office/powerpoint/2010/main" val="23923308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CC725-0690-092E-F3B3-39F003DCF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A9F3D2-B7DC-80E2-D01D-26BF2C6307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64F47A-3A05-BB12-E99C-8317A535334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The study found that when people are told a new brand is launching, price premium can be influenced simply by changing the media channel the brand is said to be advertising on. </a:t>
            </a:r>
          </a:p>
        </p:txBody>
      </p:sp>
      <p:sp>
        <p:nvSpPr>
          <p:cNvPr id="4" name="Slide Number Placeholder 3">
            <a:extLst>
              <a:ext uri="{FF2B5EF4-FFF2-40B4-BE49-F238E27FC236}">
                <a16:creationId xmlns:a16="http://schemas.microsoft.com/office/drawing/2014/main" id="{9119F5C8-1005-6C5A-9B08-638B9ED625EB}"/>
              </a:ext>
            </a:extLst>
          </p:cNvPr>
          <p:cNvSpPr>
            <a:spLocks noGrp="1"/>
          </p:cNvSpPr>
          <p:nvPr>
            <p:ph type="sldNum" sz="quarter" idx="5"/>
          </p:nvPr>
        </p:nvSpPr>
        <p:spPr/>
        <p:txBody>
          <a:bodyPr/>
          <a:lstStyle/>
          <a:p>
            <a:pPr marL="0" marR="0" lvl="0" indent="0" algn="r" defTabSz="961844" rtl="0" eaLnBrk="1" fontAlgn="auto" latinLnBrk="0" hangingPunct="1">
              <a:lnSpc>
                <a:spcPct val="100000"/>
              </a:lnSpc>
              <a:spcBef>
                <a:spcPts val="0"/>
              </a:spcBef>
              <a:spcAft>
                <a:spcPts val="0"/>
              </a:spcAft>
              <a:buClrTx/>
              <a:buSzTx/>
              <a:buFontTx/>
              <a:buNone/>
              <a:tabLst/>
              <a:defRPr/>
            </a:pPr>
            <a:fld id="{9C936D52-512B-47DE-BC94-6C88A56CE986}" type="slidenum">
              <a:rPr kumimoji="0" lang="en-US" sz="1200" b="0" i="0" u="none" strike="noStrike" kern="1200" cap="none" spc="0" normalizeH="0" baseline="0" noProof="0" smtClean="0">
                <a:ln>
                  <a:noFill/>
                </a:ln>
                <a:solidFill>
                  <a:prstClr val="black"/>
                </a:solidFill>
                <a:effectLst/>
                <a:uLnTx/>
                <a:uFillTx/>
                <a:latin typeface="Century Gothic"/>
                <a:ea typeface="+mn-ea"/>
                <a:cs typeface="+mn-cs"/>
              </a:rPr>
              <a:t>15</a:t>
            </a:fld>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11821730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Cinema can help drive brand affinity and impression, and ultimately unlock significant increases in key mid-funnel metrics including consideration and purchase intent</a:t>
            </a:r>
          </a:p>
          <a:p>
            <a:endParaRPr lang="en-GB" dirty="0"/>
          </a:p>
          <a:p>
            <a:r>
              <a:rPr lang="en-GB" b="0" dirty="0"/>
              <a:t>Since 2015 DCM have been working with </a:t>
            </a:r>
            <a:r>
              <a:rPr lang="en-GB" b="0" dirty="0" err="1"/>
              <a:t>Differentology</a:t>
            </a:r>
            <a:r>
              <a:rPr lang="en-GB" b="0" dirty="0"/>
              <a:t> to measure the effectiveness of cinema advertising for brands, and they have now built up a databank of 60+ campaigns from across 18 different product categories that we can tap into to understand the impact cinema can have as part of the media mix. </a:t>
            </a:r>
          </a:p>
          <a:p>
            <a:endParaRPr lang="en-GB" b="0" dirty="0"/>
          </a:p>
          <a:p>
            <a:r>
              <a:rPr lang="en-GB" b="0" dirty="0"/>
              <a:t>Comparing the results of those exposed to the cinema ad vs. those not exposed to the ad in cinema we can see that a highly attentive view of your ad in cinema delivers significant uplifts across important metrics including recall, awareness, brand perceptions, consideration and intention to act. </a:t>
            </a:r>
          </a:p>
          <a:p>
            <a:endParaRPr lang="en-GB" dirty="0"/>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16</a:t>
            </a:fld>
            <a:endParaRPr lang="en-GB"/>
          </a:p>
        </p:txBody>
      </p:sp>
    </p:spTree>
    <p:extLst>
      <p:ext uri="{BB962C8B-B14F-4D97-AF65-F5344CB8AC3E}">
        <p14:creationId xmlns:p14="http://schemas.microsoft.com/office/powerpoint/2010/main" val="26019745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1A417-5A3C-F359-6930-1769A67D16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306902-089A-9B09-B73E-8854435449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1E09BA-C8C1-F088-0D33-DE710E2776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56F3A04-D9F4-7AC1-79E0-C4860FC798AB}"/>
              </a:ext>
            </a:extLst>
          </p:cNvPr>
          <p:cNvSpPr>
            <a:spLocks noGrp="1"/>
          </p:cNvSpPr>
          <p:nvPr>
            <p:ph type="sldNum" sz="quarter" idx="5"/>
          </p:nvPr>
        </p:nvSpPr>
        <p:spPr/>
        <p:txBody>
          <a:bodyPr/>
          <a:lstStyle/>
          <a:p>
            <a:fld id="{C78402DA-2A0D-4673-AD50-76F374C3F685}" type="slidenum">
              <a:rPr lang="en-GB" smtClean="0"/>
              <a:t>17</a:t>
            </a:fld>
            <a:endParaRPr lang="en-GB"/>
          </a:p>
        </p:txBody>
      </p:sp>
    </p:spTree>
    <p:extLst>
      <p:ext uri="{BB962C8B-B14F-4D97-AF65-F5344CB8AC3E}">
        <p14:creationId xmlns:p14="http://schemas.microsoft.com/office/powerpoint/2010/main" val="18086841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ClrTx/>
              <a:defRPr/>
            </a:pPr>
            <a:r>
              <a:rPr lang="en-GB" b="0">
                <a:solidFill>
                  <a:schemeClr val="bg1"/>
                </a:solidFill>
                <a:cs typeface="Inter Tight"/>
              </a:rPr>
              <a:t>1.</a:t>
            </a:r>
            <a:r>
              <a:rPr lang="en-GB" b="0" baseline="0">
                <a:solidFill>
                  <a:schemeClr val="bg1"/>
                </a:solidFill>
                <a:cs typeface="Inter Tight"/>
              </a:rPr>
              <a:t>   </a:t>
            </a:r>
            <a:r>
              <a:rPr lang="en-GB" b="0">
                <a:solidFill>
                  <a:schemeClr val="bg1"/>
                </a:solidFill>
                <a:cs typeface="Inter Tight"/>
              </a:rPr>
              <a:t>All DCM sites can be bought on an individual basis</a:t>
            </a:r>
          </a:p>
          <a:p>
            <a:pPr>
              <a:lnSpc>
                <a:spcPct val="150000"/>
              </a:lnSpc>
              <a:buClrTx/>
              <a:defRPr/>
            </a:pPr>
            <a:r>
              <a:rPr lang="en-US" sz="1800">
                <a:latin typeface="Inter Tight"/>
                <a:cs typeface="Inter Tight"/>
              </a:rPr>
              <a:t>2.   </a:t>
            </a:r>
            <a:r>
              <a:rPr lang="en-US" b="0">
                <a:solidFill>
                  <a:schemeClr val="bg1"/>
                </a:solidFill>
                <a:cs typeface="Inter Tight"/>
              </a:rPr>
              <a:t>Regions split same as ISBA TV regions</a:t>
            </a:r>
          </a:p>
          <a:p>
            <a:pPr>
              <a:lnSpc>
                <a:spcPct val="150000"/>
              </a:lnSpc>
              <a:buClrTx/>
              <a:defRPr/>
            </a:pPr>
            <a:r>
              <a:rPr lang="en-US" sz="1800">
                <a:latin typeface="Inter Tight"/>
                <a:cs typeface="Inter Tight"/>
              </a:rPr>
              <a:t>3.   </a:t>
            </a:r>
            <a:r>
              <a:rPr lang="en-GB" b="0">
                <a:solidFill>
                  <a:schemeClr val="bg1"/>
                </a:solidFill>
                <a:cs typeface="Inter Tight"/>
              </a:rPr>
              <a:t>Pricing will be subject to location and size of venue</a:t>
            </a:r>
            <a:endParaRPr lang="en-US" b="0">
              <a:solidFill>
                <a:schemeClr val="bg1"/>
              </a:solidFill>
              <a:cs typeface="Inter Tight"/>
            </a:endParaRPr>
          </a:p>
          <a:p>
            <a:pPr>
              <a:lnSpc>
                <a:spcPct val="150000"/>
              </a:lnSpc>
              <a:buClrTx/>
              <a:defRPr/>
            </a:pPr>
            <a:r>
              <a:rPr lang="en-US" sz="1800">
                <a:latin typeface="Inter Tight"/>
                <a:cs typeface="Inter Tight"/>
              </a:rPr>
              <a:t>4.   </a:t>
            </a:r>
            <a:r>
              <a:rPr lang="en-GB" b="0">
                <a:solidFill>
                  <a:schemeClr val="bg1"/>
                </a:solidFill>
                <a:cs typeface="Inter Tight"/>
              </a:rPr>
              <a:t>Multiple end frame messaging offers a way of </a:t>
            </a:r>
          </a:p>
          <a:p>
            <a:pPr>
              <a:lnSpc>
                <a:spcPct val="150000"/>
              </a:lnSpc>
              <a:buClrTx/>
              <a:defRPr/>
            </a:pPr>
            <a:r>
              <a:rPr lang="en-GB" b="0">
                <a:solidFill>
                  <a:schemeClr val="bg1"/>
                </a:solidFill>
                <a:cs typeface="Inter Tight"/>
              </a:rPr>
              <a:t>       directing consumers direct to their local store, </a:t>
            </a:r>
          </a:p>
          <a:p>
            <a:pPr>
              <a:lnSpc>
                <a:spcPct val="150000"/>
              </a:lnSpc>
              <a:buClrTx/>
              <a:defRPr/>
            </a:pPr>
            <a:r>
              <a:rPr lang="en-GB" b="0">
                <a:solidFill>
                  <a:schemeClr val="bg1"/>
                </a:solidFill>
                <a:cs typeface="Inter Tight"/>
              </a:rPr>
              <a:t>       dealership, location or franchise </a:t>
            </a:r>
          </a:p>
          <a:p>
            <a:endParaRPr lang="en-GB" dirty="0"/>
          </a:p>
          <a:p>
            <a:pPr marL="158750" indent="0">
              <a:buNone/>
            </a:pP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18</a:t>
            </a:fld>
            <a:endParaRPr lang="en-GB"/>
          </a:p>
        </p:txBody>
      </p:sp>
    </p:spTree>
    <p:extLst>
      <p:ext uri="{BB962C8B-B14F-4D97-AF65-F5344CB8AC3E}">
        <p14:creationId xmlns:p14="http://schemas.microsoft.com/office/powerpoint/2010/main" val="4004571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2</a:t>
            </a:fld>
            <a:endParaRPr lang="en-GB"/>
          </a:p>
        </p:txBody>
      </p:sp>
    </p:spTree>
    <p:extLst>
      <p:ext uri="{BB962C8B-B14F-4D97-AF65-F5344CB8AC3E}">
        <p14:creationId xmlns:p14="http://schemas.microsoft.com/office/powerpoint/2010/main" val="3806202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Cinemas have been investing heavily to ensure cinema provides a luxurious and innovative experience for audiences.</a:t>
            </a:r>
          </a:p>
        </p:txBody>
      </p:sp>
      <p:sp>
        <p:nvSpPr>
          <p:cNvPr id="4" name="Slide Number Placeholder 3"/>
          <p:cNvSpPr>
            <a:spLocks noGrp="1"/>
          </p:cNvSpPr>
          <p:nvPr>
            <p:ph type="sldNum" sz="quarter" idx="5"/>
          </p:nvPr>
        </p:nvSpPr>
        <p:spPr/>
        <p:txBody>
          <a:bodyPr/>
          <a:lstStyle/>
          <a:p>
            <a:fld id="{C78402DA-2A0D-4673-AD50-76F374C3F685}" type="slidenum">
              <a:rPr lang="en-GB" smtClean="0"/>
              <a:t>3</a:t>
            </a:fld>
            <a:endParaRPr lang="en-GB"/>
          </a:p>
        </p:txBody>
      </p:sp>
    </p:spTree>
    <p:extLst>
      <p:ext uri="{BB962C8B-B14F-4D97-AF65-F5344CB8AC3E}">
        <p14:creationId xmlns:p14="http://schemas.microsoft.com/office/powerpoint/2010/main" val="1769977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51D2E"/>
                </a:solidFill>
              </a:rPr>
              <a:t>The UK cinema sector remains in a strong place – an affordable entertainment option will always attract an audience, and we continue to see YOY growth in admissions since 2021. </a:t>
            </a:r>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4</a:t>
            </a:fld>
            <a:endParaRPr lang="en-GB"/>
          </a:p>
        </p:txBody>
      </p:sp>
    </p:spTree>
    <p:extLst>
      <p:ext uri="{BB962C8B-B14F-4D97-AF65-F5344CB8AC3E}">
        <p14:creationId xmlns:p14="http://schemas.microsoft.com/office/powerpoint/2010/main" val="1639776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 Time To Die / Spider-Man: No Way Home / Barbie / Avengers: Endgame / Top Gun: Maverick </a:t>
            </a:r>
          </a:p>
        </p:txBody>
      </p:sp>
      <p:sp>
        <p:nvSpPr>
          <p:cNvPr id="4" name="Slide Number Placeholder 3"/>
          <p:cNvSpPr>
            <a:spLocks noGrp="1"/>
          </p:cNvSpPr>
          <p:nvPr>
            <p:ph type="sldNum" sz="quarter" idx="5"/>
          </p:nvPr>
        </p:nvSpPr>
        <p:spPr/>
        <p:txBody>
          <a:bodyPr/>
          <a:lstStyle/>
          <a:p>
            <a:fld id="{C78402DA-2A0D-4673-AD50-76F374C3F685}" type="slidenum">
              <a:rPr lang="en-GB" smtClean="0"/>
              <a:t>5</a:t>
            </a:fld>
            <a:endParaRPr lang="en-GB"/>
          </a:p>
        </p:txBody>
      </p:sp>
    </p:spTree>
    <p:extLst>
      <p:ext uri="{BB962C8B-B14F-4D97-AF65-F5344CB8AC3E}">
        <p14:creationId xmlns:p14="http://schemas.microsoft.com/office/powerpoint/2010/main" val="973278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7</a:t>
            </a:fld>
            <a:endParaRPr lang="en-GB"/>
          </a:p>
        </p:txBody>
      </p:sp>
    </p:spTree>
    <p:extLst>
      <p:ext uri="{BB962C8B-B14F-4D97-AF65-F5344CB8AC3E}">
        <p14:creationId xmlns:p14="http://schemas.microsoft.com/office/powerpoint/2010/main" val="1124538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0EA9E-00EA-35C8-606B-72A5FAEEF2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516A88-F344-F1E0-F60C-28C04C2177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3068C-7773-B096-5B16-AABE6975B409}"/>
              </a:ext>
            </a:extLst>
          </p:cNvPr>
          <p:cNvSpPr>
            <a:spLocks noGrp="1"/>
          </p:cNvSpPr>
          <p:nvPr>
            <p:ph type="body" idx="1"/>
          </p:nvPr>
        </p:nvSpPr>
        <p:spPr/>
        <p:txBody>
          <a:bodyPr/>
          <a:lstStyle/>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Times New Roman" panose="02020603050405020304" pitchFamily="18" charset="0"/>
              </a:rPr>
              <a:t>Something we’re very confident of is the effectiveness of cinema to be able to deliver cost efficient incremental reach within the AV mix. </a:t>
            </a:r>
          </a:p>
          <a:p>
            <a:pPr>
              <a:lnSpc>
                <a:spcPct val="107000"/>
              </a:lnSpc>
              <a:spcAft>
                <a:spcPts val="800"/>
              </a:spcAft>
            </a:pPr>
            <a:endParaRPr lang="en-GB" sz="1200" kern="100">
              <a:effectLst/>
              <a:latin typeface="Inter Tight" panose="020F0502020204030204" pitchFamily="34" charset="0"/>
              <a:ea typeface="Inter Tight" panose="020F0502020204030204" pitchFamily="34" charset="0"/>
              <a:cs typeface="Times New Roman" panose="02020603050405020304" pitchFamily="18" charset="0"/>
            </a:endParaRPr>
          </a:p>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Times New Roman" panose="02020603050405020304" pitchFamily="18" charset="0"/>
              </a:rPr>
              <a:t>Using various tools and models, we’re able to forecast AV campaigns that can deliver significantly greater uplift when compared against AV plans that have excluded cinema.</a:t>
            </a:r>
          </a:p>
          <a:p>
            <a:pPr>
              <a:lnSpc>
                <a:spcPct val="107000"/>
              </a:lnSpc>
              <a:spcAft>
                <a:spcPts val="800"/>
              </a:spcAft>
            </a:pPr>
            <a:endParaRPr lang="en-GB" sz="1200" kern="100">
              <a:effectLst/>
              <a:latin typeface="Inter Tight" panose="020F0502020204030204" pitchFamily="34" charset="0"/>
              <a:ea typeface="Inter Tight" panose="020F0502020204030204" pitchFamily="34" charset="0"/>
              <a:cs typeface="Times New Roman" panose="02020603050405020304" pitchFamily="18" charset="0"/>
            </a:endParaRPr>
          </a:p>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Times New Roman" panose="02020603050405020304" pitchFamily="18" charset="0"/>
              </a:rPr>
              <a:t>The chart on the left shows a typical heavyweight AV mix working to a total budget of £2.6m, with the inclusion of only TV, VOD, and OLV. </a:t>
            </a:r>
          </a:p>
          <a:p>
            <a:pPr>
              <a:lnSpc>
                <a:spcPct val="107000"/>
              </a:lnSpc>
              <a:spcAft>
                <a:spcPts val="800"/>
              </a:spcAft>
            </a:pPr>
            <a:endParaRPr lang="en-GB" sz="1200" kern="100">
              <a:effectLst/>
              <a:latin typeface="Inter Tight" panose="020F0502020204030204" pitchFamily="34" charset="0"/>
              <a:ea typeface="Inter Tight" panose="020F0502020204030204" pitchFamily="34" charset="0"/>
              <a:cs typeface="Times New Roman" panose="02020603050405020304" pitchFamily="18" charset="0"/>
            </a:endParaRPr>
          </a:p>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Times New Roman" panose="02020603050405020304" pitchFamily="18" charset="0"/>
              </a:rPr>
              <a:t>On the right, you’ll see the addition of cinema into the mix, while keeping the total budget the same, we can deliver an uplift of 3 percentage points vs. Housepersons with Children, and 11 percentage points vs. 16-34s. </a:t>
            </a:r>
          </a:p>
          <a:p>
            <a:pPr>
              <a:lnSpc>
                <a:spcPct val="107000"/>
              </a:lnSpc>
              <a:spcAft>
                <a:spcPts val="800"/>
              </a:spcAft>
            </a:pPr>
            <a:r>
              <a:rPr lang="en-GB" sz="1200" kern="100">
                <a:effectLst/>
                <a:latin typeface="Inter Tight" panose="020F0502020204030204" pitchFamily="34" charset="0"/>
                <a:ea typeface="Inter Tight" panose="020F0502020204030204" pitchFamily="34" charset="0"/>
                <a:cs typeface="Times New Roman" panose="02020603050405020304" pitchFamily="18" charset="0"/>
              </a:rPr>
              <a:t>It’s worth noting, if you wanted to achieve these uplifts in linear TV alone, you’d expect to need to increase your budget by millions of pounds, but also worth noting your frequency against heavy TV viewers would exceed diminishing returns.</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E441998A-D3EC-1811-FD90-F72379EB99C5}"/>
              </a:ext>
            </a:extLst>
          </p:cNvPr>
          <p:cNvSpPr>
            <a:spLocks noGrp="1"/>
          </p:cNvSpPr>
          <p:nvPr>
            <p:ph type="sldNum" sz="quarter" idx="5"/>
          </p:nvPr>
        </p:nvSpPr>
        <p:spPr/>
        <p:txBody>
          <a:bodyPr/>
          <a:lstStyle/>
          <a:p>
            <a:fld id="{C78402DA-2A0D-4673-AD50-76F374C3F685}" type="slidenum">
              <a:rPr lang="en-GB" smtClean="0"/>
              <a:t>8</a:t>
            </a:fld>
            <a:endParaRPr lang="en-GB"/>
          </a:p>
        </p:txBody>
      </p:sp>
    </p:spTree>
    <p:extLst>
      <p:ext uri="{BB962C8B-B14F-4D97-AF65-F5344CB8AC3E}">
        <p14:creationId xmlns:p14="http://schemas.microsoft.com/office/powerpoint/2010/main" val="3408383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you can see Cinema is really the stand out media when it comes to driving engagement – on average 24 seconds of a 30” ad are watched, and 48 seconds of a 60”. The level of attention provided by exposure to the ad in cinema far surpasses what is achievable in other formats and really allows for deep engagement with the brand and the message. </a:t>
            </a:r>
          </a:p>
          <a:p>
            <a:endParaRPr lang="en-GB" dirty="0"/>
          </a:p>
          <a:p>
            <a:r>
              <a:rPr lang="en-GB" dirty="0"/>
              <a:t>By comparison TV on average delivers a solid 15.5 seconds attention to a 30” ad, and there’s a decreasing tail of attention available across other formats e.g. 4 seconds of a 15-20” bumper on YouTube and 1-1..5 seconds attention paid to Facebook and Instagram Infeed advertising.</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61844" rtl="0" eaLnBrk="1" fontAlgn="auto" latinLnBrk="0" hangingPunct="1">
              <a:lnSpc>
                <a:spcPct val="100000"/>
              </a:lnSpc>
              <a:spcBef>
                <a:spcPts val="0"/>
              </a:spcBef>
              <a:spcAft>
                <a:spcPts val="0"/>
              </a:spcAft>
              <a:buClrTx/>
              <a:buSzTx/>
              <a:buFontTx/>
              <a:buNone/>
              <a:tabLst/>
              <a:defRPr/>
            </a:pPr>
            <a:fld id="{9C936D52-512B-47DE-BC94-6C88A56CE986}" type="slidenum">
              <a:rPr kumimoji="0" lang="en-US" sz="1200" b="0" i="0" u="none" strike="noStrike" kern="1200" cap="none" spc="0" normalizeH="0" baseline="0" noProof="0" smtClean="0">
                <a:ln>
                  <a:noFill/>
                </a:ln>
                <a:solidFill>
                  <a:prstClr val="black"/>
                </a:solidFill>
                <a:effectLst/>
                <a:uLnTx/>
                <a:uFillTx/>
                <a:latin typeface="Century Gothic"/>
                <a:ea typeface="+mn-ea"/>
                <a:cs typeface="+mn-cs"/>
              </a:rPr>
              <a:pPr marL="0" marR="0" lvl="0" indent="0" algn="r" defTabSz="961844"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34922273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Cinema’s unbeatable level of attention to ads means when you adjust CPMs for attention it’s significantly more cost-effective than paid social</a:t>
            </a:r>
          </a:p>
          <a:p>
            <a:endParaRPr lang="en-GB" dirty="0"/>
          </a:p>
          <a:p>
            <a:r>
              <a:rPr lang="en-GB" sz="1200" dirty="0"/>
              <a:t>Underlying CPTs: </a:t>
            </a:r>
          </a:p>
          <a:p>
            <a:endParaRPr lang="en-GB" sz="1200" dirty="0"/>
          </a:p>
          <a:p>
            <a:r>
              <a:rPr lang="en-GB" sz="1200" dirty="0"/>
              <a:t>TV- £8</a:t>
            </a:r>
          </a:p>
          <a:p>
            <a:r>
              <a:rPr lang="en-GB" sz="1200" dirty="0"/>
              <a:t>Online Video - £4.62</a:t>
            </a:r>
          </a:p>
          <a:p>
            <a:r>
              <a:rPr lang="en-GB" sz="1200" dirty="0"/>
              <a:t>Social - £3.02</a:t>
            </a:r>
          </a:p>
          <a:p>
            <a:r>
              <a:rPr lang="en-GB" sz="1200" dirty="0"/>
              <a:t>OOH - £4</a:t>
            </a:r>
          </a:p>
          <a:p>
            <a:r>
              <a:rPr lang="en-GB" sz="1200" dirty="0"/>
              <a:t>Cinema - £40</a:t>
            </a:r>
          </a:p>
          <a:p>
            <a:r>
              <a:rPr lang="en-GB" sz="1200" dirty="0"/>
              <a:t>Online Display - £1.27</a:t>
            </a:r>
          </a:p>
          <a:p>
            <a:pPr>
              <a:lnSpc>
                <a:spcPct val="107000"/>
              </a:lnSpc>
              <a:spcAft>
                <a:spcPts val="800"/>
              </a:spcAft>
            </a:pPr>
            <a:endParaRPr lang="en-GB" sz="1200" kern="100">
              <a:effectLst/>
              <a:latin typeface="Inter Tight" panose="020F0502020204030204" pitchFamily="34" charset="0"/>
              <a:ea typeface="Inter Tight" panose="020F0502020204030204" pitchFamily="34" charset="0"/>
              <a:cs typeface="Times New Roman" panose="02020603050405020304" pitchFamily="18" charset="0"/>
            </a:endParaRPr>
          </a:p>
          <a:p>
            <a:pPr>
              <a:lnSpc>
                <a:spcPct val="107000"/>
              </a:lnSpc>
              <a:spcAft>
                <a:spcPts val="800"/>
              </a:spcAft>
            </a:pPr>
            <a:endParaRPr lang="en-GB" sz="1200" kern="100">
              <a:effectLst/>
              <a:latin typeface="Inter Tight" panose="020F0502020204030204" pitchFamily="34" charset="0"/>
              <a:ea typeface="Inter Tight" panose="020F0502020204030204" pitchFamily="34" charset="0"/>
              <a:cs typeface="Times New Roman" panose="02020603050405020304" pitchFamily="18" charset="0"/>
            </a:endParaRPr>
          </a:p>
          <a:p>
            <a:pPr>
              <a:lnSpc>
                <a:spcPct val="107000"/>
              </a:lnSpc>
              <a:spcAft>
                <a:spcPts val="800"/>
              </a:spcAft>
            </a:pPr>
            <a:r>
              <a:rPr lang="en-GB" sz="1200" i="1" kern="100">
                <a:effectLst/>
                <a:latin typeface="Inter Tight" panose="020F0502020204030204" pitchFamily="34" charset="0"/>
                <a:ea typeface="Inter Tight" panose="020F0502020204030204" pitchFamily="34" charset="0"/>
                <a:cs typeface="Times New Roman" panose="02020603050405020304" pitchFamily="18" charset="0"/>
              </a:rPr>
              <a:t>One challenge we hear from agencies and clients is that cinema is too expensive, and if you look at it purely through a lens of CPTs, you can understand where that challenge stems from.</a:t>
            </a:r>
          </a:p>
          <a:p>
            <a:pPr>
              <a:lnSpc>
                <a:spcPct val="107000"/>
              </a:lnSpc>
              <a:spcAft>
                <a:spcPts val="800"/>
              </a:spcAft>
            </a:pPr>
            <a:endParaRPr lang="en-GB" sz="1200" i="1" kern="100">
              <a:effectLst/>
              <a:latin typeface="Inter Tight" panose="020F0502020204030204" pitchFamily="34" charset="0"/>
              <a:ea typeface="Inter Tight" panose="020F0502020204030204" pitchFamily="34" charset="0"/>
              <a:cs typeface="Times New Roman" panose="02020603050405020304" pitchFamily="18" charset="0"/>
            </a:endParaRPr>
          </a:p>
          <a:p>
            <a:pPr>
              <a:lnSpc>
                <a:spcPct val="107000"/>
              </a:lnSpc>
              <a:spcAft>
                <a:spcPts val="800"/>
              </a:spcAft>
            </a:pPr>
            <a:r>
              <a:rPr lang="en-GB" sz="1200" i="1" kern="100">
                <a:effectLst/>
                <a:latin typeface="Inter Tight" panose="020F0502020204030204" pitchFamily="34" charset="0"/>
                <a:ea typeface="Inter Tight" panose="020F0502020204030204" pitchFamily="34" charset="0"/>
                <a:cs typeface="Times New Roman" panose="02020603050405020304" pitchFamily="18" charset="0"/>
              </a:rPr>
              <a:t>But we know that not all impacts are made equal. Although some channels can offer cheaper impacts, a lot of that delivery can often go unnoticed. </a:t>
            </a:r>
          </a:p>
          <a:p>
            <a:pPr>
              <a:lnSpc>
                <a:spcPct val="107000"/>
              </a:lnSpc>
              <a:spcAft>
                <a:spcPts val="800"/>
              </a:spcAft>
            </a:pPr>
            <a:endParaRPr lang="en-GB" sz="1200" i="1" kern="100">
              <a:effectLst/>
              <a:latin typeface="Inter Tight" panose="020F0502020204030204" pitchFamily="34" charset="0"/>
              <a:ea typeface="Inter Tight" panose="020F0502020204030204" pitchFamily="34" charset="0"/>
              <a:cs typeface="Times New Roman" panose="02020603050405020304" pitchFamily="18" charset="0"/>
            </a:endParaRPr>
          </a:p>
          <a:p>
            <a:pPr>
              <a:lnSpc>
                <a:spcPct val="107000"/>
              </a:lnSpc>
              <a:spcAft>
                <a:spcPts val="800"/>
              </a:spcAft>
            </a:pPr>
            <a:r>
              <a:rPr lang="en-GB" sz="1200" i="1" kern="100">
                <a:effectLst/>
                <a:latin typeface="Inter Tight" panose="020F0502020204030204" pitchFamily="34" charset="0"/>
                <a:ea typeface="Inter Tight" panose="020F0502020204030204" pitchFamily="34" charset="0"/>
                <a:cs typeface="Times New Roman" panose="02020603050405020304" pitchFamily="18" charset="0"/>
              </a:rPr>
              <a:t>We know the importance and effectiveness of attention to deliver uplift against key brand metrics. </a:t>
            </a:r>
          </a:p>
          <a:p>
            <a:pPr>
              <a:lnSpc>
                <a:spcPct val="107000"/>
              </a:lnSpc>
              <a:spcAft>
                <a:spcPts val="800"/>
              </a:spcAft>
            </a:pPr>
            <a:endParaRPr lang="en-GB" sz="1200" i="1" kern="100">
              <a:effectLst/>
              <a:latin typeface="Inter Tight" panose="020F0502020204030204" pitchFamily="34" charset="0"/>
              <a:ea typeface="Inter Tight" panose="020F0502020204030204" pitchFamily="34" charset="0"/>
              <a:cs typeface="Times New Roman" panose="02020603050405020304" pitchFamily="18" charset="0"/>
            </a:endParaRPr>
          </a:p>
          <a:p>
            <a:pPr>
              <a:lnSpc>
                <a:spcPct val="107000"/>
              </a:lnSpc>
              <a:spcAft>
                <a:spcPts val="800"/>
              </a:spcAft>
            </a:pPr>
            <a:r>
              <a:rPr lang="en-GB" sz="1200" i="1" kern="100">
                <a:effectLst/>
                <a:latin typeface="Inter Tight" panose="020F0502020204030204" pitchFamily="34" charset="0"/>
                <a:ea typeface="Inter Tight" panose="020F0502020204030204" pitchFamily="34" charset="0"/>
                <a:cs typeface="Times New Roman" panose="02020603050405020304" pitchFamily="18" charset="0"/>
              </a:rPr>
              <a:t>And we have applied Lumen Attention data to estimated industry 16-34 CPMs to calculate an Attentive CPM, and again, cinema outperforms linear TV, OOH, digital display, and Facebook, whilst being comparable to YouTube and Instagram, so really impressive numbers.</a:t>
            </a:r>
          </a:p>
          <a:p>
            <a:pPr>
              <a:lnSpc>
                <a:spcPct val="107000"/>
              </a:lnSpc>
              <a:spcAft>
                <a:spcPts val="800"/>
              </a:spcAft>
            </a:pPr>
            <a:endParaRPr lang="en-GB" sz="1200" i="1" kern="100">
              <a:effectLst/>
              <a:latin typeface="Inter Tight" panose="020F0502020204030204" pitchFamily="34" charset="0"/>
              <a:ea typeface="Inter Tight" panose="020F0502020204030204" pitchFamily="34" charset="0"/>
              <a:cs typeface="Times New Roman" panose="02020603050405020304" pitchFamily="18" charset="0"/>
            </a:endParaRPr>
          </a:p>
          <a:p>
            <a:pPr>
              <a:lnSpc>
                <a:spcPct val="107000"/>
              </a:lnSpc>
              <a:spcAft>
                <a:spcPts val="800"/>
              </a:spcAft>
            </a:pPr>
            <a:r>
              <a:rPr lang="en-GB" sz="1200" i="1" kern="100">
                <a:effectLst/>
                <a:latin typeface="Inter Tight" panose="020F0502020204030204" pitchFamily="34" charset="0"/>
                <a:ea typeface="Inter Tight" panose="020F0502020204030204" pitchFamily="34" charset="0"/>
                <a:cs typeface="Times New Roman" panose="02020603050405020304" pitchFamily="18" charset="0"/>
              </a:rPr>
              <a:t>We can therefore quite confidently counter the premium price challenge, and demonstrate that if you want cost-efficient attention, you need to start with cinema.</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61844" rtl="0" eaLnBrk="1" fontAlgn="auto" latinLnBrk="0" hangingPunct="1">
              <a:lnSpc>
                <a:spcPct val="100000"/>
              </a:lnSpc>
              <a:spcBef>
                <a:spcPts val="0"/>
              </a:spcBef>
              <a:spcAft>
                <a:spcPts val="0"/>
              </a:spcAft>
              <a:buClrTx/>
              <a:buSzTx/>
              <a:buFontTx/>
              <a:buNone/>
              <a:tabLst/>
              <a:defRPr/>
            </a:pPr>
            <a:fld id="{9C936D52-512B-47DE-BC94-6C88A56CE986}" type="slidenum">
              <a:rPr kumimoji="0" lang="en-US" sz="1200" b="0" i="0" u="none" strike="noStrike" kern="1200" cap="none" spc="0" normalizeH="0" baseline="0" noProof="0" smtClean="0">
                <a:ln>
                  <a:noFill/>
                </a:ln>
                <a:solidFill>
                  <a:prstClr val="black"/>
                </a:solidFill>
                <a:effectLst/>
                <a:uLnTx/>
                <a:uFillTx/>
                <a:latin typeface="Century Gothic"/>
                <a:ea typeface="+mn-ea"/>
                <a:cs typeface="+mn-cs"/>
              </a:rPr>
              <a:pPr marL="0" marR="0" lvl="0" indent="0" algn="r" defTabSz="961844"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24768371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ll image title dark text">
    <p:bg>
      <p:bgPr>
        <a:blipFill dpi="0" rotWithShape="1">
          <a:blip r:embed="rId2"/>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a:t>Heading goes here</a:t>
            </a:r>
            <a:endParaRPr lang="en-US"/>
          </a:p>
        </p:txBody>
      </p:sp>
      <p:pic>
        <p:nvPicPr>
          <p:cNvPr id="16" name="Picture 15" descr="A group of blue circles&#10;&#10;AI-generated content may be incorrect.">
            <a:extLst>
              <a:ext uri="{FF2B5EF4-FFF2-40B4-BE49-F238E27FC236}">
                <a16:creationId xmlns:a16="http://schemas.microsoft.com/office/drawing/2014/main" id="{77F524BB-4BC1-2E2A-23E5-6F60704A4DBE}"/>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907540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ttom strip title light text">
    <p:bg>
      <p:bgPr>
        <a:solidFill>
          <a:schemeClr val="accent2"/>
        </a:solidFill>
        <a:effectLst/>
      </p:bgPr>
    </p:bg>
    <p:spTree>
      <p:nvGrpSpPr>
        <p:cNvPr id="1" name=""/>
        <p:cNvGrpSpPr/>
        <p:nvPr/>
      </p:nvGrpSpPr>
      <p:grpSpPr>
        <a:xfrm>
          <a:off x="0" y="0"/>
          <a:ext cx="0" cy="0"/>
          <a:chOff x="0" y="0"/>
          <a:chExt cx="0" cy="0"/>
        </a:xfrm>
      </p:grpSpPr>
      <p:pic>
        <p:nvPicPr>
          <p:cNvPr id="12" name="Picture 11" descr="A white circle with black background&#10;&#10;AI-generated content may be incorrect.">
            <a:extLst>
              <a:ext uri="{FF2B5EF4-FFF2-40B4-BE49-F238E27FC236}">
                <a16:creationId xmlns:a16="http://schemas.microsoft.com/office/drawing/2014/main" id="{5EB2DC8C-7733-0B04-65AE-14D7598A0CD1}"/>
              </a:ext>
            </a:extLst>
          </p:cNvPr>
          <p:cNvPicPr/>
          <p:nvPr/>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solidFill>
                  <a:schemeClr val="bg1"/>
                </a:solidFill>
              </a:defRPr>
            </a:lvl1pPr>
          </a:lstStyle>
          <a:p>
            <a:pPr lvl="0"/>
            <a:r>
              <a:rPr lang="en-US"/>
              <a:t>Heading goes here</a:t>
            </a:r>
          </a:p>
        </p:txBody>
      </p:sp>
    </p:spTree>
    <p:extLst>
      <p:ext uri="{BB962C8B-B14F-4D97-AF65-F5344CB8AC3E}">
        <p14:creationId xmlns:p14="http://schemas.microsoft.com/office/powerpoint/2010/main" val="134481588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Large image and large stat3 light logo">
    <p:bg>
      <p:bgPr>
        <a:solidFill>
          <a:schemeClr val="tx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a:t>Release date here</a:t>
            </a:r>
          </a:p>
        </p:txBody>
      </p:sp>
      <p:pic>
        <p:nvPicPr>
          <p:cNvPr id="7" name="Picture 6" descr="A white circle with black background&#10;&#10;AI-generated content may be incorrect.">
            <a:extLst>
              <a:ext uri="{FF2B5EF4-FFF2-40B4-BE49-F238E27FC236}">
                <a16:creationId xmlns:a16="http://schemas.microsoft.com/office/drawing/2014/main" id="{210EE6E2-4C60-B60D-E043-B1A1D2235F07}"/>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84906683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3_Full image title dark knigh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tx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86360037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4_Full image title dark knight">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228D05CF-3CAE-E1DF-D69F-C7B34E506C7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bg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68611663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Large image and 4 stats dark logo">
    <p:bg>
      <p:bgPr>
        <a:solidFill>
          <a:schemeClr val="bg2"/>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14" name="Picture 13" descr="A group of blue circles&#10;&#10;AI-generated content may be incorrect.">
            <a:extLst>
              <a:ext uri="{FF2B5EF4-FFF2-40B4-BE49-F238E27FC236}">
                <a16:creationId xmlns:a16="http://schemas.microsoft.com/office/drawing/2014/main" id="{F67FBE39-DCE6-3852-9199-38CB2880CEE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5483745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Large image and 4 stats light logo">
    <p:bg>
      <p:bgPr>
        <a:solidFill>
          <a:schemeClr val="tx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A647F4BB-4E33-FC8D-6A31-AA29BAFC14DC}"/>
              </a:ext>
            </a:extLst>
          </p:cNvPr>
          <p:cNvPicPr/>
          <p:nvPr userDrawn="1"/>
        </p:nvPicPr>
        <p:blipFill>
          <a:blip r:embed="rId2"/>
          <a:stretch>
            <a:fillRect/>
          </a:stretch>
        </p:blipFill>
        <p:spPr>
          <a:xfrm>
            <a:off x="205242" y="6369457"/>
            <a:ext cx="1252800" cy="266400"/>
          </a:xfrm>
          <a:prstGeom prst="rect">
            <a:avLst/>
          </a:prstGeom>
        </p:spPr>
      </p:pic>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67188826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59648677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163513689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2 films and stat dark logo">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77373067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2 films and stat light logo">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4DFE8A96-FA11-85C1-E8A9-9BEF3996A282}"/>
              </a:ext>
            </a:extLst>
          </p:cNvPr>
          <p:cNvPicPr/>
          <p:nvPr userDrawn="1"/>
        </p:nvPicPr>
        <p:blipFill>
          <a:blip r:embed="rId2"/>
          <a:stretch>
            <a:fillRect/>
          </a:stretch>
        </p:blipFill>
        <p:spPr>
          <a:xfrm>
            <a:off x="205242" y="6369457"/>
            <a:ext cx="1252800" cy="266400"/>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lvl1pPr>
              <a:buNone/>
              <a:defRPr/>
            </a:lvl1p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414216423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754162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hank you dark text">
    <p:bg>
      <p:bgPr>
        <a:solidFill>
          <a:schemeClr val="accent6"/>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3E49DBA0-C2B8-0E35-0F31-70159508EB9F}"/>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tx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tx1"/>
                </a:solidFill>
              </a:defRPr>
            </a:lvl1pPr>
          </a:lstStyle>
          <a:p>
            <a:pPr lvl="0"/>
            <a:r>
              <a:rPr lang="en-US"/>
              <a:t>Subheading goes here</a:t>
            </a:r>
          </a:p>
        </p:txBody>
      </p:sp>
    </p:spTree>
    <p:extLst>
      <p:ext uri="{BB962C8B-B14F-4D97-AF65-F5344CB8AC3E}">
        <p14:creationId xmlns:p14="http://schemas.microsoft.com/office/powerpoint/2010/main" val="40129900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44934843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Project timeline 1 light logo">
    <p:bg>
      <p:bgPr>
        <a:solidFill>
          <a:schemeClr val="tx2"/>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pic>
        <p:nvPicPr>
          <p:cNvPr id="3" name="Picture 2" descr="A white circle with black background&#10;&#10;AI-generated content may be incorrect.">
            <a:extLst>
              <a:ext uri="{FF2B5EF4-FFF2-40B4-BE49-F238E27FC236}">
                <a16:creationId xmlns:a16="http://schemas.microsoft.com/office/drawing/2014/main" id="{E5B0123D-7C0C-99D5-663F-C9A2C50BABFF}"/>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16382574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Project timeline 1 dark logo">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53B7A61B-4644-EEFB-F7F6-4CBB74D356B6}"/>
              </a:ext>
            </a:extLst>
          </p:cNvPr>
          <p:cNvPicPr>
            <a:picLocks/>
          </p:cNvPicPr>
          <p:nvPr userDrawn="1"/>
        </p:nvPicPr>
        <p:blipFill>
          <a:blip r:embed="rId2"/>
          <a:stretch>
            <a:fillRect/>
          </a:stretch>
        </p:blipFill>
        <p:spPr>
          <a:xfrm>
            <a:off x="203078" y="6371736"/>
            <a:ext cx="1255194" cy="261683"/>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8008296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Buying Route Chart dark logo">
    <p:bg>
      <p:bgPr>
        <a:solidFill>
          <a:schemeClr val="accent5"/>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pic>
        <p:nvPicPr>
          <p:cNvPr id="3" name="Picture 2" descr="A group of blue circles&#10;&#10;AI-generated content may be incorrect.">
            <a:extLst>
              <a:ext uri="{FF2B5EF4-FFF2-40B4-BE49-F238E27FC236}">
                <a16:creationId xmlns:a16="http://schemas.microsoft.com/office/drawing/2014/main" id="{CBABBDE2-6DC7-4789-EDC1-062F976F9BC2}"/>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96013542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Buying Route Chart light logo">
    <p:bg>
      <p:bgPr>
        <a:solidFill>
          <a:schemeClr val="accent1"/>
        </a:solidFill>
        <a:effectLst/>
      </p:bgPr>
    </p:bg>
    <p:spTree>
      <p:nvGrpSpPr>
        <p:cNvPr id="1" name=""/>
        <p:cNvGrpSpPr/>
        <p:nvPr/>
      </p:nvGrpSpPr>
      <p:grpSpPr>
        <a:xfrm>
          <a:off x="0" y="0"/>
          <a:ext cx="0" cy="0"/>
          <a:chOff x="0" y="0"/>
          <a:chExt cx="0" cy="0"/>
        </a:xfrm>
      </p:grpSpPr>
      <p:pic>
        <p:nvPicPr>
          <p:cNvPr id="12" name="Picture 11" descr="A white circle with black background&#10;&#10;AI-generated content may be incorrect.">
            <a:extLst>
              <a:ext uri="{FF2B5EF4-FFF2-40B4-BE49-F238E27FC236}">
                <a16:creationId xmlns:a16="http://schemas.microsoft.com/office/drawing/2014/main" id="{E76A2414-C7D6-D79C-8871-23AABB51BEBF}"/>
              </a:ext>
            </a:extLst>
          </p:cNvPr>
          <p:cNvPicPr/>
          <p:nvPr userDrawn="1"/>
        </p:nvPicPr>
        <p:blipFill>
          <a:blip r:embed="rId2"/>
          <a:stretch>
            <a:fillRect/>
          </a:stretch>
        </p:blipFill>
        <p:spPr>
          <a:xfrm>
            <a:off x="205242" y="6369457"/>
            <a:ext cx="1252800" cy="266400"/>
          </a:xfrm>
          <a:prstGeom prst="rect">
            <a:avLst/>
          </a:prstGeom>
        </p:spPr>
      </p:pic>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51815419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Calendar colourful dark logo">
    <p:bg>
      <p:bgPr>
        <a:solidFill>
          <a:schemeClr val="accent6"/>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81560890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Calendar colourful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B8C0856B-0CF6-664C-6E3C-C0F3398D8809}"/>
              </a:ext>
            </a:extLst>
          </p:cNvPr>
          <p:cNvPicPr/>
          <p:nvPr userDrawn="1"/>
        </p:nvPicPr>
        <p:blipFill>
          <a:blip r:embed="rId2"/>
          <a:stretch>
            <a:fillRect/>
          </a:stretch>
        </p:blipFill>
        <p:spPr>
          <a:xfrm>
            <a:off x="205242" y="6369457"/>
            <a:ext cx="1252800" cy="266400"/>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10691800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Preshow dark logo">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1639438"/>
            <a:ext cx="12192000" cy="39972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pic>
        <p:nvPicPr>
          <p:cNvPr id="6" name="Picture 5" descr="A group of blue circles&#10;&#10;AI-generated content may be incorrect.">
            <a:extLst>
              <a:ext uri="{FF2B5EF4-FFF2-40B4-BE49-F238E27FC236}">
                <a16:creationId xmlns:a16="http://schemas.microsoft.com/office/drawing/2014/main" id="{E0AC1846-E6D0-A8A4-B880-B998C4420E3A}"/>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55265485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Preshow light logo">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DF99F33-B392-1D02-6893-F79B8E1F3238}"/>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31397556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Calendar 2 light logo">
    <p:bg>
      <p:bgPr>
        <a:solidFill>
          <a:schemeClr val="tx1"/>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pic>
        <p:nvPicPr>
          <p:cNvPr id="5" name="Picture 4" descr="A white circle with black background&#10;&#10;AI-generated content may be incorrect.">
            <a:extLst>
              <a:ext uri="{FF2B5EF4-FFF2-40B4-BE49-F238E27FC236}">
                <a16:creationId xmlns:a16="http://schemas.microsoft.com/office/drawing/2014/main" id="{7F7CD56D-B577-18D7-1788-3A6C6ECB57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385649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ank you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bg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bg1"/>
                </a:solidFill>
              </a:defRPr>
            </a:lvl1pPr>
          </a:lstStyle>
          <a:p>
            <a:pPr lvl="0"/>
            <a:r>
              <a:rPr lang="en-US"/>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47559247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Calendar 2 dark logo">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73BB83CD-61A2-B450-4DA3-F6373714D24E}"/>
              </a:ext>
            </a:extLst>
          </p:cNvPr>
          <p:cNvPicPr>
            <a:picLocks/>
          </p:cNvPicPr>
          <p:nvPr userDrawn="1"/>
        </p:nvPicPr>
        <p:blipFill>
          <a:blip r:embed="rId2"/>
          <a:stretch>
            <a:fillRect/>
          </a:stretch>
        </p:blipFill>
        <p:spPr>
          <a:xfrm>
            <a:off x="203078" y="6371736"/>
            <a:ext cx="1255194" cy="261683"/>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39902271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meline film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161310282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meline films light logo">
    <p:bg>
      <p:bgPr>
        <a:solidFill>
          <a:schemeClr val="tx2"/>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571EC59C-77D8-FD73-7257-40EC3573FF84}"/>
              </a:ext>
            </a:extLst>
          </p:cNvPr>
          <p:cNvPicPr/>
          <p:nvPr userDrawn="1"/>
        </p:nvPicPr>
        <p:blipFill>
          <a:blip r:embed="rId2"/>
          <a:stretch>
            <a:fillRect/>
          </a:stretch>
        </p:blipFill>
        <p:spPr>
          <a:xfrm>
            <a:off x="205242" y="6369457"/>
            <a:ext cx="1252800" cy="266400"/>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hasCustomPrompt="1"/>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hasCustomPrompt="1"/>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36998429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imeline events light logo">
    <p:bg>
      <p:bgPr>
        <a:solidFill>
          <a:schemeClr val="tx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272" name="Picture 271" descr="A white circle with black background&#10;&#10;AI-generated content may be incorrect.">
            <a:extLst>
              <a:ext uri="{FF2B5EF4-FFF2-40B4-BE49-F238E27FC236}">
                <a16:creationId xmlns:a16="http://schemas.microsoft.com/office/drawing/2014/main" id="{9C77B348-EF5B-3FFB-5D17-41996C724D29}"/>
              </a:ext>
            </a:extLst>
          </p:cNvPr>
          <p:cNvPicPr/>
          <p:nvPr/>
        </p:nvPicPr>
        <p:blipFill>
          <a:blip r:embed="rId2"/>
          <a:stretch>
            <a:fillRect/>
          </a:stretch>
        </p:blipFill>
        <p:spPr>
          <a:xfrm>
            <a:off x="205242" y="6369457"/>
            <a:ext cx="1252800" cy="266400"/>
          </a:xfrm>
          <a:prstGeom prst="rect">
            <a:avLst/>
          </a:prstGeom>
        </p:spPr>
      </p:pic>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79553756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Timeline event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E0E9DF22-68DB-1DE3-2634-5D01B65FB626}"/>
              </a:ext>
            </a:extLst>
          </p:cNvPr>
          <p:cNvPicPr>
            <a:picLocks/>
          </p:cNvPicPr>
          <p:nvPr userDrawn="1"/>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48950690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Ten films light logo">
    <p:bg>
      <p:bgPr>
        <a:solidFill>
          <a:schemeClr val="tx1"/>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7" name="Picture 6" descr="A white circle with black background&#10;&#10;AI-generated content may be incorrect.">
            <a:extLst>
              <a:ext uri="{FF2B5EF4-FFF2-40B4-BE49-F238E27FC236}">
                <a16:creationId xmlns:a16="http://schemas.microsoft.com/office/drawing/2014/main" id="{7BF0035F-4AB9-961E-9521-4BAFD63F3A9A}"/>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04823855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en films dark logo">
    <p:bg>
      <p:bgPr>
        <a:solidFill>
          <a:schemeClr val="bg2"/>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D11AFD2-7E24-67E5-F02F-694196F874CE}"/>
              </a:ext>
            </a:extLst>
          </p:cNvPr>
          <p:cNvPicPr>
            <a:picLocks/>
          </p:cNvPicPr>
          <p:nvPr userDrawn="1"/>
        </p:nvPicPr>
        <p:blipFill>
          <a:blip r:embed="rId2"/>
          <a:stretch>
            <a:fillRect/>
          </a:stretch>
        </p:blipFill>
        <p:spPr>
          <a:xfrm>
            <a:off x="203078" y="6371736"/>
            <a:ext cx="1255194" cy="261683"/>
          </a:xfrm>
          <a:prstGeom prst="rect">
            <a:avLst/>
          </a:prstGeom>
        </p:spPr>
      </p:pic>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51459402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Q1-Q4 dark logo">
    <p:bg>
      <p:bgPr>
        <a:solidFill>
          <a:schemeClr val="bg2"/>
        </a:solidFill>
        <a:effectLst/>
      </p:bgPr>
    </p:bg>
    <p:spTree>
      <p:nvGrpSpPr>
        <p:cNvPr id="1" name=""/>
        <p:cNvGrpSpPr/>
        <p:nvPr/>
      </p:nvGrpSpPr>
      <p:grpSpPr>
        <a:xfrm>
          <a:off x="0" y="0"/>
          <a:ext cx="0" cy="0"/>
          <a:chOff x="0" y="0"/>
          <a:chExt cx="0" cy="0"/>
        </a:xfrm>
      </p:grpSpPr>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a:noFill/>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52945498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Q1-Q4 light logo">
    <p:bg>
      <p:bgPr>
        <a:solidFill>
          <a:schemeClr val="tx2"/>
        </a:solidFill>
        <a:effectLst/>
      </p:bgPr>
    </p:bg>
    <p:spTree>
      <p:nvGrpSpPr>
        <p:cNvPr id="1" name=""/>
        <p:cNvGrpSpPr/>
        <p:nvPr/>
      </p:nvGrpSpPr>
      <p:grpSpPr>
        <a:xfrm>
          <a:off x="0" y="0"/>
          <a:ext cx="0" cy="0"/>
          <a:chOff x="0" y="0"/>
          <a:chExt cx="0" cy="0"/>
        </a:xfrm>
      </p:grpSpPr>
      <p:pic>
        <p:nvPicPr>
          <p:cNvPr id="8" name="Picture 7" descr="A white circle with black background&#10;&#10;AI-generated content may be incorrect.">
            <a:extLst>
              <a:ext uri="{FF2B5EF4-FFF2-40B4-BE49-F238E27FC236}">
                <a16:creationId xmlns:a16="http://schemas.microsoft.com/office/drawing/2014/main" id="{60CB624A-7977-AE07-85F5-32AF7B20FEFC}"/>
              </a:ext>
            </a:extLst>
          </p:cNvPr>
          <p:cNvPicPr/>
          <p:nvPr userDrawn="1"/>
        </p:nvPicPr>
        <p:blipFill>
          <a:blip r:embed="rId2"/>
          <a:stretch>
            <a:fillRect/>
          </a:stretch>
        </p:blipFill>
        <p:spPr>
          <a:xfrm>
            <a:off x="205242" y="6369457"/>
            <a:ext cx="1252800" cy="266400"/>
          </a:xfrm>
          <a:prstGeom prst="rect">
            <a:avLst/>
          </a:prstGeom>
        </p:spPr>
      </p:pic>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209988581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5 columns dark logo">
    <p:bg>
      <p:bgPr>
        <a:solidFill>
          <a:schemeClr val="accent4"/>
        </a:solidFill>
        <a:effectLst/>
      </p:bgPr>
    </p:bg>
    <p:spTree>
      <p:nvGrpSpPr>
        <p:cNvPr id="1" name=""/>
        <p:cNvGrpSpPr/>
        <p:nvPr/>
      </p:nvGrpSpPr>
      <p:grpSpPr>
        <a:xfrm>
          <a:off x="0" y="0"/>
          <a:ext cx="0" cy="0"/>
          <a:chOff x="0" y="0"/>
          <a:chExt cx="0" cy="0"/>
        </a:xfrm>
      </p:grpSpPr>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6" name="Picture 5" descr="A group of blue circles&#10;&#10;AI-generated content may be incorrect.">
            <a:extLst>
              <a:ext uri="{FF2B5EF4-FFF2-40B4-BE49-F238E27FC236}">
                <a16:creationId xmlns:a16="http://schemas.microsoft.com/office/drawing/2014/main" id="{120E0181-6EF6-C8DC-16C9-2C4E611BCA99}"/>
              </a:ext>
            </a:extLst>
          </p:cNvPr>
          <p:cNvPicPr>
            <a:picLocks/>
          </p:cNvPicPr>
          <p:nvPr/>
        </p:nvPicPr>
        <p:blipFill>
          <a:blip r:embed="rId2"/>
          <a:stretch>
            <a:fillRect/>
          </a:stretch>
        </p:blipFill>
        <p:spPr>
          <a:xfrm>
            <a:off x="203078" y="6371736"/>
            <a:ext cx="1255194" cy="261683"/>
          </a:xfrm>
          <a:prstGeom prst="rect">
            <a:avLst/>
          </a:prstGeom>
        </p:spPr>
      </p:pic>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tx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1286491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horter header dark text">
    <p:bg>
      <p:bgPr>
        <a:solidFill>
          <a:schemeClr val="accent4"/>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pic>
        <p:nvPicPr>
          <p:cNvPr id="4" name="Picture 3" descr="A group of blue circles&#10;&#10;AI-generated content may be incorrect.">
            <a:extLst>
              <a:ext uri="{FF2B5EF4-FFF2-40B4-BE49-F238E27FC236}">
                <a16:creationId xmlns:a16="http://schemas.microsoft.com/office/drawing/2014/main" id="{0C8E95DF-8101-ED42-903B-CF2B62DBDEB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8471536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5 columns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8E4BECE-3205-FE16-2CFF-E7020D786F5B}"/>
              </a:ext>
            </a:extLst>
          </p:cNvPr>
          <p:cNvPicPr/>
          <p:nvPr userDrawn="1"/>
        </p:nvPicPr>
        <p:blipFill>
          <a:blip r:embed="rId2"/>
          <a:stretch>
            <a:fillRect/>
          </a:stretch>
        </p:blipFill>
        <p:spPr>
          <a:xfrm>
            <a:off x="205242" y="6369457"/>
            <a:ext cx="1252800" cy="266400"/>
          </a:xfrm>
          <a:prstGeom prst="rect">
            <a:avLst/>
          </a:prstGeom>
        </p:spPr>
      </p:pic>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bg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solidFill>
                  <a:schemeClr val="bg1"/>
                </a:solidFill>
              </a:defRPr>
            </a:lvl1pPr>
          </a:lstStyle>
          <a:p>
            <a:pPr lvl="0"/>
            <a:r>
              <a:rPr lang="en-US"/>
              <a:t>Subheading goes here</a:t>
            </a:r>
          </a:p>
        </p:txBody>
      </p:sp>
    </p:spTree>
    <p:extLst>
      <p:ext uri="{BB962C8B-B14F-4D97-AF65-F5344CB8AC3E}">
        <p14:creationId xmlns:p14="http://schemas.microsoft.com/office/powerpoint/2010/main" val="28059315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98317154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Quote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8628802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Long quote dark text">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tx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
        <p:nvSpPr>
          <p:cNvPr id="2" name="Text Placeholder 10">
            <a:extLst>
              <a:ext uri="{FF2B5EF4-FFF2-40B4-BE49-F238E27FC236}">
                <a16:creationId xmlns:a16="http://schemas.microsoft.com/office/drawing/2014/main" id="{7FF0C7F7-3D96-0F88-274D-A7DB76178369}"/>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73945706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Long quote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E4CE7508-194B-D028-1CE9-DD1DE39BDC27}"/>
              </a:ext>
            </a:extLst>
          </p:cNvPr>
          <p:cNvPicPr/>
          <p:nvPr userDrawn="1"/>
        </p:nvPicPr>
        <p:blipFill>
          <a:blip r:embed="rId2"/>
          <a:stretch>
            <a:fillRect/>
          </a:stretch>
        </p:blipFill>
        <p:spPr>
          <a:xfrm>
            <a:off x="205242" y="6369457"/>
            <a:ext cx="1252800" cy="266400"/>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bg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sp>
        <p:nvSpPr>
          <p:cNvPr id="6" name="Text Placeholder 10">
            <a:extLst>
              <a:ext uri="{FF2B5EF4-FFF2-40B4-BE49-F238E27FC236}">
                <a16:creationId xmlns:a16="http://schemas.microsoft.com/office/drawing/2014/main" id="{BCBDAD5D-D66A-5E7D-EB84-8B41EEF39D8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98688933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Evolution Flow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411782669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Evolution Flow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3" name="Picture 2" descr="A group of blue circles&#10;&#10;AI-generated content may be incorrect.">
            <a:extLst>
              <a:ext uri="{FF2B5EF4-FFF2-40B4-BE49-F238E27FC236}">
                <a16:creationId xmlns:a16="http://schemas.microsoft.com/office/drawing/2014/main" id="{F9B8436C-7106-4561-7EB2-0A8645A31C08}"/>
              </a:ext>
            </a:extLst>
          </p:cNvPr>
          <p:cNvPicPr>
            <a:picLocks/>
          </p:cNvPicPr>
          <p:nvPr/>
        </p:nvPicPr>
        <p:blipFill>
          <a:blip r:embed="rId2"/>
          <a:stretch>
            <a:fillRect/>
          </a:stretch>
        </p:blipFill>
        <p:spPr>
          <a:xfrm>
            <a:off x="203078" y="6371736"/>
            <a:ext cx="1255194" cy="261683"/>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34157548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Evolution Flow with image white text">
    <p:bg>
      <p:bgPr>
        <a:solidFill>
          <a:schemeClr val="accent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Tree>
    <p:extLst>
      <p:ext uri="{BB962C8B-B14F-4D97-AF65-F5344CB8AC3E}">
        <p14:creationId xmlns:p14="http://schemas.microsoft.com/office/powerpoint/2010/main" val="160667076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Evolution Flow with image dark text">
    <p:bg>
      <p:bgPr>
        <a:solidFill>
          <a:schemeClr val="accent5"/>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12" name="Picture 11" descr="A group of blue circles&#10;&#10;AI-generated content may be incorrect.">
            <a:extLst>
              <a:ext uri="{FF2B5EF4-FFF2-40B4-BE49-F238E27FC236}">
                <a16:creationId xmlns:a16="http://schemas.microsoft.com/office/drawing/2014/main" id="{97AB8E86-2A56-19B3-D875-5E649DF25E9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26675208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3 boxes with text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454337" y="1888052"/>
            <a:ext cx="2710920" cy="595043"/>
          </a:xfrm>
        </p:spPr>
        <p:txBody>
          <a:bodyPr>
            <a:normAutofit/>
          </a:bodyPr>
          <a:lstStyle>
            <a:lvl1pPr>
              <a:buNone/>
              <a:defRPr sz="4400">
                <a:solidFill>
                  <a:schemeClr val="tx1"/>
                </a:solidFill>
              </a:defRPr>
            </a:lvl1pPr>
          </a:lstStyle>
          <a:p>
            <a:pPr lvl="0"/>
            <a:r>
              <a:rPr lang="en-US"/>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0" y="1723760"/>
            <a:ext cx="3638777"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184868"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274025" y="1723760"/>
            <a:ext cx="3638777"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359450"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15908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8248240" y="1723760"/>
            <a:ext cx="3638777"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833366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25461029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horter header light text">
    <p:bg>
      <p:bgPr>
        <a:solidFill>
          <a:schemeClr val="accent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1A4AEF-1D87-C584-AF02-9102A58F48AA}"/>
              </a:ext>
            </a:extLst>
          </p:cNvPr>
          <p:cNvPicPr/>
          <p:nvPr userDrawn="1"/>
        </p:nvPicPr>
        <p:blipFill>
          <a:blip r:embed="rId2"/>
          <a:stretch>
            <a:fillRect/>
          </a:stretch>
        </p:blipFill>
        <p:spPr>
          <a:xfrm>
            <a:off x="205242" y="6369457"/>
            <a:ext cx="1252800" cy="266400"/>
          </a:xfrm>
          <a:prstGeom prst="rect">
            <a:avLst/>
          </a:prstGeom>
        </p:spPr>
      </p:pic>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solidFill>
                  <a:schemeClr val="bg1"/>
                </a:solidFill>
              </a:defRPr>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lvl1pPr>
              <a:buNone/>
              <a:defRPr/>
            </a:lvl1p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spTree>
    <p:extLst>
      <p:ext uri="{BB962C8B-B14F-4D97-AF65-F5344CB8AC3E}">
        <p14:creationId xmlns:p14="http://schemas.microsoft.com/office/powerpoint/2010/main" val="175308336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4 boxe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1" y="1723760"/>
            <a:ext cx="2649130"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170379"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259537" y="1723760"/>
            <a:ext cx="2649130" cy="727877"/>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344961"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189155"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278313" y="1723760"/>
            <a:ext cx="2649130"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6363737"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9148881"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9238039" y="1723760"/>
            <a:ext cx="2649130"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9323463"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7381225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3 stats boxes dark text">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2" y="1943776"/>
            <a:ext cx="3822263"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3"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2" y="2260000"/>
            <a:ext cx="3685897"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0"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180325" y="1943776"/>
            <a:ext cx="3822263" cy="2970447"/>
          </a:xfrm>
          <a:prstGeom prst="roundRect">
            <a:avLst>
              <a:gd name="adj" fmla="val 1848"/>
            </a:avLst>
          </a:prstGeom>
          <a:solidFill>
            <a:srgbClr val="267355"/>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253796"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253795"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376653"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159087" y="1943776"/>
            <a:ext cx="3822263" cy="2970447"/>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8232558"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8232557"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8355415"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pic>
        <p:nvPicPr>
          <p:cNvPr id="22" name="Picture 21" descr="A group of blue circles&#10;&#10;AI-generated content may be incorrect.">
            <a:extLst>
              <a:ext uri="{FF2B5EF4-FFF2-40B4-BE49-F238E27FC236}">
                <a16:creationId xmlns:a16="http://schemas.microsoft.com/office/drawing/2014/main" id="{510A4B1B-1077-1BF6-0B07-6D7F7EB73A1D}"/>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2164747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4 stats with boxes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943776"/>
            <a:ext cx="2832468" cy="2970447"/>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4"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3" y="2260000"/>
            <a:ext cx="2677190"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1"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185335" y="1943776"/>
            <a:ext cx="2832468" cy="2970447"/>
          </a:xfrm>
          <a:prstGeom prst="roundRect">
            <a:avLst>
              <a:gd name="adj" fmla="val 1848"/>
            </a:avLst>
          </a:prstGeom>
          <a:solidFill>
            <a:schemeClr val="accent5"/>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258806"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267142" y="2260000"/>
            <a:ext cx="2668854" cy="558729"/>
          </a:xfrm>
        </p:spPr>
        <p:txBody>
          <a:bodyPr>
            <a:noAutofit/>
          </a:bodyPr>
          <a:lstStyle>
            <a:lvl1pPr algn="ctr">
              <a:buNone/>
              <a:defRPr sz="4400"/>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381663"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174199" y="1943776"/>
            <a:ext cx="2832468" cy="2970447"/>
          </a:xfrm>
          <a:prstGeom prst="roundRect">
            <a:avLst>
              <a:gd name="adj" fmla="val 1848"/>
            </a:avLst>
          </a:prstGeom>
          <a:solidFill>
            <a:schemeClr val="accent6"/>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247670"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241824" y="2260000"/>
            <a:ext cx="2677190" cy="558729"/>
          </a:xfrm>
        </p:spPr>
        <p:txBody>
          <a:bodyPr>
            <a:noAutofit/>
          </a:bodyPr>
          <a:lstStyle>
            <a:lvl1pPr algn="ctr">
              <a:buNone/>
              <a:defRPr sz="4400"/>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6370527"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9148881" y="1943776"/>
            <a:ext cx="2832468"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9222352"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9222352" y="2260000"/>
            <a:ext cx="2677190" cy="558729"/>
          </a:xfrm>
        </p:spPr>
        <p:txBody>
          <a:bodyPr>
            <a:noAutofit/>
          </a:bodyPr>
          <a:lstStyle>
            <a:lvl1pPr algn="ctr">
              <a:buNone/>
              <a:defRPr sz="4400"/>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9345209"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Tree>
    <p:extLst>
      <p:ext uri="{BB962C8B-B14F-4D97-AF65-F5344CB8AC3E}">
        <p14:creationId xmlns:p14="http://schemas.microsoft.com/office/powerpoint/2010/main" val="275117066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ustom stat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10294000" cy="41747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22854459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Custom stats with text white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9488457" cy="38347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with text slide</a:t>
            </a:r>
            <a:endParaRPr lang="en-US" dirty="0"/>
          </a:p>
        </p:txBody>
      </p:sp>
    </p:spTree>
    <p:extLst>
      <p:ext uri="{BB962C8B-B14F-4D97-AF65-F5344CB8AC3E}">
        <p14:creationId xmlns:p14="http://schemas.microsoft.com/office/powerpoint/2010/main" val="291751321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Stat/facts x 2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28170463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074697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249274479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Stat/facts x 3 colourful light">
    <p:bg>
      <p:bgPr>
        <a:blipFill dpi="0" rotWithShape="1">
          <a:blip r:embed="rId2"/>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3283437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2_Stat/facts x 3 colourful">
    <p:bg>
      <p:bgPr>
        <a:blipFill dpi="0" rotWithShape="1">
          <a:blip r:embed="rId2"/>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a:t>Stat or fact</a:t>
            </a:r>
          </a:p>
        </p:txBody>
      </p:sp>
    </p:spTree>
    <p:extLst>
      <p:ext uri="{BB962C8B-B14F-4D97-AF65-F5344CB8AC3E}">
        <p14:creationId xmlns:p14="http://schemas.microsoft.com/office/powerpoint/2010/main" val="3845227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old statement green">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4884434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_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70316947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_Stat/facts x 4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6"/>
          </a:solidFill>
        </p:spPr>
        <p:txBody>
          <a:bodyPr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accent4"/>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09886330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052593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_Stat/facts x 8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bg2"/>
          </a:solidFill>
        </p:spPr>
        <p:txBody>
          <a:bodyPr anchor="ctr" anchorCtr="1">
            <a:noAutofit/>
          </a:bodyPr>
          <a:lstStyle>
            <a:lvl1pPr algn="ctr">
              <a:buNone/>
              <a:defRPr>
                <a:solidFill>
                  <a:schemeClr val="tx2"/>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bg2"/>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51464532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972463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tat/facts x 8">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39615738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3_Stat/facts x 8">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125565A-EE8F-3631-3F08-7B73063F5B7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91444235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_Stat/facts x 8">
    <p:bg>
      <p:bgPr>
        <a:blipFill dpi="0" rotWithShape="1">
          <a:blip r:embed="rId2"/>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577375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2_Stat/facts x 8">
    <p:bg>
      <p:bgPr>
        <a:blipFill dpi="0" rotWithShape="1">
          <a:blip r:embed="rId2"/>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A935234-64A5-7A38-120C-E2450A526477}"/>
              </a:ext>
            </a:extLst>
          </p:cNvPr>
          <p:cNvPicPr/>
          <p:nvPr userDrawn="1"/>
        </p:nvPicPr>
        <p:blipFill>
          <a:blip r:embed="rId3"/>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Tree>
    <p:extLst>
      <p:ext uri="{BB962C8B-B14F-4D97-AF65-F5344CB8AC3E}">
        <p14:creationId xmlns:p14="http://schemas.microsoft.com/office/powerpoint/2010/main" val="324797012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Custom stats light text">
    <p:bg>
      <p:bgPr>
        <a:solidFill>
          <a:schemeClr val="tx1"/>
        </a:solidFill>
        <a:effectLst/>
      </p:bgPr>
    </p:bg>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slide</a:t>
            </a:r>
            <a:endParaRPr lang="en-US" dirty="0"/>
          </a:p>
        </p:txBody>
      </p:sp>
    </p:spTree>
    <p:extLst>
      <p:ext uri="{BB962C8B-B14F-4D97-AF65-F5344CB8AC3E}">
        <p14:creationId xmlns:p14="http://schemas.microsoft.com/office/powerpoint/2010/main" val="10532789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09341765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Custom stats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1"/>
            <a:ext cx="10882181" cy="29032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slide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416087096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6 arrows">
    <p:bg>
      <p:bgPr>
        <a:solidFill>
          <a:schemeClr val="bg2"/>
        </a:solidFill>
        <a:effectLst/>
      </p:bgPr>
    </p:bg>
    <p:spTree>
      <p:nvGrpSpPr>
        <p:cNvPr id="1" name=""/>
        <p:cNvGrpSpPr/>
        <p:nvPr/>
      </p:nvGrpSpPr>
      <p:grpSpPr>
        <a:xfrm>
          <a:off x="0" y="0"/>
          <a:ext cx="0" cy="0"/>
          <a:chOff x="0" y="0"/>
          <a:chExt cx="0" cy="0"/>
        </a:xfrm>
      </p:grpSpPr>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pic>
        <p:nvPicPr>
          <p:cNvPr id="2" name="Picture 1" descr="A group of blue circles&#10;&#10;AI-generated content may be incorrect.">
            <a:extLst>
              <a:ext uri="{FF2B5EF4-FFF2-40B4-BE49-F238E27FC236}">
                <a16:creationId xmlns:a16="http://schemas.microsoft.com/office/drawing/2014/main" id="{D1EBFEED-9FF3-7167-DB7C-46E2A590521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66559156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1_6 arrows">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0E6953C-404C-D46E-5903-379133587914}"/>
              </a:ext>
            </a:extLst>
          </p:cNvPr>
          <p:cNvPicPr/>
          <p:nvPr userDrawn="1"/>
        </p:nvPicPr>
        <p:blipFill>
          <a:blip r:embed="rId2"/>
          <a:stretch>
            <a:fillRect/>
          </a:stretch>
        </p:blipFill>
        <p:spPr>
          <a:xfrm>
            <a:off x="205242" y="6369457"/>
            <a:ext cx="1252800" cy="266400"/>
          </a:xfrm>
          <a:prstGeom prst="rect">
            <a:avLst/>
          </a:prstGeom>
        </p:spPr>
      </p:pic>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bg2"/>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Tree>
    <p:extLst>
      <p:ext uri="{BB962C8B-B14F-4D97-AF65-F5344CB8AC3E}">
        <p14:creationId xmlns:p14="http://schemas.microsoft.com/office/powerpoint/2010/main" val="175210382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rgbClr val="267355"/>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302474502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1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bg2"/>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89124629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2_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412724718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3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45553658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Blank dark text">
    <p:bg>
      <p:bgPr>
        <a:solidFill>
          <a:schemeClr val="bg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44133235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Blank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72015061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Blank border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837600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Chart half page with copy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5BC6931F-56BB-A15B-F652-1E8F06E8FE57}"/>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bg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51985052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Blank border light logo">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97842319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Blank strip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52034045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Blank strip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49562212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4_Bar chart vertical">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3"/>
            <a:ext cx="5398076" cy="157051"/>
          </a:xfrm>
        </p:spPr>
        <p:txBody>
          <a:bodyPr/>
          <a:lstStyle>
            <a:lvl1pPr algn="r">
              <a:buNone/>
              <a:defRPr sz="1000" b="0">
                <a:solidFill>
                  <a:schemeClr val="bg1"/>
                </a:solidFill>
              </a:defRPr>
            </a:lvl1pPr>
          </a:lstStyle>
          <a:p>
            <a:pPr lvl="0"/>
            <a:r>
              <a:rPr lang="en-US" dirty="0"/>
              <a:t>Source goes here</a:t>
            </a:r>
          </a:p>
        </p:txBody>
      </p:sp>
      <p:sp>
        <p:nvSpPr>
          <p:cNvPr id="28" name="Rounded Rectangle 27">
            <a:extLst>
              <a:ext uri="{FF2B5EF4-FFF2-40B4-BE49-F238E27FC236}">
                <a16:creationId xmlns:a16="http://schemas.microsoft.com/office/drawing/2014/main" id="{698547EB-59F1-B227-57A2-E09D3C389560}"/>
              </a:ext>
            </a:extLst>
          </p:cNvPr>
          <p:cNvSpPr/>
          <p:nvPr/>
        </p:nvSpPr>
        <p:spPr>
          <a:xfrm>
            <a:off x="211320" y="1658707"/>
            <a:ext cx="11788593" cy="4475734"/>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199830" y="955470"/>
            <a:ext cx="5552995" cy="347555"/>
          </a:xfrm>
        </p:spPr>
        <p:txBody>
          <a:bodyPr>
            <a:noAutofit/>
          </a:bodyPr>
          <a:lstStyle>
            <a:lvl1pPr marL="0" indent="0" algn="l">
              <a:buNone/>
              <a:defRPr sz="1600" b="1">
                <a:solidFill>
                  <a:schemeClr val="bg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9830" y="239094"/>
            <a:ext cx="10882181" cy="525552"/>
          </a:xfrm>
        </p:spPr>
        <p:txBody>
          <a:bodyPr>
            <a:noAutofit/>
          </a:bodyPr>
          <a:lstStyle>
            <a:lvl1pPr>
              <a:defRPr sz="4399">
                <a:solidFill>
                  <a:schemeClr val="bg1"/>
                </a:solidFill>
              </a:defRPr>
            </a:lvl1pPr>
          </a:lstStyle>
          <a:p>
            <a:r>
              <a:rPr lang="en-GB" dirty="0"/>
              <a:t>Heading goes here</a:t>
            </a:r>
            <a:endParaRPr lang="en-US" dirty="0"/>
          </a:p>
        </p:txBody>
      </p:sp>
      <p:pic>
        <p:nvPicPr>
          <p:cNvPr id="2" name="Picture 1" descr="A white circle with black background&#10;&#10;AI-generated content may be incorrect.">
            <a:extLst>
              <a:ext uri="{FF2B5EF4-FFF2-40B4-BE49-F238E27FC236}">
                <a16:creationId xmlns:a16="http://schemas.microsoft.com/office/drawing/2014/main" id="{55E561C0-9601-99B0-4BB6-1643FA01B314}"/>
              </a:ext>
            </a:extLst>
          </p:cNvPr>
          <p:cNvPicPr/>
          <p:nvPr/>
        </p:nvPicPr>
        <p:blipFill>
          <a:blip r:embed="rId2" cstate="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775822588"/>
      </p:ext>
    </p:extLst>
  </p:cSld>
  <p:clrMapOvr>
    <a:masterClrMapping/>
  </p:clrMapOvr>
  <p:hf hdr="0" ftr="0" dt="0"/>
  <p:extLst>
    <p:ext uri="{DCECCB84-F9BA-43D5-87BE-67443E8EF086}">
      <p15:sldGuideLst xmlns:p15="http://schemas.microsoft.com/office/powerpoint/2012/main">
        <p15:guide id="17" orient="horz" pos="3158">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cSld name="3_Bar chart vertical">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3"/>
            <a:ext cx="5398076" cy="157051"/>
          </a:xfrm>
        </p:spPr>
        <p:txBody>
          <a:bodyPr/>
          <a:lstStyle>
            <a:lvl1pPr algn="r">
              <a:buNone/>
              <a:defRPr sz="1000" b="0">
                <a:solidFill>
                  <a:schemeClr val="bg1"/>
                </a:solidFill>
              </a:defRPr>
            </a:lvl1pPr>
          </a:lstStyle>
          <a:p>
            <a:pPr lvl="0"/>
            <a:r>
              <a:rPr lang="en-US" dirty="0"/>
              <a:t>Source goes here</a:t>
            </a:r>
          </a:p>
        </p:txBody>
      </p:sp>
      <p:sp>
        <p:nvSpPr>
          <p:cNvPr id="28" name="Rounded Rectangle 27">
            <a:extLst>
              <a:ext uri="{FF2B5EF4-FFF2-40B4-BE49-F238E27FC236}">
                <a16:creationId xmlns:a16="http://schemas.microsoft.com/office/drawing/2014/main" id="{698547EB-59F1-B227-57A2-E09D3C389560}"/>
              </a:ext>
            </a:extLst>
          </p:cNvPr>
          <p:cNvSpPr/>
          <p:nvPr/>
        </p:nvSpPr>
        <p:spPr>
          <a:xfrm>
            <a:off x="211320" y="1930837"/>
            <a:ext cx="11788593" cy="4203603"/>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199830" y="955470"/>
            <a:ext cx="5552995" cy="347555"/>
          </a:xfrm>
        </p:spPr>
        <p:txBody>
          <a:bodyPr>
            <a:noAutofit/>
          </a:bodyPr>
          <a:lstStyle>
            <a:lvl1pPr marL="0" indent="0" algn="l">
              <a:buNone/>
              <a:defRPr sz="1600" b="1">
                <a:solidFill>
                  <a:schemeClr val="bg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9830" y="239094"/>
            <a:ext cx="10882181" cy="525552"/>
          </a:xfrm>
        </p:spPr>
        <p:txBody>
          <a:bodyPr>
            <a:noAutofit/>
          </a:bodyPr>
          <a:lstStyle>
            <a:lvl1pPr>
              <a:defRPr sz="4399">
                <a:solidFill>
                  <a:schemeClr val="bg1"/>
                </a:solidFill>
              </a:defRPr>
            </a:lvl1pPr>
          </a:lstStyle>
          <a:p>
            <a:r>
              <a:rPr lang="en-GB" dirty="0"/>
              <a:t>Heading goes here</a:t>
            </a:r>
            <a:endParaRPr lang="en-US" dirty="0"/>
          </a:p>
        </p:txBody>
      </p:sp>
      <p:pic>
        <p:nvPicPr>
          <p:cNvPr id="2" name="Picture 1" descr="A white circle with black background&#10;&#10;AI-generated content may be incorrect.">
            <a:extLst>
              <a:ext uri="{FF2B5EF4-FFF2-40B4-BE49-F238E27FC236}">
                <a16:creationId xmlns:a16="http://schemas.microsoft.com/office/drawing/2014/main" id="{55E561C0-9601-99B0-4BB6-1643FA01B314}"/>
              </a:ext>
            </a:extLst>
          </p:cNvPr>
          <p:cNvPicPr/>
          <p:nvPr/>
        </p:nvPicPr>
        <p:blipFill>
          <a:blip r:embed="rId2" cstate="print">
            <a:extLst>
              <a:ext uri="{28A0092B-C50C-407E-A947-70E740481C1C}">
                <a14:useLocalDpi xmlns:a14="http://schemas.microsoft.com/office/drawing/2010/main"/>
              </a:ext>
            </a:extLst>
          </a:blip>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412025653"/>
      </p:ext>
    </p:extLst>
  </p:cSld>
  <p:clrMapOvr>
    <a:masterClrMapping/>
  </p:clrMapOvr>
  <p:hf hdr="0" ftr="0" dt="0"/>
  <p:extLst>
    <p:ext uri="{DCECCB84-F9BA-43D5-87BE-67443E8EF086}">
      <p15:sldGuideLst xmlns:p15="http://schemas.microsoft.com/office/powerpoint/2012/main">
        <p15:guide id="17" orient="horz" pos="3158">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2_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p:nvPicPr>
        <p:blipFill>
          <a:blip r:embed="rId2"/>
          <a:stretch>
            <a:fillRect/>
          </a:stretch>
        </p:blipFill>
        <p:spPr>
          <a:xfrm>
            <a:off x="203078" y="6371737"/>
            <a:ext cx="1255194" cy="261683"/>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192089" y="984858"/>
            <a:ext cx="11807825" cy="5022241"/>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30"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54770301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p:nvPicPr>
        <p:blipFill>
          <a:blip r:embed="rId2"/>
          <a:stretch>
            <a:fillRect/>
          </a:stretch>
        </p:blipFill>
        <p:spPr>
          <a:xfrm>
            <a:off x="203078" y="6371737"/>
            <a:ext cx="1255194" cy="261683"/>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192089" y="1691859"/>
            <a:ext cx="11807825" cy="4315239"/>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269"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Light" pitchFamily="2" charset="0"/>
              <a:ea typeface="Inter Tight Light" pitchFamily="2" charset="0"/>
              <a:cs typeface="Inter Tight Light" pitchFamily="2" charset="0"/>
            </a:endParaRPr>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3"/>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30" y="955470"/>
            <a:ext cx="5552995" cy="347555"/>
          </a:xfrm>
        </p:spPr>
        <p:txBody>
          <a:bodyPr>
            <a:noAutofit/>
          </a:bodyPr>
          <a:lstStyle>
            <a:lvl1pPr marL="0" indent="0" algn="l">
              <a:buNone/>
              <a:defRPr sz="2000" b="1">
                <a:solidFill>
                  <a:schemeClr val="tx1"/>
                </a:solidFill>
              </a:defRPr>
            </a:lvl1pPr>
            <a:lvl2pPr marL="457135" indent="0" algn="ctr">
              <a:buNone/>
              <a:defRPr sz="2000"/>
            </a:lvl2pPr>
            <a:lvl3pPr marL="914269" indent="0" algn="ctr">
              <a:buNone/>
              <a:defRPr sz="1800"/>
            </a:lvl3pPr>
            <a:lvl4pPr marL="1371404" indent="0" algn="ctr">
              <a:buNone/>
              <a:defRPr sz="1600"/>
            </a:lvl4pPr>
            <a:lvl5pPr marL="1828539" indent="0" algn="ctr">
              <a:buNone/>
              <a:defRPr sz="1600"/>
            </a:lvl5pPr>
            <a:lvl6pPr marL="2285674" indent="0" algn="ctr">
              <a:buNone/>
              <a:defRPr sz="1600"/>
            </a:lvl6pPr>
            <a:lvl7pPr marL="2742808" indent="0" algn="ctr">
              <a:buNone/>
              <a:defRPr sz="1600"/>
            </a:lvl7pPr>
            <a:lvl8pPr marL="3199943" indent="0" algn="ctr">
              <a:buNone/>
              <a:defRPr sz="1600"/>
            </a:lvl8pPr>
            <a:lvl9pPr marL="3657078"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30"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6996327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03078" y="6371736"/>
            <a:ext cx="1255194" cy="261683"/>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1461999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s x 7 dark text">
    <p:bg>
      <p:bgPr>
        <a:solidFill>
          <a:schemeClr val="bg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192089" y="958899"/>
            <a:ext cx="11807824" cy="501661"/>
          </a:xfrm>
          <a:prstGeom prst="roundRect">
            <a:avLst>
              <a:gd name="adj" fmla="val 13265"/>
            </a:avLst>
          </a:prstGeom>
          <a:solidFill>
            <a:schemeClr val="accent2"/>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192089" y="1627877"/>
            <a:ext cx="11807824" cy="501661"/>
          </a:xfrm>
          <a:prstGeom prst="roundRect">
            <a:avLst>
              <a:gd name="adj" fmla="val 13265"/>
            </a:avLst>
          </a:prstGeom>
          <a:solidFill>
            <a:schemeClr val="accent5"/>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192089" y="2281458"/>
            <a:ext cx="11807824" cy="501661"/>
          </a:xfrm>
          <a:prstGeom prst="roundRect">
            <a:avLst>
              <a:gd name="adj" fmla="val 13265"/>
            </a:avLst>
          </a:prstGeom>
          <a:solidFill>
            <a:schemeClr val="tx1"/>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192089" y="2935039"/>
            <a:ext cx="11807824" cy="501661"/>
          </a:xfrm>
          <a:prstGeom prst="roundRect">
            <a:avLst>
              <a:gd name="adj" fmla="val 13265"/>
            </a:avLst>
          </a:prstGeom>
          <a:solidFill>
            <a:schemeClr val="accent3"/>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192089" y="3588620"/>
            <a:ext cx="11807824" cy="501661"/>
          </a:xfrm>
          <a:prstGeom prst="roundRect">
            <a:avLst>
              <a:gd name="adj" fmla="val 13265"/>
            </a:avLst>
          </a:prstGeom>
          <a:solidFill>
            <a:schemeClr val="accent4"/>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192089" y="4242201"/>
            <a:ext cx="11807824" cy="501661"/>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192089" y="4895779"/>
            <a:ext cx="11807824" cy="501661"/>
          </a:xfrm>
          <a:prstGeom prst="roundRect">
            <a:avLst>
              <a:gd name="adj" fmla="val 13265"/>
            </a:avLst>
          </a:prstGeom>
          <a:solidFill>
            <a:srgbClr val="267355"/>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7</a:t>
            </a:r>
          </a:p>
        </p:txBody>
      </p:sp>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671526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title light text">
    <p:bg>
      <p:bgPr>
        <a:blipFill dpi="0" rotWithShape="1">
          <a:blip r:embed="rId2"/>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0D0500D1-EC5A-F256-5A86-277537C17539}"/>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277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s dark text blank">
    <p:bg>
      <p:bgPr>
        <a:solidFill>
          <a:schemeClr val="bg2"/>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1740935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s x 14 light text">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209857" y="966643"/>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209857" y="1649130"/>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209857" y="233161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209857" y="302013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209857" y="370865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209855" y="439717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209855" y="508569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14</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2706666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s light text blank">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6076184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s with image light text">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7</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5660886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s with image light text blank">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9597924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s with image dark text">
    <p:bg>
      <p:bgPr>
        <a:solidFill>
          <a:schemeClr val="accent5"/>
        </a:solidFill>
        <a:effectLst/>
      </p:bgPr>
    </p:bg>
    <p:spTree>
      <p:nvGrpSpPr>
        <p:cNvPr id="1" name=""/>
        <p:cNvGrpSpPr/>
        <p:nvPr/>
      </p:nvGrpSpPr>
      <p:grpSpPr>
        <a:xfrm>
          <a:off x="0" y="0"/>
          <a:ext cx="0" cy="0"/>
          <a:chOff x="0" y="0"/>
          <a:chExt cx="0" cy="0"/>
        </a:xfrm>
      </p:grpSpPr>
      <p:pic>
        <p:nvPicPr>
          <p:cNvPr id="5" name="Picture 4" descr="A group of blue circles&#10;&#10;AI-generated content may be incorrect.">
            <a:extLst>
              <a:ext uri="{FF2B5EF4-FFF2-40B4-BE49-F238E27FC236}">
                <a16:creationId xmlns:a16="http://schemas.microsoft.com/office/drawing/2014/main" id="{63CF9284-2324-9179-AB07-A5EC2019507F}"/>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7</a:t>
            </a:r>
          </a:p>
        </p:txBody>
      </p:sp>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4287460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s with image dark text blank">
    <p:bg>
      <p:bgPr>
        <a:solidFill>
          <a:schemeClr val="accent5"/>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B94B7C4E-5B3D-2D47-DE2D-8F71D5E24991}"/>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2796740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nfo with team member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04531" y="3761371"/>
            <a:ext cx="702185" cy="838155"/>
          </a:xfrm>
          <a:prstGeom prst="roundRect">
            <a:avLst>
              <a:gd name="adj" fmla="val 2732"/>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bg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bg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bg1"/>
                </a:solidFill>
              </a:defRPr>
            </a:lvl1pPr>
          </a:lstStyle>
          <a:p>
            <a:r>
              <a:rPr lang="en-GB"/>
              <a:t>Heading goes here, over more lines if needed</a:t>
            </a:r>
            <a:endParaRPr lang="en-US"/>
          </a:p>
        </p:txBody>
      </p:sp>
    </p:spTree>
    <p:extLst>
      <p:ext uri="{BB962C8B-B14F-4D97-AF65-F5344CB8AC3E}">
        <p14:creationId xmlns:p14="http://schemas.microsoft.com/office/powerpoint/2010/main" val="35656082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fo with team member dark text">
    <p:bg>
      <p:bgPr>
        <a:solidFill>
          <a:schemeClr val="bg2"/>
        </a:solidFill>
        <a:effectLst/>
      </p:bgPr>
    </p:bg>
    <p:spTree>
      <p:nvGrpSpPr>
        <p:cNvPr id="1" name=""/>
        <p:cNvGrpSpPr/>
        <p:nvPr/>
      </p:nvGrpSpPr>
      <p:grpSpPr>
        <a:xfrm>
          <a:off x="0" y="0"/>
          <a:ext cx="0" cy="0"/>
          <a:chOff x="0" y="0"/>
          <a:chExt cx="0" cy="0"/>
        </a:xfrm>
      </p:grpSpPr>
      <p:sp>
        <p:nvSpPr>
          <p:cNvPr id="7" name="Picture Placeholder 50">
            <a:extLst>
              <a:ext uri="{FF2B5EF4-FFF2-40B4-BE49-F238E27FC236}">
                <a16:creationId xmlns:a16="http://schemas.microsoft.com/office/drawing/2014/main" id="{A7A5B921-A468-B6EF-E49B-858761D3EC12}"/>
              </a:ext>
            </a:extLst>
          </p:cNvPr>
          <p:cNvSpPr>
            <a:spLocks noGrp="1" noChangeAspect="1"/>
          </p:cNvSpPr>
          <p:nvPr>
            <p:ph type="pic" sz="quarter" idx="130"/>
          </p:nvPr>
        </p:nvSpPr>
        <p:spPr>
          <a:xfrm>
            <a:off x="204531" y="3761370"/>
            <a:ext cx="702185" cy="838155"/>
          </a:xfrm>
          <a:prstGeom prst="roundRect">
            <a:avLst>
              <a:gd name="adj" fmla="val 2732"/>
            </a:avLst>
          </a:prstGeo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7D33FD2C-829E-818D-A54D-A59F56E7F755}"/>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tx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tx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tx1"/>
                </a:solidFill>
              </a:defRPr>
            </a:lvl1pPr>
          </a:lstStyle>
          <a:p>
            <a:r>
              <a:rPr lang="en-GB"/>
              <a:t>Heading goes here, over more lines if needed</a:t>
            </a:r>
            <a:endParaRPr lang="en-US"/>
          </a:p>
        </p:txBody>
      </p:sp>
    </p:spTree>
    <p:extLst>
      <p:ext uri="{BB962C8B-B14F-4D97-AF65-F5344CB8AC3E}">
        <p14:creationId xmlns:p14="http://schemas.microsoft.com/office/powerpoint/2010/main" val="921912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x 1 centred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 name="Picture Placeholder 50">
            <a:extLst>
              <a:ext uri="{FF2B5EF4-FFF2-40B4-BE49-F238E27FC236}">
                <a16:creationId xmlns:a16="http://schemas.microsoft.com/office/drawing/2014/main" id="{F008C240-3FFF-87CA-7DF6-B0D0A1A52961}"/>
              </a:ext>
            </a:extLst>
          </p:cNvPr>
          <p:cNvSpPr>
            <a:spLocks noGrp="1" noChangeAspect="1"/>
          </p:cNvSpPr>
          <p:nvPr>
            <p:ph type="pic" sz="quarter" idx="115"/>
          </p:nvPr>
        </p:nvSpPr>
        <p:spPr>
          <a:xfrm>
            <a:off x="4265915" y="2345674"/>
            <a:ext cx="1697037" cy="2025650"/>
          </a:xfrm>
          <a:prstGeom prst="roundRect">
            <a:avLst>
              <a:gd name="adj" fmla="val 2732"/>
            </a:avLst>
          </a:prstGeom>
          <a:noFill/>
        </p:spPr>
        <p:txBody>
          <a:bodyPr/>
          <a:lstStyle>
            <a:lvl1pPr>
              <a:buNone/>
              <a:defRPr/>
            </a:lvl1pPr>
          </a:lstStyle>
          <a:p>
            <a:endParaRPr lang="en-US"/>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6102269" y="3575088"/>
            <a:ext cx="1648795" cy="252413"/>
          </a:xfrm>
        </p:spPr>
        <p:txBody>
          <a:bodyPr>
            <a:noAutofit/>
          </a:bodyPr>
          <a:lstStyle>
            <a:lvl1pPr marL="0">
              <a:buNone/>
              <a:defRPr sz="1200" b="0"/>
            </a:lvl1pPr>
          </a:lstStyle>
          <a:p>
            <a:pPr lvl="0"/>
            <a:r>
              <a:rPr lang="en-US"/>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788700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opcorn">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dirty="0">
                <a:effectLst/>
              </a:rPr>
              <a:t>Heading goes here</a:t>
            </a:r>
            <a:endParaRPr lang="en-US" dirty="0"/>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dirty="0"/>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dirty="0"/>
          </a:p>
        </p:txBody>
      </p:sp>
    </p:spTree>
    <p:extLst>
      <p:ext uri="{BB962C8B-B14F-4D97-AF65-F5344CB8AC3E}">
        <p14:creationId xmlns:p14="http://schemas.microsoft.com/office/powerpoint/2010/main" val="1465280028"/>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x 1 centred dark text">
    <p:bg>
      <p:bgPr>
        <a:solidFill>
          <a:schemeClr val="bg2"/>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8866038C-7349-7C16-3F42-02FF40C9DE99}"/>
              </a:ext>
            </a:extLst>
          </p:cNvPr>
          <p:cNvSpPr>
            <a:spLocks noGrp="1"/>
          </p:cNvSpPr>
          <p:nvPr>
            <p:ph type="body" sz="quarter" idx="119"/>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Picture Placeholder 50">
            <a:extLst>
              <a:ext uri="{FF2B5EF4-FFF2-40B4-BE49-F238E27FC236}">
                <a16:creationId xmlns:a16="http://schemas.microsoft.com/office/drawing/2014/main" id="{2824DFCC-05DD-DA07-78C2-18CBDFD67747}"/>
              </a:ext>
            </a:extLst>
          </p:cNvPr>
          <p:cNvSpPr>
            <a:spLocks noGrp="1" noChangeAspect="1"/>
          </p:cNvSpPr>
          <p:nvPr>
            <p:ph type="pic" sz="quarter" idx="120"/>
          </p:nvPr>
        </p:nvSpPr>
        <p:spPr>
          <a:xfrm>
            <a:off x="4265915" y="2345674"/>
            <a:ext cx="1697037" cy="2025650"/>
          </a:xfrm>
          <a:prstGeom prst="roundRect">
            <a:avLst>
              <a:gd name="adj" fmla="val 2732"/>
            </a:avLst>
          </a:prstGeom>
          <a:noFill/>
        </p:spPr>
        <p:txBody>
          <a:bodyPr/>
          <a:lstStyle>
            <a:lvl1pPr>
              <a:buNone/>
              <a:defRPr/>
            </a:lvl1pPr>
          </a:lstStyle>
          <a:p>
            <a:endParaRPr lang="en-US"/>
          </a:p>
        </p:txBody>
      </p:sp>
      <p:sp>
        <p:nvSpPr>
          <p:cNvPr id="9" name="Text Placeholder 24">
            <a:extLst>
              <a:ext uri="{FF2B5EF4-FFF2-40B4-BE49-F238E27FC236}">
                <a16:creationId xmlns:a16="http://schemas.microsoft.com/office/drawing/2014/main" id="{E0FE8852-0DB2-82D4-78C3-BCC2DE94CE03}"/>
              </a:ext>
            </a:extLst>
          </p:cNvPr>
          <p:cNvSpPr>
            <a:spLocks noGrp="1"/>
          </p:cNvSpPr>
          <p:nvPr>
            <p:ph type="body" sz="quarter" idx="122" hasCustomPrompt="1"/>
          </p:nvPr>
        </p:nvSpPr>
        <p:spPr>
          <a:xfrm>
            <a:off x="6102269" y="3575088"/>
            <a:ext cx="1648795" cy="252413"/>
          </a:xfrm>
        </p:spPr>
        <p:txBody>
          <a:bodyPr>
            <a:noAutofit/>
          </a:bodyPr>
          <a:lstStyle>
            <a:lvl1pPr marL="0">
              <a:buNone/>
              <a:defRPr sz="1200" b="0"/>
            </a:lvl1pPr>
          </a:lstStyle>
          <a:p>
            <a:pPr lvl="0"/>
            <a:r>
              <a:rPr lang="en-US"/>
              <a:t>Job title goes here</a:t>
            </a:r>
          </a:p>
        </p:txBody>
      </p:sp>
      <p:sp>
        <p:nvSpPr>
          <p:cNvPr id="8" name="Text Placeholder 20">
            <a:extLst>
              <a:ext uri="{FF2B5EF4-FFF2-40B4-BE49-F238E27FC236}">
                <a16:creationId xmlns:a16="http://schemas.microsoft.com/office/drawing/2014/main" id="{C99BEAD2-220C-06B1-3391-1F5CA4205657}"/>
              </a:ext>
            </a:extLst>
          </p:cNvPr>
          <p:cNvSpPr>
            <a:spLocks noGrp="1"/>
          </p:cNvSpPr>
          <p:nvPr>
            <p:ph type="body" sz="quarter" idx="121"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a:t>Name Surname</a:t>
            </a:r>
          </a:p>
        </p:txBody>
      </p:sp>
      <p:pic>
        <p:nvPicPr>
          <p:cNvPr id="2" name="Picture 1" descr="A group of blue circles&#10;&#10;AI-generated content may be incorrect.">
            <a:extLst>
              <a:ext uri="{FF2B5EF4-FFF2-40B4-BE49-F238E27FC236}">
                <a16:creationId xmlns:a16="http://schemas.microsoft.com/office/drawing/2014/main" id="{2A9A1567-2C45-4FE5-A02B-22C3C5248741}"/>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2868215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team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416130"/>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team slide</a:t>
            </a:r>
            <a:endParaRPr lang="en-US" dirty="0"/>
          </a:p>
        </p:txBody>
      </p:sp>
    </p:spTree>
    <p:extLst>
      <p:ext uri="{BB962C8B-B14F-4D97-AF65-F5344CB8AC3E}">
        <p14:creationId xmlns:p14="http://schemas.microsoft.com/office/powerpoint/2010/main" val="38835640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Team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20D4E071-D884-E6BC-05E6-6CF050B00F86}"/>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team slide</a:t>
            </a:r>
            <a:endParaRPr lang="en-US" dirty="0"/>
          </a:p>
        </p:txBody>
      </p:sp>
    </p:spTree>
    <p:extLst>
      <p:ext uri="{BB962C8B-B14F-4D97-AF65-F5344CB8AC3E}">
        <p14:creationId xmlns:p14="http://schemas.microsoft.com/office/powerpoint/2010/main" val="4969622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am x 2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2" name="Text Placeholder 11">
            <a:extLst>
              <a:ext uri="{FF2B5EF4-FFF2-40B4-BE49-F238E27FC236}">
                <a16:creationId xmlns:a16="http://schemas.microsoft.com/office/drawing/2014/main" id="{54678295-A2E7-0AEC-9EA7-B8FA4F74F2B9}"/>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Picture Placeholder 50">
            <a:extLst>
              <a:ext uri="{FF2B5EF4-FFF2-40B4-BE49-F238E27FC236}">
                <a16:creationId xmlns:a16="http://schemas.microsoft.com/office/drawing/2014/main" id="{CF284B0C-DA19-A9F9-549A-CA7F273A9A6E}"/>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a:p>
        </p:txBody>
      </p:sp>
      <p:sp>
        <p:nvSpPr>
          <p:cNvPr id="14" name="Text Placeholder 24">
            <a:extLst>
              <a:ext uri="{FF2B5EF4-FFF2-40B4-BE49-F238E27FC236}">
                <a16:creationId xmlns:a16="http://schemas.microsoft.com/office/drawing/2014/main" id="{B2FADF7D-7C3E-B322-3458-49C5C2D1A0AA}"/>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a:t>Job title goes here</a:t>
            </a:r>
          </a:p>
        </p:txBody>
      </p:sp>
      <p:sp>
        <p:nvSpPr>
          <p:cNvPr id="15" name="Text Placeholder 20">
            <a:extLst>
              <a:ext uri="{FF2B5EF4-FFF2-40B4-BE49-F238E27FC236}">
                <a16:creationId xmlns:a16="http://schemas.microsoft.com/office/drawing/2014/main" id="{C80E40D9-2AC0-7921-5162-BBBDFA94A775}"/>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6" name="Text Placeholder 11">
            <a:extLst>
              <a:ext uri="{FF2B5EF4-FFF2-40B4-BE49-F238E27FC236}">
                <a16:creationId xmlns:a16="http://schemas.microsoft.com/office/drawing/2014/main" id="{355B8EC6-1A36-69D2-B5FB-820A6132FD43}"/>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Picture Placeholder 50">
            <a:extLst>
              <a:ext uri="{FF2B5EF4-FFF2-40B4-BE49-F238E27FC236}">
                <a16:creationId xmlns:a16="http://schemas.microsoft.com/office/drawing/2014/main" id="{9AA22884-ADCC-39EE-375A-4D262342E0A3}"/>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a:p>
        </p:txBody>
      </p:sp>
      <p:sp>
        <p:nvSpPr>
          <p:cNvPr id="18" name="Text Placeholder 24">
            <a:extLst>
              <a:ext uri="{FF2B5EF4-FFF2-40B4-BE49-F238E27FC236}">
                <a16:creationId xmlns:a16="http://schemas.microsoft.com/office/drawing/2014/main" id="{8ABEEC0B-E025-63A2-BA74-CD1EDDA0B96C}"/>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a:t>Job title goes here</a:t>
            </a:r>
          </a:p>
        </p:txBody>
      </p:sp>
      <p:sp>
        <p:nvSpPr>
          <p:cNvPr id="19" name="Text Placeholder 20">
            <a:extLst>
              <a:ext uri="{FF2B5EF4-FFF2-40B4-BE49-F238E27FC236}">
                <a16:creationId xmlns:a16="http://schemas.microsoft.com/office/drawing/2014/main" id="{B8155893-1906-005F-1A85-D84171E22055}"/>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a:t>Name Surname</a:t>
            </a:r>
          </a:p>
        </p:txBody>
      </p:sp>
    </p:spTree>
    <p:extLst>
      <p:ext uri="{BB962C8B-B14F-4D97-AF65-F5344CB8AC3E}">
        <p14:creationId xmlns:p14="http://schemas.microsoft.com/office/powerpoint/2010/main" val="23637646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am x 2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FF0370D9-74B9-9A37-9E6A-2EE7986F96FA}"/>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341AE291-A42F-7EB3-0E2B-E2A4A2CAB14D}"/>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Picture Placeholder 50">
            <a:extLst>
              <a:ext uri="{FF2B5EF4-FFF2-40B4-BE49-F238E27FC236}">
                <a16:creationId xmlns:a16="http://schemas.microsoft.com/office/drawing/2014/main" id="{1C8B4FEC-A65F-5FF2-84D7-4B82BADAD35D}"/>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a:p>
        </p:txBody>
      </p:sp>
      <p:sp>
        <p:nvSpPr>
          <p:cNvPr id="15" name="Text Placeholder 24">
            <a:extLst>
              <a:ext uri="{FF2B5EF4-FFF2-40B4-BE49-F238E27FC236}">
                <a16:creationId xmlns:a16="http://schemas.microsoft.com/office/drawing/2014/main" id="{6260637C-AA03-13B7-CB3E-A98A7F2C21C4}"/>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a:t>Job title goes here</a:t>
            </a:r>
          </a:p>
        </p:txBody>
      </p:sp>
      <p:sp>
        <p:nvSpPr>
          <p:cNvPr id="16" name="Text Placeholder 20">
            <a:extLst>
              <a:ext uri="{FF2B5EF4-FFF2-40B4-BE49-F238E27FC236}">
                <a16:creationId xmlns:a16="http://schemas.microsoft.com/office/drawing/2014/main" id="{2C9B2F7A-76B4-D8CB-751F-B38DB7FC7468}"/>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7" name="Text Placeholder 11">
            <a:extLst>
              <a:ext uri="{FF2B5EF4-FFF2-40B4-BE49-F238E27FC236}">
                <a16:creationId xmlns:a16="http://schemas.microsoft.com/office/drawing/2014/main" id="{7E5F1979-59DA-9433-0680-D3F4FECBF16E}"/>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 name="Picture Placeholder 50">
            <a:extLst>
              <a:ext uri="{FF2B5EF4-FFF2-40B4-BE49-F238E27FC236}">
                <a16:creationId xmlns:a16="http://schemas.microsoft.com/office/drawing/2014/main" id="{AEDBD288-6368-C7F8-B91C-795BECBC8092}"/>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a:p>
        </p:txBody>
      </p:sp>
      <p:sp>
        <p:nvSpPr>
          <p:cNvPr id="19" name="Text Placeholder 24">
            <a:extLst>
              <a:ext uri="{FF2B5EF4-FFF2-40B4-BE49-F238E27FC236}">
                <a16:creationId xmlns:a16="http://schemas.microsoft.com/office/drawing/2014/main" id="{B9824321-BEE5-B28F-7BCE-CD4A64260AB0}"/>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a:t>Job title goes here</a:t>
            </a:r>
          </a:p>
        </p:txBody>
      </p:sp>
      <p:sp>
        <p:nvSpPr>
          <p:cNvPr id="20" name="Text Placeholder 20">
            <a:extLst>
              <a:ext uri="{FF2B5EF4-FFF2-40B4-BE49-F238E27FC236}">
                <a16:creationId xmlns:a16="http://schemas.microsoft.com/office/drawing/2014/main" id="{E0597BB1-9456-F429-C88A-703DDE4E320A}"/>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a:t>Name Surname</a:t>
            </a:r>
          </a:p>
        </p:txBody>
      </p:sp>
    </p:spTree>
    <p:extLst>
      <p:ext uri="{BB962C8B-B14F-4D97-AF65-F5344CB8AC3E}">
        <p14:creationId xmlns:p14="http://schemas.microsoft.com/office/powerpoint/2010/main" val="27471510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am x4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11">
            <a:extLst>
              <a:ext uri="{FF2B5EF4-FFF2-40B4-BE49-F238E27FC236}">
                <a16:creationId xmlns:a16="http://schemas.microsoft.com/office/drawing/2014/main" id="{F4BBC66F-0327-EFFB-F6D1-35C2643473A5}"/>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5900CBE5-4AF9-4CA3-92B4-7B4BAED0BEB9}"/>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7" name="Text Placeholder 24">
            <a:extLst>
              <a:ext uri="{FF2B5EF4-FFF2-40B4-BE49-F238E27FC236}">
                <a16:creationId xmlns:a16="http://schemas.microsoft.com/office/drawing/2014/main" id="{15160F7C-7FE5-B8F2-F155-4DFBD85AF596}"/>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a:t>Job title goes here</a:t>
            </a:r>
          </a:p>
        </p:txBody>
      </p:sp>
      <p:sp>
        <p:nvSpPr>
          <p:cNvPr id="8" name="Text Placeholder 11">
            <a:extLst>
              <a:ext uri="{FF2B5EF4-FFF2-40B4-BE49-F238E27FC236}">
                <a16:creationId xmlns:a16="http://schemas.microsoft.com/office/drawing/2014/main" id="{6037A0B5-3B2A-B4E8-627D-14EA8AEE918E}"/>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EB309977-5543-51BF-EF28-EA465030DA3D}"/>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1" name="Text Placeholder 24">
            <a:extLst>
              <a:ext uri="{FF2B5EF4-FFF2-40B4-BE49-F238E27FC236}">
                <a16:creationId xmlns:a16="http://schemas.microsoft.com/office/drawing/2014/main" id="{AFAFD0D5-5970-DB2F-C4AD-3932FD327E21}"/>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a:t>Job title goes here</a:t>
            </a:r>
          </a:p>
        </p:txBody>
      </p:sp>
      <p:sp>
        <p:nvSpPr>
          <p:cNvPr id="19" name="Text Placeholder 11">
            <a:extLst>
              <a:ext uri="{FF2B5EF4-FFF2-40B4-BE49-F238E27FC236}">
                <a16:creationId xmlns:a16="http://schemas.microsoft.com/office/drawing/2014/main" id="{EF22B8D5-2B35-9BF9-C463-F99D87B1E152}"/>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A0263BC6-E862-E777-CA4C-418A4F794C7B}"/>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2" name="Text Placeholder 24">
            <a:extLst>
              <a:ext uri="{FF2B5EF4-FFF2-40B4-BE49-F238E27FC236}">
                <a16:creationId xmlns:a16="http://schemas.microsoft.com/office/drawing/2014/main" id="{5C108297-2431-24A7-274E-73E63D32DCDC}"/>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a:t>Job title goes here</a:t>
            </a:r>
          </a:p>
        </p:txBody>
      </p:sp>
      <p:sp>
        <p:nvSpPr>
          <p:cNvPr id="23" name="Text Placeholder 11">
            <a:extLst>
              <a:ext uri="{FF2B5EF4-FFF2-40B4-BE49-F238E27FC236}">
                <a16:creationId xmlns:a16="http://schemas.microsoft.com/office/drawing/2014/main" id="{4914B17B-3F50-5E86-1172-94D635CF6843}"/>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DF7D6621-ADDA-D714-4B2B-93D9051A1335}"/>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6" name="Text Placeholder 24">
            <a:extLst>
              <a:ext uri="{FF2B5EF4-FFF2-40B4-BE49-F238E27FC236}">
                <a16:creationId xmlns:a16="http://schemas.microsoft.com/office/drawing/2014/main" id="{51798604-AFFD-B1C6-5179-B57269EC627C}"/>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a:t>Job title goes here</a:t>
            </a:r>
          </a:p>
        </p:txBody>
      </p:sp>
      <p:sp>
        <p:nvSpPr>
          <p:cNvPr id="12" name="Picture Placeholder 50">
            <a:extLst>
              <a:ext uri="{FF2B5EF4-FFF2-40B4-BE49-F238E27FC236}">
                <a16:creationId xmlns:a16="http://schemas.microsoft.com/office/drawing/2014/main" id="{BCF50307-ED9D-3464-415A-490780DCBCD8}"/>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a:p>
        </p:txBody>
      </p:sp>
      <p:sp>
        <p:nvSpPr>
          <p:cNvPr id="13" name="Picture Placeholder 50">
            <a:extLst>
              <a:ext uri="{FF2B5EF4-FFF2-40B4-BE49-F238E27FC236}">
                <a16:creationId xmlns:a16="http://schemas.microsoft.com/office/drawing/2014/main" id="{4BBD0113-CDE9-802B-DB10-E2E6941913C5}"/>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a:p>
        </p:txBody>
      </p:sp>
      <p:sp>
        <p:nvSpPr>
          <p:cNvPr id="14" name="Picture Placeholder 50">
            <a:extLst>
              <a:ext uri="{FF2B5EF4-FFF2-40B4-BE49-F238E27FC236}">
                <a16:creationId xmlns:a16="http://schemas.microsoft.com/office/drawing/2014/main" id="{C75ACD4A-F84C-1C90-F5D5-4743AA63752E}"/>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a:p>
        </p:txBody>
      </p:sp>
      <p:sp>
        <p:nvSpPr>
          <p:cNvPr id="15" name="Picture Placeholder 50">
            <a:extLst>
              <a:ext uri="{FF2B5EF4-FFF2-40B4-BE49-F238E27FC236}">
                <a16:creationId xmlns:a16="http://schemas.microsoft.com/office/drawing/2014/main" id="{9ED6AC2A-7FA8-78E1-C461-CC4E3441D538}"/>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9756425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am x4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B6F20785-4356-C85D-5514-BF4C09A249DD}"/>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8BCA7956-55A6-ECDE-756B-4197109F7F68}"/>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20">
            <a:extLst>
              <a:ext uri="{FF2B5EF4-FFF2-40B4-BE49-F238E27FC236}">
                <a16:creationId xmlns:a16="http://schemas.microsoft.com/office/drawing/2014/main" id="{4AA6F610-33BB-C901-496C-05BA37EA8E8C}"/>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5" name="Text Placeholder 24">
            <a:extLst>
              <a:ext uri="{FF2B5EF4-FFF2-40B4-BE49-F238E27FC236}">
                <a16:creationId xmlns:a16="http://schemas.microsoft.com/office/drawing/2014/main" id="{25FE3DBA-147D-8696-6616-E0F2FBD63CEC}"/>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a:t>Job title goes here</a:t>
            </a:r>
          </a:p>
        </p:txBody>
      </p:sp>
      <p:sp>
        <p:nvSpPr>
          <p:cNvPr id="16" name="Text Placeholder 11">
            <a:extLst>
              <a:ext uri="{FF2B5EF4-FFF2-40B4-BE49-F238E27FC236}">
                <a16:creationId xmlns:a16="http://schemas.microsoft.com/office/drawing/2014/main" id="{D1110633-8425-3E77-5AA7-827237E5718F}"/>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C61C4FDA-9BEE-8A97-D5E7-54BDA288834B}"/>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8" name="Text Placeholder 24">
            <a:extLst>
              <a:ext uri="{FF2B5EF4-FFF2-40B4-BE49-F238E27FC236}">
                <a16:creationId xmlns:a16="http://schemas.microsoft.com/office/drawing/2014/main" id="{DF8B9DDA-5E4A-7B73-419D-8089318DCF65}"/>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a:t>Job title goes here</a:t>
            </a:r>
          </a:p>
        </p:txBody>
      </p:sp>
      <p:sp>
        <p:nvSpPr>
          <p:cNvPr id="27" name="Text Placeholder 11">
            <a:extLst>
              <a:ext uri="{FF2B5EF4-FFF2-40B4-BE49-F238E27FC236}">
                <a16:creationId xmlns:a16="http://schemas.microsoft.com/office/drawing/2014/main" id="{49E18F43-1B29-4848-9ECE-DD133C915E5F}"/>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8" name="Text Placeholder 20">
            <a:extLst>
              <a:ext uri="{FF2B5EF4-FFF2-40B4-BE49-F238E27FC236}">
                <a16:creationId xmlns:a16="http://schemas.microsoft.com/office/drawing/2014/main" id="{3EC60512-337E-859A-1F5A-2F14302C355C}"/>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9" name="Text Placeholder 24">
            <a:extLst>
              <a:ext uri="{FF2B5EF4-FFF2-40B4-BE49-F238E27FC236}">
                <a16:creationId xmlns:a16="http://schemas.microsoft.com/office/drawing/2014/main" id="{D4AF30A6-D765-8347-51D4-E7DB6BA106C2}"/>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a:t>Job title goes here</a:t>
            </a:r>
          </a:p>
        </p:txBody>
      </p:sp>
      <p:sp>
        <p:nvSpPr>
          <p:cNvPr id="30" name="Text Placeholder 11">
            <a:extLst>
              <a:ext uri="{FF2B5EF4-FFF2-40B4-BE49-F238E27FC236}">
                <a16:creationId xmlns:a16="http://schemas.microsoft.com/office/drawing/2014/main" id="{9D90A71D-B92C-BC6E-CB6B-F74DFB28E6E4}"/>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0">
            <a:extLst>
              <a:ext uri="{FF2B5EF4-FFF2-40B4-BE49-F238E27FC236}">
                <a16:creationId xmlns:a16="http://schemas.microsoft.com/office/drawing/2014/main" id="{5866EC3A-7B58-787B-5D9A-D70DE1FBD961}"/>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3" name="Text Placeholder 24">
            <a:extLst>
              <a:ext uri="{FF2B5EF4-FFF2-40B4-BE49-F238E27FC236}">
                <a16:creationId xmlns:a16="http://schemas.microsoft.com/office/drawing/2014/main" id="{A48B7674-B9E3-B0AC-74A7-75B3B9C6CBD8}"/>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a:t>Job title goes here</a:t>
            </a:r>
          </a:p>
        </p:txBody>
      </p:sp>
      <p:sp>
        <p:nvSpPr>
          <p:cNvPr id="34" name="Picture Placeholder 50">
            <a:extLst>
              <a:ext uri="{FF2B5EF4-FFF2-40B4-BE49-F238E27FC236}">
                <a16:creationId xmlns:a16="http://schemas.microsoft.com/office/drawing/2014/main" id="{8C96C979-37BC-D58D-5350-52E412985FA3}"/>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a:p>
        </p:txBody>
      </p:sp>
      <p:sp>
        <p:nvSpPr>
          <p:cNvPr id="35" name="Picture Placeholder 50">
            <a:extLst>
              <a:ext uri="{FF2B5EF4-FFF2-40B4-BE49-F238E27FC236}">
                <a16:creationId xmlns:a16="http://schemas.microsoft.com/office/drawing/2014/main" id="{363714C7-91D4-6760-A12E-DFAAAC481079}"/>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a:p>
        </p:txBody>
      </p:sp>
      <p:sp>
        <p:nvSpPr>
          <p:cNvPr id="36" name="Picture Placeholder 50">
            <a:extLst>
              <a:ext uri="{FF2B5EF4-FFF2-40B4-BE49-F238E27FC236}">
                <a16:creationId xmlns:a16="http://schemas.microsoft.com/office/drawing/2014/main" id="{847CDB88-8430-6253-8BBB-4CB5D7D27E98}"/>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a:p>
        </p:txBody>
      </p:sp>
      <p:sp>
        <p:nvSpPr>
          <p:cNvPr id="37" name="Picture Placeholder 50">
            <a:extLst>
              <a:ext uri="{FF2B5EF4-FFF2-40B4-BE49-F238E27FC236}">
                <a16:creationId xmlns:a16="http://schemas.microsoft.com/office/drawing/2014/main" id="{72C7DFAE-EAB4-D91A-A902-5FA41C8A0F9A}"/>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5177437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am x 6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419AC2BC-2A14-BFC0-DFA9-94E46626F1BC}"/>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FDC65A2B-C88F-0395-4FEA-172CDBF08F0F}"/>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a:p>
        </p:txBody>
      </p:sp>
      <p:sp>
        <p:nvSpPr>
          <p:cNvPr id="6" name="Picture Placeholder 50">
            <a:extLst>
              <a:ext uri="{FF2B5EF4-FFF2-40B4-BE49-F238E27FC236}">
                <a16:creationId xmlns:a16="http://schemas.microsoft.com/office/drawing/2014/main" id="{445766D2-A177-CABC-A776-5E19393DD473}"/>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3FCE99C1-3056-F0DA-D4F9-09AFF40C17B1}"/>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82C7FCCF-9C95-3DF0-163D-46D4893C26D4}"/>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ECD1522D-D3EA-7770-A355-80F41C8DD955}"/>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9787152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am x 6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DC7D1B7E-FACD-6391-B85E-C23526CF94C4}"/>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a:t>Job title goes here</a:t>
            </a:r>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6" name="Picture Placeholder 50">
            <a:extLst>
              <a:ext uri="{FF2B5EF4-FFF2-40B4-BE49-F238E27FC236}">
                <a16:creationId xmlns:a16="http://schemas.microsoft.com/office/drawing/2014/main" id="{53C05752-A18C-61E8-818B-0B4D2C1276E0}"/>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FF33ECA3-B500-AE68-B95A-37A2780CFF7E}"/>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E546EE58-656E-20EF-638E-42E8473CDD3E}"/>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D280F1AF-FB53-077B-BF45-3C7A94E9CCC7}"/>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a:p>
        </p:txBody>
      </p:sp>
      <p:sp>
        <p:nvSpPr>
          <p:cNvPr id="10" name="Picture Placeholder 50">
            <a:extLst>
              <a:ext uri="{FF2B5EF4-FFF2-40B4-BE49-F238E27FC236}">
                <a16:creationId xmlns:a16="http://schemas.microsoft.com/office/drawing/2014/main" id="{13369578-A3C5-8280-8183-08CB5CB71023}"/>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217987CC-B9CA-18F8-5F25-4A22A1CBD0EE}"/>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1811788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In Summary v1 light tex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4"/>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830693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shrek">
    <p:bg>
      <p:bgPr>
        <a:solidFill>
          <a:schemeClr val="accent5"/>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a:effectLst/>
              </a:rPr>
              <a:t>Heading goes here</a:t>
            </a:r>
            <a:endParaRPr lang="en-US"/>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a:p>
        </p:txBody>
      </p:sp>
    </p:spTree>
    <p:extLst>
      <p:ext uri="{BB962C8B-B14F-4D97-AF65-F5344CB8AC3E}">
        <p14:creationId xmlns:p14="http://schemas.microsoft.com/office/powerpoint/2010/main" val="18461439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0626824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n Summary v2 dark text">
    <p:bg>
      <p:bgPr>
        <a:solidFill>
          <a:schemeClr val="bg2"/>
        </a:solidFill>
        <a:effectLst/>
      </p:bgPr>
    </p:bg>
    <p:spTree>
      <p:nvGrpSpPr>
        <p:cNvPr id="1" name=""/>
        <p:cNvGrpSpPr/>
        <p:nvPr/>
      </p:nvGrpSpPr>
      <p:grpSpPr>
        <a:xfrm>
          <a:off x="0" y="0"/>
          <a:ext cx="0" cy="0"/>
          <a:chOff x="0" y="0"/>
          <a:chExt cx="0" cy="0"/>
        </a:xfrm>
      </p:grpSpPr>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94366D46-880F-8ABD-5160-F921F4208D0C}"/>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3593745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In Summary v2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4100A89-633A-90B1-489C-FA202676623B}"/>
              </a:ext>
            </a:extLst>
          </p:cNvPr>
          <p:cNvPicPr/>
          <p:nvPr userDrawn="1"/>
        </p:nvPicPr>
        <p:blipFill>
          <a:blip r:embed="rId2"/>
          <a:stretch>
            <a:fillRect/>
          </a:stretch>
        </p:blipFill>
        <p:spPr>
          <a:xfrm>
            <a:off x="205242" y="6369457"/>
            <a:ext cx="1252800" cy="266400"/>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3264571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In Summary v1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summary slide</a:t>
            </a:r>
            <a:endParaRPr lang="en-US" dirty="0"/>
          </a:p>
        </p:txBody>
      </p:sp>
    </p:spTree>
    <p:extLst>
      <p:ext uri="{BB962C8B-B14F-4D97-AF65-F5344CB8AC3E}">
        <p14:creationId xmlns:p14="http://schemas.microsoft.com/office/powerpoint/2010/main" val="6805955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summary slide</a:t>
            </a:r>
            <a:endParaRPr lang="en-US" dirty="0"/>
          </a:p>
        </p:txBody>
      </p:sp>
    </p:spTree>
    <p:extLst>
      <p:ext uri="{BB962C8B-B14F-4D97-AF65-F5344CB8AC3E}">
        <p14:creationId xmlns:p14="http://schemas.microsoft.com/office/powerpoint/2010/main" val="30637766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Bold statement dark text">
    <p:bg>
      <p:bgPr>
        <a:solidFill>
          <a:schemeClr val="accent6"/>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a:t>Statement or numbers</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7105854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Bold statement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8BACDD7F-435C-9A01-F9D7-5ED03E213508}"/>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bg1"/>
                </a:solidFill>
              </a:defRPr>
            </a:lvl1pPr>
          </a:lstStyle>
          <a:p>
            <a:r>
              <a:rPr lang="en-GB"/>
              <a:t>Statement or numbers</a:t>
            </a:r>
            <a:endParaRPr lang="en-US"/>
          </a:p>
        </p:txBody>
      </p:sp>
    </p:spTree>
    <p:extLst>
      <p:ext uri="{BB962C8B-B14F-4D97-AF65-F5344CB8AC3E}">
        <p14:creationId xmlns:p14="http://schemas.microsoft.com/office/powerpoint/2010/main" val="25893174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Bold statement longer dark text">
    <p:bg>
      <p:bgPr>
        <a:solidFill>
          <a:schemeClr val="accent4"/>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tx1"/>
                </a:solidFill>
              </a:defRPr>
            </a:lvl1pPr>
          </a:lstStyle>
          <a:p>
            <a:r>
              <a:rPr lang="en-GB"/>
              <a:t>A longer statement </a:t>
            </a:r>
            <a:br>
              <a:rPr lang="en-GB"/>
            </a:br>
            <a:r>
              <a:rPr lang="en-GB"/>
              <a:t>or a longer fact can </a:t>
            </a:r>
            <a:br>
              <a:rPr lang="en-GB"/>
            </a:br>
            <a:r>
              <a:rPr lang="en-GB"/>
              <a:t>go in here</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537935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Bold statement longer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62199CF-A8C3-2F95-7068-C6A82BBFD364}"/>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bg1"/>
                </a:solidFill>
              </a:defRPr>
            </a:lvl1pPr>
          </a:lstStyle>
          <a:p>
            <a:r>
              <a:rPr lang="en-GB"/>
              <a:t>A longer statement </a:t>
            </a:r>
            <a:br>
              <a:rPr lang="en-GB"/>
            </a:br>
            <a:r>
              <a:rPr lang="en-GB"/>
              <a:t>or a longer fact can </a:t>
            </a:r>
            <a:br>
              <a:rPr lang="en-GB"/>
            </a:br>
            <a:r>
              <a:rPr lang="en-GB"/>
              <a:t>go in here</a:t>
            </a:r>
            <a:endParaRPr lang="en-US"/>
          </a:p>
        </p:txBody>
      </p:sp>
    </p:spTree>
    <p:extLst>
      <p:ext uri="{BB962C8B-B14F-4D97-AF65-F5344CB8AC3E}">
        <p14:creationId xmlns:p14="http://schemas.microsoft.com/office/powerpoint/2010/main" val="27048722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Bold statement colour dark text">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915981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dark knight">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9190448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Bold statement colour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bg1"/>
                </a:solidFill>
              </a:defRPr>
            </a:lvl1pPr>
          </a:lstStyle>
          <a:p>
            <a:r>
              <a:rPr lang="en-GB" dirty="0"/>
              <a:t>Statement </a:t>
            </a:r>
            <a:br>
              <a:rPr lang="en-GB" dirty="0"/>
            </a:br>
            <a:r>
              <a:rPr lang="en-GB" dirty="0"/>
              <a:t>or numbers</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A1ACBDE3-0D94-F950-158E-0FC563E8A59B}"/>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8490381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Heading image background dark text">
    <p:bg>
      <p:bgPr>
        <a:blipFill dpi="0" rotWithShape="1">
          <a:blip r:embed="rId2"/>
          <a:stretch>
            <a:fillRect/>
          </a:stretch>
        </a:blip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tx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BB8E412B-4E84-5E8C-ED46-0CA508B03CEA}"/>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0097705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Heading image background light text">
    <p:bg>
      <p:bgPr>
        <a:blipFill dpi="0" rotWithShape="1">
          <a:blip r:embed="rId2"/>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6358AFB-D8BD-32AE-9CFA-FD4213B2EC30}"/>
              </a:ext>
            </a:extLst>
          </p:cNvPr>
          <p:cNvPicPr/>
          <p:nvPr userDrawn="1"/>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bg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7101594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tatement image background dark text">
    <p:bg>
      <p:bgPr>
        <a:blipFill dpi="0" rotWithShape="1">
          <a:blip r:embed="rId2"/>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tx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8173E5A-7720-4738-7CE3-73AAC74899E3}"/>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4397926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tatement image background light text">
    <p:bg>
      <p:bgPr>
        <a:blipFill dpi="0" rotWithShape="1">
          <a:blip r:embed="rId2"/>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941E6EA-FAD6-6AE3-DC43-D027596BC3C2}"/>
              </a:ext>
            </a:extLst>
          </p:cNvPr>
          <p:cNvPicPr/>
          <p:nvPr userDrawn="1"/>
        </p:nvPicPr>
        <p:blipFill>
          <a:blip r:embed="rId3"/>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bg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solidFill>
                  <a:schemeClr val="bg1"/>
                </a:solidFill>
              </a:defRPr>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8265966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1998791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24954281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8823200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Tree>
    <p:extLst>
      <p:ext uri="{BB962C8B-B14F-4D97-AF65-F5344CB8AC3E}">
        <p14:creationId xmlns:p14="http://schemas.microsoft.com/office/powerpoint/2010/main" val="12312519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2958154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red carpet">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5816934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41565066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126940328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9717071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88990388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4912390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9634508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6861333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05242" y="6369457"/>
            <a:ext cx="1252800" cy="266400"/>
          </a:xfrm>
          <a:prstGeom prst="rect">
            <a:avLst/>
          </a:prstGeom>
        </p:spPr>
      </p:pic>
      <p:sp>
        <p:nvSpPr>
          <p:cNvPr id="3" name="Text Placeholder 20">
            <a:extLst>
              <a:ext uri="{FF2B5EF4-FFF2-40B4-BE49-F238E27FC236}">
                <a16:creationId xmlns:a16="http://schemas.microsoft.com/office/drawing/2014/main" id="{A343F21D-3FA5-E6C3-9D72-E5CE1CC46F38}"/>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177856362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Text Placeholder 20">
            <a:extLst>
              <a:ext uri="{FF2B5EF4-FFF2-40B4-BE49-F238E27FC236}">
                <a16:creationId xmlns:a16="http://schemas.microsoft.com/office/drawing/2014/main" id="{CD797A96-0BFA-4F3B-12D7-1923E24EC733}"/>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3679690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Film poster 1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541008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image title dark text">
    <p:bg>
      <p:bgPr>
        <a:solidFill>
          <a:schemeClr val="accent5"/>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67752147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Film poster 2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637991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Film poster 3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13872570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Film poster 4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8290007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Film poster 5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14663154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Film Posters 6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07805844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Film Posters 8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6876564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Film Posters 10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251241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ustom Film Posters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film slide</a:t>
            </a:r>
            <a:endParaRPr lang="en-US" dirty="0"/>
          </a:p>
        </p:txBody>
      </p:sp>
    </p:spTree>
    <p:extLst>
      <p:ext uri="{BB962C8B-B14F-4D97-AF65-F5344CB8AC3E}">
        <p14:creationId xmlns:p14="http://schemas.microsoft.com/office/powerpoint/2010/main" val="395422162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Film poster 1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7BBFE260-6526-14A1-D76B-6ABB47DFDC6D}"/>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99784559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Film poster 2 light text">
    <p:bg>
      <p:bgPr>
        <a:solidFill>
          <a:schemeClr val="tx1"/>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CA215524-A799-3BE3-ACE8-2781F5F00C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82207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arge image title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76564CF-D6FE-F325-A76E-23F8EDA071E4}"/>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Date goes here align right</a:t>
            </a:r>
          </a:p>
        </p:txBody>
      </p:sp>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0162127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Film poster 3 light text">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28E9CC2-18BC-4D4D-5E2A-0617A8B003F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14712104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ilm poster 4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A90B76-F87A-5E58-6EDF-8801BB296915}"/>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2538731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Film poster 5 light text">
    <p:bg>
      <p:bgPr>
        <a:solidFill>
          <a:schemeClr val="tx1"/>
        </a:solidFill>
        <a:effectLst/>
      </p:bgPr>
    </p:bg>
    <p:spTree>
      <p:nvGrpSpPr>
        <p:cNvPr id="1" name=""/>
        <p:cNvGrpSpPr/>
        <p:nvPr/>
      </p:nvGrpSpPr>
      <p:grpSpPr>
        <a:xfrm>
          <a:off x="0" y="0"/>
          <a:ext cx="0" cy="0"/>
          <a:chOff x="0" y="0"/>
          <a:chExt cx="0" cy="0"/>
        </a:xfrm>
      </p:grpSpPr>
      <p:pic>
        <p:nvPicPr>
          <p:cNvPr id="10" name="Picture 9" descr="A white circle with black background&#10;&#10;AI-generated content may be incorrect.">
            <a:extLst>
              <a:ext uri="{FF2B5EF4-FFF2-40B4-BE49-F238E27FC236}">
                <a16:creationId xmlns:a16="http://schemas.microsoft.com/office/drawing/2014/main" id="{19CC2723-5C7B-3C88-A0C8-10FB6B73267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35405825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A54C329-E932-314E-414A-206547E78456}"/>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5858096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Film posters 8 light text">
    <p:bg>
      <p:bgPr>
        <a:solidFill>
          <a:schemeClr val="tx1"/>
        </a:solidFill>
        <a:effectLst/>
      </p:bgPr>
    </p:bg>
    <p:spTree>
      <p:nvGrpSpPr>
        <p:cNvPr id="1" name=""/>
        <p:cNvGrpSpPr/>
        <p:nvPr/>
      </p:nvGrpSpPr>
      <p:grpSpPr>
        <a:xfrm>
          <a:off x="0" y="0"/>
          <a:ext cx="0" cy="0"/>
          <a:chOff x="0" y="0"/>
          <a:chExt cx="0" cy="0"/>
        </a:xfrm>
      </p:grpSpPr>
      <p:pic>
        <p:nvPicPr>
          <p:cNvPr id="34" name="Picture 33" descr="A white circle with black background&#10;&#10;AI-generated content may be incorrect.">
            <a:extLst>
              <a:ext uri="{FF2B5EF4-FFF2-40B4-BE49-F238E27FC236}">
                <a16:creationId xmlns:a16="http://schemas.microsoft.com/office/drawing/2014/main" id="{C2C9B15E-CCB9-8530-9455-4367F236E522}"/>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32208351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Film posters 10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28FCD3DA-6020-AACF-DE85-F4F1C5E4FBDA}"/>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44637627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ustom Film Posters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4B093FFC-61E1-AE33-5F2A-10A9109ED5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film slide</a:t>
            </a:r>
            <a:endParaRPr lang="en-US" dirty="0"/>
          </a:p>
        </p:txBody>
      </p:sp>
    </p:spTree>
    <p:extLst>
      <p:ext uri="{BB962C8B-B14F-4D97-AF65-F5344CB8AC3E}">
        <p14:creationId xmlns:p14="http://schemas.microsoft.com/office/powerpoint/2010/main" val="68649103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bg1"/>
        </a:solidFill>
        <a:effectLst/>
      </p:bgPr>
    </p:bg>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5F6AD469-D2AD-99CD-A93D-032A5025E1DA}"/>
              </a:ext>
            </a:extLst>
          </p:cNvPr>
          <p:cNvSpPr>
            <a:spLocks noGrp="1"/>
          </p:cNvSpPr>
          <p:nvPr>
            <p:ph type="media" sz="quarter" idx="10"/>
          </p:nvPr>
        </p:nvSpPr>
        <p:spPr>
          <a:xfrm>
            <a:off x="0" y="0"/>
            <a:ext cx="12192000" cy="6858000"/>
          </a:xfrm>
        </p:spPr>
        <p:txBody>
          <a:bodyPr/>
          <a:lstStyle/>
          <a:p>
            <a:endParaRPr lang="en-US" dirty="0"/>
          </a:p>
        </p:txBody>
      </p:sp>
    </p:spTree>
    <p:extLst>
      <p:ext uri="{BB962C8B-B14F-4D97-AF65-F5344CB8AC3E}">
        <p14:creationId xmlns:p14="http://schemas.microsoft.com/office/powerpoint/2010/main" val="250157003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192089" y="3488552"/>
            <a:ext cx="5855420" cy="3144024"/>
          </a:xfrm>
          <a:prstGeom prst="roundRect">
            <a:avLst>
              <a:gd name="adj" fmla="val 1469"/>
            </a:avLst>
          </a:prstGeom>
          <a:noFill/>
        </p:spPr>
        <p:txBody>
          <a:bodyPr>
            <a:noAutofit/>
          </a:bodyPr>
          <a:lstStyle>
            <a:lvl1pPr>
              <a:buNone/>
              <a:defRPr/>
            </a:lvl1pPr>
          </a:lstStyle>
          <a:p>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2089" y="225425"/>
            <a:ext cx="5855420" cy="3144024"/>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144493" y="3488552"/>
            <a:ext cx="5855420"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144493" y="225425"/>
            <a:ext cx="5855420" cy="3144024"/>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60685"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192812"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60685"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192812"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74085831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Film image 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110538"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110538" y="3488551"/>
            <a:ext cx="3862800" cy="3144024"/>
          </a:xfrm>
          <a:prstGeom prst="roundRect">
            <a:avLst>
              <a:gd name="adj" fmla="val 1469"/>
            </a:avLst>
          </a:prstGeom>
          <a:noFill/>
        </p:spPr>
        <p:txBody>
          <a:bodyPr>
            <a:noAutofit/>
          </a:bodyPr>
          <a:lstStyle>
            <a:lvl1pPr>
              <a:buNone/>
              <a:defRPr/>
            </a:lvl1pPr>
          </a:lstStyle>
          <a:p>
            <a:endParaRPr lang="en-US"/>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816993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224000"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5148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817762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231684"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5917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802074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strip title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lvl1pPr>
          </a:lstStyle>
          <a:p>
            <a:pPr lvl="0"/>
            <a:r>
              <a:rPr lang="en-US"/>
              <a:t>Heading goes here</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lstStyle>
            <a:lvl1pPr algn="r">
              <a:buNone/>
              <a:defRPr sz="1000" b="0">
                <a:solidFill>
                  <a:schemeClr val="tx1"/>
                </a:solidFill>
              </a:defRPr>
            </a:lvl1pPr>
          </a:lstStyle>
          <a:p>
            <a:pPr lvl="0"/>
            <a:r>
              <a:rPr lang="en-US"/>
              <a:t>Date goes here align right</a:t>
            </a:r>
          </a:p>
        </p:txBody>
      </p:sp>
    </p:spTree>
    <p:extLst>
      <p:ext uri="{BB962C8B-B14F-4D97-AF65-F5344CB8AC3E}">
        <p14:creationId xmlns:p14="http://schemas.microsoft.com/office/powerpoint/2010/main" val="263215773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ilm image 7-1">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8137112" y="225425"/>
            <a:ext cx="3862800" cy="2062496"/>
          </a:xfrm>
          <a:prstGeom prst="roundRect">
            <a:avLst>
              <a:gd name="adj" fmla="val 1469"/>
            </a:avLst>
          </a:prstGeom>
          <a:noFill/>
        </p:spPr>
        <p:txBody>
          <a:bodyPr>
            <a:noAutofit/>
          </a:bodyPr>
          <a:lstStyle>
            <a:lvl1pPr>
              <a:buNone/>
              <a:defRPr/>
            </a:lvl1pPr>
          </a:lstStyle>
          <a:p>
            <a:endParaRPr lang="en-US"/>
          </a:p>
        </p:txBody>
      </p:sp>
      <p:sp>
        <p:nvSpPr>
          <p:cNvPr id="19" name="Text Placeholder 21">
            <a:extLst>
              <a:ext uri="{FF2B5EF4-FFF2-40B4-BE49-F238E27FC236}">
                <a16:creationId xmlns:a16="http://schemas.microsoft.com/office/drawing/2014/main" id="{5092A7D1-4EA5-B52F-CE67-5A6972C96C01}"/>
              </a:ext>
            </a:extLst>
          </p:cNvPr>
          <p:cNvSpPr>
            <a:spLocks noGrp="1"/>
          </p:cNvSpPr>
          <p:nvPr>
            <p:ph type="body" sz="quarter" idx="85" hasCustomPrompt="1"/>
          </p:nvPr>
        </p:nvSpPr>
        <p:spPr>
          <a:xfrm>
            <a:off x="251488" y="3076621"/>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7430A960-3BB4-D966-F074-B11F09F70148}"/>
              </a:ext>
            </a:extLst>
          </p:cNvPr>
          <p:cNvSpPr>
            <a:spLocks noGrp="1"/>
          </p:cNvSpPr>
          <p:nvPr>
            <p:ph type="body" sz="quarter" idx="86" hasCustomPrompt="1"/>
          </p:nvPr>
        </p:nvSpPr>
        <p:spPr>
          <a:xfrm>
            <a:off x="4210713" y="3076620"/>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8" name="Text Placeholder 21">
            <a:extLst>
              <a:ext uri="{FF2B5EF4-FFF2-40B4-BE49-F238E27FC236}">
                <a16:creationId xmlns:a16="http://schemas.microsoft.com/office/drawing/2014/main" id="{2C1AF79F-F035-DEE5-1CB6-8950E8F83C0C}"/>
              </a:ext>
            </a:extLst>
          </p:cNvPr>
          <p:cNvSpPr>
            <a:spLocks noGrp="1"/>
          </p:cNvSpPr>
          <p:nvPr>
            <p:ph type="body" sz="quarter" idx="87" hasCustomPrompt="1"/>
          </p:nvPr>
        </p:nvSpPr>
        <p:spPr>
          <a:xfrm>
            <a:off x="251488" y="634866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33E2C68E-5B8A-4CF9-B4C8-48FD0305947C}"/>
              </a:ext>
            </a:extLst>
          </p:cNvPr>
          <p:cNvSpPr>
            <a:spLocks noGrp="1"/>
          </p:cNvSpPr>
          <p:nvPr>
            <p:ph type="body" sz="quarter" idx="88" hasCustomPrompt="1"/>
          </p:nvPr>
        </p:nvSpPr>
        <p:spPr>
          <a:xfrm>
            <a:off x="4210713"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DFC5D8A7-D189-6C42-7DB1-794175F6DDCD}"/>
              </a:ext>
            </a:extLst>
          </p:cNvPr>
          <p:cNvSpPr>
            <a:spLocks noGrp="1"/>
          </p:cNvSpPr>
          <p:nvPr>
            <p:ph type="body" sz="quarter" idx="90" hasCustomPrompt="1"/>
          </p:nvPr>
        </p:nvSpPr>
        <p:spPr>
          <a:xfrm>
            <a:off x="8196512" y="199509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Picture Placeholder 12">
            <a:extLst>
              <a:ext uri="{FF2B5EF4-FFF2-40B4-BE49-F238E27FC236}">
                <a16:creationId xmlns:a16="http://schemas.microsoft.com/office/drawing/2014/main" id="{EB207884-37B0-BF2E-D90C-E78479F04F93}"/>
              </a:ext>
            </a:extLst>
          </p:cNvPr>
          <p:cNvSpPr>
            <a:spLocks noGrp="1"/>
          </p:cNvSpPr>
          <p:nvPr>
            <p:ph type="pic" sz="quarter" idx="91"/>
          </p:nvPr>
        </p:nvSpPr>
        <p:spPr>
          <a:xfrm>
            <a:off x="8137112" y="2411876"/>
            <a:ext cx="3862800" cy="2062496"/>
          </a:xfrm>
          <a:prstGeom prst="roundRect">
            <a:avLst>
              <a:gd name="adj" fmla="val 1469"/>
            </a:avLst>
          </a:prstGeom>
          <a:noFill/>
        </p:spPr>
        <p:txBody>
          <a:bodyPr>
            <a:noAutofit/>
          </a:bodyPr>
          <a:lstStyle>
            <a:lvl1pPr>
              <a:buNone/>
              <a:defRPr/>
            </a:lvl1pPr>
          </a:lstStyle>
          <a:p>
            <a:endParaRPr lang="en-US"/>
          </a:p>
        </p:txBody>
      </p:sp>
      <p:sp>
        <p:nvSpPr>
          <p:cNvPr id="14" name="Text Placeholder 21">
            <a:extLst>
              <a:ext uri="{FF2B5EF4-FFF2-40B4-BE49-F238E27FC236}">
                <a16:creationId xmlns:a16="http://schemas.microsoft.com/office/drawing/2014/main" id="{F35E7906-55C3-3EED-7A69-344744255F1E}"/>
              </a:ext>
            </a:extLst>
          </p:cNvPr>
          <p:cNvSpPr>
            <a:spLocks noGrp="1"/>
          </p:cNvSpPr>
          <p:nvPr>
            <p:ph type="body" sz="quarter" idx="92" hasCustomPrompt="1"/>
          </p:nvPr>
        </p:nvSpPr>
        <p:spPr>
          <a:xfrm>
            <a:off x="8196512" y="418154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Picture Placeholder 12">
            <a:extLst>
              <a:ext uri="{FF2B5EF4-FFF2-40B4-BE49-F238E27FC236}">
                <a16:creationId xmlns:a16="http://schemas.microsoft.com/office/drawing/2014/main" id="{EC968597-73D8-4311-E59C-E90EF814B3ED}"/>
              </a:ext>
            </a:extLst>
          </p:cNvPr>
          <p:cNvSpPr>
            <a:spLocks noGrp="1"/>
          </p:cNvSpPr>
          <p:nvPr>
            <p:ph type="pic" sz="quarter" idx="93"/>
          </p:nvPr>
        </p:nvSpPr>
        <p:spPr>
          <a:xfrm>
            <a:off x="8137112" y="4578995"/>
            <a:ext cx="3862800" cy="2062496"/>
          </a:xfrm>
          <a:prstGeom prst="roundRect">
            <a:avLst>
              <a:gd name="adj" fmla="val 1469"/>
            </a:avLst>
          </a:prstGeom>
          <a:noFill/>
        </p:spPr>
        <p:txBody>
          <a:bodyPr>
            <a:noAutofit/>
          </a:bodyPr>
          <a:lstStyle>
            <a:lvl1pPr>
              <a:buNone/>
              <a:defRPr/>
            </a:lvl1pPr>
          </a:lstStyle>
          <a:p>
            <a:endParaRPr lang="en-US"/>
          </a:p>
        </p:txBody>
      </p:sp>
      <p:sp>
        <p:nvSpPr>
          <p:cNvPr id="18" name="Text Placeholder 21">
            <a:extLst>
              <a:ext uri="{FF2B5EF4-FFF2-40B4-BE49-F238E27FC236}">
                <a16:creationId xmlns:a16="http://schemas.microsoft.com/office/drawing/2014/main" id="{E71EBD51-0DF8-B444-08EE-C7A82B75344D}"/>
              </a:ext>
            </a:extLst>
          </p:cNvPr>
          <p:cNvSpPr>
            <a:spLocks noGrp="1"/>
          </p:cNvSpPr>
          <p:nvPr>
            <p:ph type="body" sz="quarter" idx="94" hasCustomPrompt="1"/>
          </p:nvPr>
        </p:nvSpPr>
        <p:spPr>
          <a:xfrm>
            <a:off x="8196512"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06946470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ilm image 7-2">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137112" y="225424"/>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97466"/>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137112" y="3497466"/>
            <a:ext cx="3862800" cy="3144024"/>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51488" y="3085419"/>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8196512" y="308541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38201" y="6332896"/>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8196512" y="6332895"/>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164600" y="225424"/>
            <a:ext cx="3862800" cy="2062496"/>
          </a:xfrm>
          <a:prstGeom prst="roundRect">
            <a:avLst>
              <a:gd name="adj" fmla="val 1469"/>
            </a:avLst>
          </a:prstGeom>
          <a:noFill/>
        </p:spPr>
        <p:txBody>
          <a:bodyPr>
            <a:noAutofit/>
          </a:bodyPr>
          <a:lstStyle>
            <a:lvl1pPr>
              <a:buNone/>
              <a:defRPr/>
            </a:lvl1pPr>
          </a:lstStyle>
          <a:p>
            <a:endParaRPr lang="en-US"/>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224000" y="199509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164600" y="2400989"/>
            <a:ext cx="3862800" cy="2062496"/>
          </a:xfrm>
          <a:prstGeom prst="roundRect">
            <a:avLst>
              <a:gd name="adj" fmla="val 1469"/>
            </a:avLst>
          </a:prstGeom>
          <a:noFill/>
        </p:spPr>
        <p:txBody>
          <a:bodyPr>
            <a:noAutofit/>
          </a:bodyPr>
          <a:lstStyle>
            <a:lvl1pPr>
              <a:buNone/>
              <a:defRPr/>
            </a:lvl1pPr>
          </a:lstStyle>
          <a:p>
            <a:endParaRPr lang="en-US"/>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224000" y="417065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164600" y="4578994"/>
            <a:ext cx="3862800" cy="2062496"/>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224000" y="634866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2557927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Film image 8">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81203" y="225425"/>
            <a:ext cx="5334002"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181203" y="3488552"/>
            <a:ext cx="5334002" cy="3144024"/>
          </a:xfrm>
          <a:prstGeom prst="roundRect">
            <a:avLst>
              <a:gd name="adj" fmla="val 1469"/>
            </a:avLst>
          </a:prstGeom>
          <a:noFill/>
        </p:spPr>
        <p:txBody>
          <a:bodyPr>
            <a:noAutofit/>
          </a:bodyPr>
          <a:lstStyle>
            <a:lvl1pPr>
              <a:buNone/>
              <a:defRPr/>
            </a:lvl1pPr>
          </a:lstStyle>
          <a:p>
            <a:endParaRPr lang="en-US"/>
          </a:p>
        </p:txBody>
      </p:sp>
      <p:sp>
        <p:nvSpPr>
          <p:cNvPr id="34" name="Text Placeholder 21">
            <a:extLst>
              <a:ext uri="{FF2B5EF4-FFF2-40B4-BE49-F238E27FC236}">
                <a16:creationId xmlns:a16="http://schemas.microsoft.com/office/drawing/2014/main" id="{0FCA2708-DA1D-5FC5-0A19-44CD83530318}"/>
              </a:ext>
            </a:extLst>
          </p:cNvPr>
          <p:cNvSpPr>
            <a:spLocks noGrp="1"/>
          </p:cNvSpPr>
          <p:nvPr>
            <p:ph type="body" sz="quarter" idx="66" hasCustomPrompt="1"/>
          </p:nvPr>
        </p:nvSpPr>
        <p:spPr>
          <a:xfrm>
            <a:off x="249800" y="3083988"/>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Text Placeholder 21">
            <a:extLst>
              <a:ext uri="{FF2B5EF4-FFF2-40B4-BE49-F238E27FC236}">
                <a16:creationId xmlns:a16="http://schemas.microsoft.com/office/drawing/2014/main" id="{5B03C28A-9E37-C3CF-5805-CF71F10C50A3}"/>
              </a:ext>
            </a:extLst>
          </p:cNvPr>
          <p:cNvSpPr>
            <a:spLocks noGrp="1"/>
          </p:cNvSpPr>
          <p:nvPr>
            <p:ph type="body" sz="quarter" idx="88" hasCustomPrompt="1"/>
          </p:nvPr>
        </p:nvSpPr>
        <p:spPr>
          <a:xfrm>
            <a:off x="226548" y="6343472"/>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F64AFAA5-8FA1-B4EB-7143-F326855FE7DE}"/>
              </a:ext>
            </a:extLst>
          </p:cNvPr>
          <p:cNvSpPr>
            <a:spLocks noGrp="1"/>
          </p:cNvSpPr>
          <p:nvPr>
            <p:ph type="pic" sz="quarter" idx="59"/>
          </p:nvPr>
        </p:nvSpPr>
        <p:spPr>
          <a:xfrm>
            <a:off x="8850086" y="225425"/>
            <a:ext cx="3149825" cy="2062496"/>
          </a:xfrm>
          <a:prstGeom prst="roundRect">
            <a:avLst>
              <a:gd name="adj" fmla="val 1469"/>
            </a:avLst>
          </a:prstGeom>
          <a:noFill/>
        </p:spPr>
        <p:txBody>
          <a:bodyPr>
            <a:noAutofit/>
          </a:bodyPr>
          <a:lstStyle>
            <a:lvl1pPr>
              <a:buNone/>
              <a:defRPr/>
            </a:lvl1pPr>
          </a:lstStyle>
          <a:p>
            <a:endParaRPr lang="en-US"/>
          </a:p>
        </p:txBody>
      </p:sp>
      <p:sp>
        <p:nvSpPr>
          <p:cNvPr id="6" name="Text Placeholder 21">
            <a:extLst>
              <a:ext uri="{FF2B5EF4-FFF2-40B4-BE49-F238E27FC236}">
                <a16:creationId xmlns:a16="http://schemas.microsoft.com/office/drawing/2014/main" id="{4784150B-F6CF-7980-B494-4EF78CCAF55F}"/>
              </a:ext>
            </a:extLst>
          </p:cNvPr>
          <p:cNvSpPr>
            <a:spLocks noGrp="1"/>
          </p:cNvSpPr>
          <p:nvPr>
            <p:ph type="body" sz="quarter" idx="90" hasCustomPrompt="1"/>
          </p:nvPr>
        </p:nvSpPr>
        <p:spPr>
          <a:xfrm>
            <a:off x="8887560" y="199509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Picture Placeholder 12">
            <a:extLst>
              <a:ext uri="{FF2B5EF4-FFF2-40B4-BE49-F238E27FC236}">
                <a16:creationId xmlns:a16="http://schemas.microsoft.com/office/drawing/2014/main" id="{95CE0D90-2662-4F18-07D8-8D36EDE1C131}"/>
              </a:ext>
            </a:extLst>
          </p:cNvPr>
          <p:cNvSpPr>
            <a:spLocks noGrp="1"/>
          </p:cNvSpPr>
          <p:nvPr>
            <p:ph type="pic" sz="quarter" idx="91"/>
          </p:nvPr>
        </p:nvSpPr>
        <p:spPr>
          <a:xfrm>
            <a:off x="8850086" y="2411876"/>
            <a:ext cx="3149825" cy="2062496"/>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A3C6FF03-C26E-7CF5-B4B7-A58DF0B3074B}"/>
              </a:ext>
            </a:extLst>
          </p:cNvPr>
          <p:cNvSpPr>
            <a:spLocks noGrp="1"/>
          </p:cNvSpPr>
          <p:nvPr>
            <p:ph type="body" sz="quarter" idx="92" hasCustomPrompt="1"/>
          </p:nvPr>
        </p:nvSpPr>
        <p:spPr>
          <a:xfrm>
            <a:off x="8887560" y="4181544"/>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9" name="Picture Placeholder 12">
            <a:extLst>
              <a:ext uri="{FF2B5EF4-FFF2-40B4-BE49-F238E27FC236}">
                <a16:creationId xmlns:a16="http://schemas.microsoft.com/office/drawing/2014/main" id="{11913535-A79A-5A26-03A5-4A016195618A}"/>
              </a:ext>
            </a:extLst>
          </p:cNvPr>
          <p:cNvSpPr>
            <a:spLocks noGrp="1"/>
          </p:cNvSpPr>
          <p:nvPr>
            <p:ph type="pic" sz="quarter" idx="93"/>
          </p:nvPr>
        </p:nvSpPr>
        <p:spPr>
          <a:xfrm>
            <a:off x="8850086" y="4578995"/>
            <a:ext cx="3149825" cy="2062496"/>
          </a:xfrm>
          <a:prstGeom prst="roundRect">
            <a:avLst>
              <a:gd name="adj" fmla="val 1469"/>
            </a:avLst>
          </a:prstGeom>
          <a:noFill/>
        </p:spPr>
        <p:txBody>
          <a:bodyPr>
            <a:noAutofit/>
          </a:bodyPr>
          <a:lstStyle>
            <a:lvl1pPr>
              <a:buNone/>
              <a:defRPr/>
            </a:lvl1pPr>
          </a:lstStyle>
          <a:p>
            <a:endParaRPr lang="en-US"/>
          </a:p>
        </p:txBody>
      </p:sp>
      <p:sp>
        <p:nvSpPr>
          <p:cNvPr id="10" name="Text Placeholder 21">
            <a:extLst>
              <a:ext uri="{FF2B5EF4-FFF2-40B4-BE49-F238E27FC236}">
                <a16:creationId xmlns:a16="http://schemas.microsoft.com/office/drawing/2014/main" id="{328EA166-9159-A95E-E2E0-7F95F165C697}"/>
              </a:ext>
            </a:extLst>
          </p:cNvPr>
          <p:cNvSpPr>
            <a:spLocks noGrp="1"/>
          </p:cNvSpPr>
          <p:nvPr>
            <p:ph type="body" sz="quarter" idx="94" hasCustomPrompt="1"/>
          </p:nvPr>
        </p:nvSpPr>
        <p:spPr>
          <a:xfrm>
            <a:off x="8887560" y="634866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D6D56CA8-EE21-8D73-5967-436F67B74968}"/>
              </a:ext>
            </a:extLst>
          </p:cNvPr>
          <p:cNvSpPr>
            <a:spLocks noGrp="1"/>
          </p:cNvSpPr>
          <p:nvPr>
            <p:ph type="pic" sz="quarter" idx="95"/>
          </p:nvPr>
        </p:nvSpPr>
        <p:spPr>
          <a:xfrm>
            <a:off x="5613176" y="216510"/>
            <a:ext cx="3149825" cy="2062496"/>
          </a:xfrm>
          <a:prstGeom prst="roundRect">
            <a:avLst>
              <a:gd name="adj" fmla="val 1469"/>
            </a:avLst>
          </a:prstGeom>
          <a:noFill/>
        </p:spPr>
        <p:txBody>
          <a:bodyPr>
            <a:noAutofit/>
          </a:bodyPr>
          <a:lstStyle>
            <a:lvl1pPr>
              <a:buNone/>
              <a:defRPr/>
            </a:lvl1pPr>
          </a:lstStyle>
          <a:p>
            <a:endParaRPr lang="en-US"/>
          </a:p>
        </p:txBody>
      </p:sp>
      <p:sp>
        <p:nvSpPr>
          <p:cNvPr id="20" name="Text Placeholder 21">
            <a:extLst>
              <a:ext uri="{FF2B5EF4-FFF2-40B4-BE49-F238E27FC236}">
                <a16:creationId xmlns:a16="http://schemas.microsoft.com/office/drawing/2014/main" id="{610595A2-D1B3-4BB1-89D6-83D9B51AE7A8}"/>
              </a:ext>
            </a:extLst>
          </p:cNvPr>
          <p:cNvSpPr>
            <a:spLocks noGrp="1"/>
          </p:cNvSpPr>
          <p:nvPr>
            <p:ph type="body" sz="quarter" idx="96" hasCustomPrompt="1"/>
          </p:nvPr>
        </p:nvSpPr>
        <p:spPr>
          <a:xfrm>
            <a:off x="5650650" y="198617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Picture Placeholder 12">
            <a:extLst>
              <a:ext uri="{FF2B5EF4-FFF2-40B4-BE49-F238E27FC236}">
                <a16:creationId xmlns:a16="http://schemas.microsoft.com/office/drawing/2014/main" id="{2A3AB5BF-7435-4B62-C5DB-7084537F7B2F}"/>
              </a:ext>
            </a:extLst>
          </p:cNvPr>
          <p:cNvSpPr>
            <a:spLocks noGrp="1"/>
          </p:cNvSpPr>
          <p:nvPr>
            <p:ph type="pic" sz="quarter" idx="97"/>
          </p:nvPr>
        </p:nvSpPr>
        <p:spPr>
          <a:xfrm>
            <a:off x="5613176" y="2402961"/>
            <a:ext cx="3149825" cy="2062496"/>
          </a:xfrm>
          <a:prstGeom prst="roundRect">
            <a:avLst>
              <a:gd name="adj" fmla="val 1469"/>
            </a:avLst>
          </a:prstGeom>
          <a:noFill/>
        </p:spPr>
        <p:txBody>
          <a:bodyPr>
            <a:noAutofit/>
          </a:bodyPr>
          <a:lstStyle>
            <a:lvl1pPr>
              <a:buNone/>
              <a:defRPr/>
            </a:lvl1pPr>
          </a:lstStyle>
          <a:p>
            <a:endParaRPr lang="en-US"/>
          </a:p>
        </p:txBody>
      </p:sp>
      <p:sp>
        <p:nvSpPr>
          <p:cNvPr id="23" name="Text Placeholder 21">
            <a:extLst>
              <a:ext uri="{FF2B5EF4-FFF2-40B4-BE49-F238E27FC236}">
                <a16:creationId xmlns:a16="http://schemas.microsoft.com/office/drawing/2014/main" id="{7A28E9D3-B2DD-53DF-910C-C9DD89ED6EB5}"/>
              </a:ext>
            </a:extLst>
          </p:cNvPr>
          <p:cNvSpPr>
            <a:spLocks noGrp="1"/>
          </p:cNvSpPr>
          <p:nvPr>
            <p:ph type="body" sz="quarter" idx="98" hasCustomPrompt="1"/>
          </p:nvPr>
        </p:nvSpPr>
        <p:spPr>
          <a:xfrm>
            <a:off x="5650650" y="4172629"/>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5" name="Picture Placeholder 12">
            <a:extLst>
              <a:ext uri="{FF2B5EF4-FFF2-40B4-BE49-F238E27FC236}">
                <a16:creationId xmlns:a16="http://schemas.microsoft.com/office/drawing/2014/main" id="{109602B7-83BB-0EC6-BC08-0B0238C08F91}"/>
              </a:ext>
            </a:extLst>
          </p:cNvPr>
          <p:cNvSpPr>
            <a:spLocks noGrp="1"/>
          </p:cNvSpPr>
          <p:nvPr>
            <p:ph type="pic" sz="quarter" idx="99"/>
          </p:nvPr>
        </p:nvSpPr>
        <p:spPr>
          <a:xfrm>
            <a:off x="5613176" y="4570080"/>
            <a:ext cx="3149825" cy="2062496"/>
          </a:xfrm>
          <a:prstGeom prst="roundRect">
            <a:avLst>
              <a:gd name="adj" fmla="val 1469"/>
            </a:avLst>
          </a:prstGeom>
          <a:noFill/>
        </p:spPr>
        <p:txBody>
          <a:bodyPr>
            <a:noAutofit/>
          </a:bodyPr>
          <a:lstStyle>
            <a:lvl1pPr>
              <a:buNone/>
              <a:defRPr/>
            </a:lvl1pPr>
          </a:lstStyle>
          <a:p>
            <a:endParaRPr lang="en-US"/>
          </a:p>
        </p:txBody>
      </p:sp>
      <p:sp>
        <p:nvSpPr>
          <p:cNvPr id="27" name="Text Placeholder 21">
            <a:extLst>
              <a:ext uri="{FF2B5EF4-FFF2-40B4-BE49-F238E27FC236}">
                <a16:creationId xmlns:a16="http://schemas.microsoft.com/office/drawing/2014/main" id="{2F6AD03A-77ED-7A86-BBCB-114F8E6E30E1}"/>
              </a:ext>
            </a:extLst>
          </p:cNvPr>
          <p:cNvSpPr>
            <a:spLocks noGrp="1"/>
          </p:cNvSpPr>
          <p:nvPr>
            <p:ph type="body" sz="quarter" idx="100" hasCustomPrompt="1"/>
          </p:nvPr>
        </p:nvSpPr>
        <p:spPr>
          <a:xfrm>
            <a:off x="5650650" y="633974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7553135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Film image 12">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445674" y="599355"/>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4151313" y="225425"/>
            <a:ext cx="3862800"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4151313" y="1857448"/>
            <a:ext cx="3862800"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B780EA85-AF31-8018-06FE-8823DFAD1CEC}"/>
              </a:ext>
            </a:extLst>
          </p:cNvPr>
          <p:cNvSpPr>
            <a:spLocks noGrp="1"/>
          </p:cNvSpPr>
          <p:nvPr>
            <p:ph type="pic" sz="quarter" idx="61"/>
          </p:nvPr>
        </p:nvSpPr>
        <p:spPr>
          <a:xfrm>
            <a:off x="4151313" y="3488552"/>
            <a:ext cx="3862800" cy="1512000"/>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050B608D-310F-1620-A897-B08F3B2EBD6B}"/>
              </a:ext>
            </a:extLst>
          </p:cNvPr>
          <p:cNvSpPr>
            <a:spLocks noGrp="1"/>
          </p:cNvSpPr>
          <p:nvPr>
            <p:ph type="pic" sz="quarter" idx="63"/>
          </p:nvPr>
        </p:nvSpPr>
        <p:spPr>
          <a:xfrm>
            <a:off x="4151313" y="5120575"/>
            <a:ext cx="3862800" cy="1512000"/>
          </a:xfrm>
          <a:prstGeom prst="roundRect">
            <a:avLst>
              <a:gd name="adj" fmla="val 1469"/>
            </a:avLst>
          </a:prstGeom>
          <a:noFill/>
        </p:spPr>
        <p:txBody>
          <a:bodyPr>
            <a:noAutofit/>
          </a:bodyPr>
          <a:lstStyle>
            <a:lvl1pPr>
              <a:buNone/>
              <a:defRPr/>
            </a:lvl1pPr>
          </a:lstStyle>
          <a:p>
            <a:endParaRPr lang="en-US"/>
          </a:p>
        </p:txBody>
      </p:sp>
      <p:sp>
        <p:nvSpPr>
          <p:cNvPr id="42" name="Picture Placeholder 12">
            <a:extLst>
              <a:ext uri="{FF2B5EF4-FFF2-40B4-BE49-F238E27FC236}">
                <a16:creationId xmlns:a16="http://schemas.microsoft.com/office/drawing/2014/main" id="{9E449AD7-7545-B7FB-DA47-0020922A2FAD}"/>
              </a:ext>
            </a:extLst>
          </p:cNvPr>
          <p:cNvSpPr>
            <a:spLocks noGrp="1"/>
          </p:cNvSpPr>
          <p:nvPr>
            <p:ph type="pic" sz="quarter" idx="65"/>
          </p:nvPr>
        </p:nvSpPr>
        <p:spPr>
          <a:xfrm>
            <a:off x="192088" y="225425"/>
            <a:ext cx="3862800" cy="1512000"/>
          </a:xfrm>
          <a:prstGeom prst="roundRect">
            <a:avLst>
              <a:gd name="adj" fmla="val 1469"/>
            </a:avLst>
          </a:prstGeom>
          <a:noFill/>
        </p:spPr>
        <p:txBody>
          <a:bodyPr>
            <a:noAutofit/>
          </a:bodyPr>
          <a:lstStyle>
            <a:lvl1pPr>
              <a:buNone/>
              <a:defRPr/>
            </a:lvl1pPr>
          </a:lstStyle>
          <a:p>
            <a:endParaRPr lang="en-US"/>
          </a:p>
        </p:txBody>
      </p:sp>
      <p:sp>
        <p:nvSpPr>
          <p:cNvPr id="43" name="Text Placeholder 21">
            <a:extLst>
              <a:ext uri="{FF2B5EF4-FFF2-40B4-BE49-F238E27FC236}">
                <a16:creationId xmlns:a16="http://schemas.microsoft.com/office/drawing/2014/main" id="{A0B38E54-7AC4-5548-0AEE-F29A3F0B5D6C}"/>
              </a:ext>
            </a:extLst>
          </p:cNvPr>
          <p:cNvSpPr>
            <a:spLocks noGrp="1"/>
          </p:cNvSpPr>
          <p:nvPr>
            <p:ph type="body" sz="quarter" idx="66" hasCustomPrompt="1"/>
          </p:nvPr>
        </p:nvSpPr>
        <p:spPr>
          <a:xfrm>
            <a:off x="261258"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Picture Placeholder 12">
            <a:extLst>
              <a:ext uri="{FF2B5EF4-FFF2-40B4-BE49-F238E27FC236}">
                <a16:creationId xmlns:a16="http://schemas.microsoft.com/office/drawing/2014/main" id="{6516816A-714C-780A-4727-6DF716A5D72A}"/>
              </a:ext>
            </a:extLst>
          </p:cNvPr>
          <p:cNvSpPr>
            <a:spLocks noGrp="1"/>
          </p:cNvSpPr>
          <p:nvPr>
            <p:ph type="pic" sz="quarter" idx="67"/>
          </p:nvPr>
        </p:nvSpPr>
        <p:spPr>
          <a:xfrm>
            <a:off x="192088" y="1857448"/>
            <a:ext cx="3862800" cy="1512000"/>
          </a:xfrm>
          <a:prstGeom prst="roundRect">
            <a:avLst>
              <a:gd name="adj" fmla="val 1469"/>
            </a:avLst>
          </a:prstGeom>
          <a:noFill/>
        </p:spPr>
        <p:txBody>
          <a:bodyPr>
            <a:noAutofit/>
          </a:bodyPr>
          <a:lstStyle>
            <a:lvl1pPr>
              <a:buNone/>
              <a:defRPr/>
            </a:lvl1pPr>
          </a:lstStyle>
          <a:p>
            <a:endParaRPr lang="en-US"/>
          </a:p>
        </p:txBody>
      </p:sp>
      <p:sp>
        <p:nvSpPr>
          <p:cNvPr id="46" name="Picture Placeholder 12">
            <a:extLst>
              <a:ext uri="{FF2B5EF4-FFF2-40B4-BE49-F238E27FC236}">
                <a16:creationId xmlns:a16="http://schemas.microsoft.com/office/drawing/2014/main" id="{C803B103-A5F9-1BD9-3E7D-91C05A2438D3}"/>
              </a:ext>
            </a:extLst>
          </p:cNvPr>
          <p:cNvSpPr>
            <a:spLocks noGrp="1"/>
          </p:cNvSpPr>
          <p:nvPr>
            <p:ph type="pic" sz="quarter" idx="69"/>
          </p:nvPr>
        </p:nvSpPr>
        <p:spPr>
          <a:xfrm>
            <a:off x="192088" y="3488552"/>
            <a:ext cx="3862800" cy="1512000"/>
          </a:xfrm>
          <a:prstGeom prst="roundRect">
            <a:avLst>
              <a:gd name="adj" fmla="val 1469"/>
            </a:avLst>
          </a:prstGeom>
          <a:noFill/>
        </p:spPr>
        <p:txBody>
          <a:bodyPr>
            <a:noAutofit/>
          </a:bodyPr>
          <a:lstStyle>
            <a:lvl1pPr>
              <a:buNone/>
              <a:defRPr/>
            </a:lvl1pPr>
          </a:lstStyle>
          <a:p>
            <a:endParaRPr lang="en-US"/>
          </a:p>
        </p:txBody>
      </p:sp>
      <p:sp>
        <p:nvSpPr>
          <p:cNvPr id="48" name="Picture Placeholder 12">
            <a:extLst>
              <a:ext uri="{FF2B5EF4-FFF2-40B4-BE49-F238E27FC236}">
                <a16:creationId xmlns:a16="http://schemas.microsoft.com/office/drawing/2014/main" id="{D8281255-0009-6E1A-03B0-20019F075A9B}"/>
              </a:ext>
            </a:extLst>
          </p:cNvPr>
          <p:cNvSpPr>
            <a:spLocks noGrp="1"/>
          </p:cNvSpPr>
          <p:nvPr>
            <p:ph type="pic" sz="quarter" idx="71"/>
          </p:nvPr>
        </p:nvSpPr>
        <p:spPr>
          <a:xfrm>
            <a:off x="192088" y="5120575"/>
            <a:ext cx="3862800" cy="151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AEEBF045-732B-F3B8-5B6B-E9A3D96FD697}"/>
              </a:ext>
            </a:extLst>
          </p:cNvPr>
          <p:cNvSpPr>
            <a:spLocks noGrp="1"/>
          </p:cNvSpPr>
          <p:nvPr>
            <p:ph type="pic" sz="quarter" idx="73"/>
          </p:nvPr>
        </p:nvSpPr>
        <p:spPr>
          <a:xfrm>
            <a:off x="8129428" y="225425"/>
            <a:ext cx="3862800" cy="151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184981CE-8B9D-6245-1CB4-46F67D94B8D1}"/>
              </a:ext>
            </a:extLst>
          </p:cNvPr>
          <p:cNvSpPr>
            <a:spLocks noGrp="1"/>
          </p:cNvSpPr>
          <p:nvPr>
            <p:ph type="pic" sz="quarter" idx="75"/>
          </p:nvPr>
        </p:nvSpPr>
        <p:spPr>
          <a:xfrm>
            <a:off x="8129428" y="1857448"/>
            <a:ext cx="3862800" cy="1512000"/>
          </a:xfrm>
          <a:prstGeom prst="roundRect">
            <a:avLst>
              <a:gd name="adj" fmla="val 1469"/>
            </a:avLst>
          </a:prstGeom>
          <a:noFill/>
        </p:spPr>
        <p:txBody>
          <a:bodyPr>
            <a:noAutofit/>
          </a:bodyPr>
          <a:lstStyle>
            <a:lvl1pPr>
              <a:buNone/>
              <a:defRPr/>
            </a:lvl1pPr>
          </a:lstStyle>
          <a:p>
            <a:endParaRPr lang="en-US"/>
          </a:p>
        </p:txBody>
      </p:sp>
      <p:sp>
        <p:nvSpPr>
          <p:cNvPr id="54" name="Picture Placeholder 12">
            <a:extLst>
              <a:ext uri="{FF2B5EF4-FFF2-40B4-BE49-F238E27FC236}">
                <a16:creationId xmlns:a16="http://schemas.microsoft.com/office/drawing/2014/main" id="{F16874AB-A5D5-5DAF-521D-9599BF1ECFFB}"/>
              </a:ext>
            </a:extLst>
          </p:cNvPr>
          <p:cNvSpPr>
            <a:spLocks noGrp="1"/>
          </p:cNvSpPr>
          <p:nvPr>
            <p:ph type="pic" sz="quarter" idx="77"/>
          </p:nvPr>
        </p:nvSpPr>
        <p:spPr>
          <a:xfrm>
            <a:off x="8129428" y="3488552"/>
            <a:ext cx="3862800" cy="1512000"/>
          </a:xfrm>
          <a:prstGeom prst="roundRect">
            <a:avLst>
              <a:gd name="adj" fmla="val 1469"/>
            </a:avLst>
          </a:prstGeom>
          <a:noFill/>
        </p:spPr>
        <p:txBody>
          <a:bodyPr>
            <a:noAutofit/>
          </a:bodyPr>
          <a:lstStyle>
            <a:lvl1pPr>
              <a:buNone/>
              <a:defRPr/>
            </a:lvl1pPr>
          </a:lstStyle>
          <a:p>
            <a:endParaRPr lang="en-US"/>
          </a:p>
        </p:txBody>
      </p:sp>
      <p:sp>
        <p:nvSpPr>
          <p:cNvPr id="56" name="Picture Placeholder 12">
            <a:extLst>
              <a:ext uri="{FF2B5EF4-FFF2-40B4-BE49-F238E27FC236}">
                <a16:creationId xmlns:a16="http://schemas.microsoft.com/office/drawing/2014/main" id="{B941B791-8604-B726-94FA-4A58BB38B6E3}"/>
              </a:ext>
            </a:extLst>
          </p:cNvPr>
          <p:cNvSpPr>
            <a:spLocks noGrp="1"/>
          </p:cNvSpPr>
          <p:nvPr>
            <p:ph type="pic" sz="quarter" idx="79"/>
          </p:nvPr>
        </p:nvSpPr>
        <p:spPr>
          <a:xfrm>
            <a:off x="8129428" y="5120575"/>
            <a:ext cx="3862800" cy="1512000"/>
          </a:xfrm>
          <a:prstGeom prst="roundRect">
            <a:avLst>
              <a:gd name="adj" fmla="val 1469"/>
            </a:avLst>
          </a:prstGeom>
          <a:noFill/>
        </p:spPr>
        <p:txBody>
          <a:bodyPr>
            <a:noAutofit/>
          </a:bodyPr>
          <a:lstStyle>
            <a:lvl1pPr>
              <a:buNone/>
              <a:defRPr/>
            </a:lvl1pPr>
          </a:lstStyle>
          <a:p>
            <a:endParaRPr lang="en-US"/>
          </a:p>
        </p:txBody>
      </p:sp>
      <p:sp>
        <p:nvSpPr>
          <p:cNvPr id="2" name="Text Placeholder 21">
            <a:extLst>
              <a:ext uri="{FF2B5EF4-FFF2-40B4-BE49-F238E27FC236}">
                <a16:creationId xmlns:a16="http://schemas.microsoft.com/office/drawing/2014/main" id="{F4CB0BFE-4451-EDD0-49A3-30B69F500973}"/>
              </a:ext>
            </a:extLst>
          </p:cNvPr>
          <p:cNvSpPr>
            <a:spLocks noGrp="1"/>
          </p:cNvSpPr>
          <p:nvPr>
            <p:ph type="body" sz="quarter" idx="80" hasCustomPrompt="1"/>
          </p:nvPr>
        </p:nvSpPr>
        <p:spPr>
          <a:xfrm>
            <a:off x="4240307"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 name="Text Placeholder 21">
            <a:extLst>
              <a:ext uri="{FF2B5EF4-FFF2-40B4-BE49-F238E27FC236}">
                <a16:creationId xmlns:a16="http://schemas.microsoft.com/office/drawing/2014/main" id="{803586DA-737B-26FB-F3CE-2F4B78FE7B50}"/>
              </a:ext>
            </a:extLst>
          </p:cNvPr>
          <p:cNvSpPr>
            <a:spLocks noGrp="1"/>
          </p:cNvSpPr>
          <p:nvPr>
            <p:ph type="body" sz="quarter" idx="81" hasCustomPrompt="1"/>
          </p:nvPr>
        </p:nvSpPr>
        <p:spPr>
          <a:xfrm>
            <a:off x="8205134" y="144173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Text Placeholder 21">
            <a:extLst>
              <a:ext uri="{FF2B5EF4-FFF2-40B4-BE49-F238E27FC236}">
                <a16:creationId xmlns:a16="http://schemas.microsoft.com/office/drawing/2014/main" id="{C11D9D9B-353C-1DF9-D6B7-D6D934385E3E}"/>
              </a:ext>
            </a:extLst>
          </p:cNvPr>
          <p:cNvSpPr>
            <a:spLocks noGrp="1"/>
          </p:cNvSpPr>
          <p:nvPr>
            <p:ph type="body" sz="quarter" idx="82" hasCustomPrompt="1"/>
          </p:nvPr>
        </p:nvSpPr>
        <p:spPr>
          <a:xfrm>
            <a:off x="261258"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6" name="Text Placeholder 21">
            <a:extLst>
              <a:ext uri="{FF2B5EF4-FFF2-40B4-BE49-F238E27FC236}">
                <a16:creationId xmlns:a16="http://schemas.microsoft.com/office/drawing/2014/main" id="{698FB3A4-D039-268B-307B-D61D46C0A7B5}"/>
              </a:ext>
            </a:extLst>
          </p:cNvPr>
          <p:cNvSpPr>
            <a:spLocks noGrp="1"/>
          </p:cNvSpPr>
          <p:nvPr>
            <p:ph type="body" sz="quarter" idx="83" hasCustomPrompt="1"/>
          </p:nvPr>
        </p:nvSpPr>
        <p:spPr>
          <a:xfrm>
            <a:off x="4240307"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Text Placeholder 21">
            <a:extLst>
              <a:ext uri="{FF2B5EF4-FFF2-40B4-BE49-F238E27FC236}">
                <a16:creationId xmlns:a16="http://schemas.microsoft.com/office/drawing/2014/main" id="{0074051D-EAB7-0ADA-602E-C7F3955E4303}"/>
              </a:ext>
            </a:extLst>
          </p:cNvPr>
          <p:cNvSpPr>
            <a:spLocks noGrp="1"/>
          </p:cNvSpPr>
          <p:nvPr>
            <p:ph type="body" sz="quarter" idx="84" hasCustomPrompt="1"/>
          </p:nvPr>
        </p:nvSpPr>
        <p:spPr>
          <a:xfrm>
            <a:off x="8205134" y="3068807"/>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8" name="Text Placeholder 21">
            <a:extLst>
              <a:ext uri="{FF2B5EF4-FFF2-40B4-BE49-F238E27FC236}">
                <a16:creationId xmlns:a16="http://schemas.microsoft.com/office/drawing/2014/main" id="{2D5626A9-2A36-E4C6-A84F-EFE884AE9262}"/>
              </a:ext>
            </a:extLst>
          </p:cNvPr>
          <p:cNvSpPr>
            <a:spLocks noGrp="1"/>
          </p:cNvSpPr>
          <p:nvPr>
            <p:ph type="body" sz="quarter" idx="85" hasCustomPrompt="1"/>
          </p:nvPr>
        </p:nvSpPr>
        <p:spPr>
          <a:xfrm>
            <a:off x="261258"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Text Placeholder 21">
            <a:extLst>
              <a:ext uri="{FF2B5EF4-FFF2-40B4-BE49-F238E27FC236}">
                <a16:creationId xmlns:a16="http://schemas.microsoft.com/office/drawing/2014/main" id="{4F43E289-235C-D638-8762-5FEDF0D881F7}"/>
              </a:ext>
            </a:extLst>
          </p:cNvPr>
          <p:cNvSpPr>
            <a:spLocks noGrp="1"/>
          </p:cNvSpPr>
          <p:nvPr>
            <p:ph type="body" sz="quarter" idx="86" hasCustomPrompt="1"/>
          </p:nvPr>
        </p:nvSpPr>
        <p:spPr>
          <a:xfrm>
            <a:off x="4240307"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3" name="Text Placeholder 21">
            <a:extLst>
              <a:ext uri="{FF2B5EF4-FFF2-40B4-BE49-F238E27FC236}">
                <a16:creationId xmlns:a16="http://schemas.microsoft.com/office/drawing/2014/main" id="{BF2533C2-259F-FD0A-04D1-23575860F209}"/>
              </a:ext>
            </a:extLst>
          </p:cNvPr>
          <p:cNvSpPr>
            <a:spLocks noGrp="1"/>
          </p:cNvSpPr>
          <p:nvPr>
            <p:ph type="body" sz="quarter" idx="87" hasCustomPrompt="1"/>
          </p:nvPr>
        </p:nvSpPr>
        <p:spPr>
          <a:xfrm>
            <a:off x="8205134" y="470825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D61275A-6F2C-C07E-9046-7AB685DAF7C7}"/>
              </a:ext>
            </a:extLst>
          </p:cNvPr>
          <p:cNvSpPr>
            <a:spLocks noGrp="1"/>
          </p:cNvSpPr>
          <p:nvPr>
            <p:ph type="body" sz="quarter" idx="88" hasCustomPrompt="1"/>
          </p:nvPr>
        </p:nvSpPr>
        <p:spPr>
          <a:xfrm>
            <a:off x="261258"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875956F6-143E-4BF4-9302-32730FE9AA33}"/>
              </a:ext>
            </a:extLst>
          </p:cNvPr>
          <p:cNvSpPr>
            <a:spLocks noGrp="1"/>
          </p:cNvSpPr>
          <p:nvPr>
            <p:ph type="body" sz="quarter" idx="89" hasCustomPrompt="1"/>
          </p:nvPr>
        </p:nvSpPr>
        <p:spPr>
          <a:xfrm>
            <a:off x="4240307"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DB745003-6B88-5820-1550-C9A1871F098D}"/>
              </a:ext>
            </a:extLst>
          </p:cNvPr>
          <p:cNvSpPr>
            <a:spLocks noGrp="1"/>
          </p:cNvSpPr>
          <p:nvPr>
            <p:ph type="body" sz="quarter" idx="90" hasCustomPrompt="1"/>
          </p:nvPr>
        </p:nvSpPr>
        <p:spPr>
          <a:xfrm>
            <a:off x="8205134" y="6332652"/>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419615580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Film image 1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2">
            <a:extLst>
              <a:ext uri="{FF2B5EF4-FFF2-40B4-BE49-F238E27FC236}">
                <a16:creationId xmlns:a16="http://schemas.microsoft.com/office/drawing/2014/main" id="{0FFF17A3-0B53-E8D8-2768-3143B83F983E}"/>
              </a:ext>
            </a:extLst>
          </p:cNvPr>
          <p:cNvSpPr>
            <a:spLocks noGrp="1"/>
          </p:cNvSpPr>
          <p:nvPr>
            <p:ph type="pic" sz="quarter" idx="53"/>
          </p:nvPr>
        </p:nvSpPr>
        <p:spPr>
          <a:xfrm>
            <a:off x="6144492" y="225425"/>
            <a:ext cx="2881499" cy="1512000"/>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AA171A36-CED1-ABC7-BB29-3AB7201B02FC}"/>
              </a:ext>
            </a:extLst>
          </p:cNvPr>
          <p:cNvSpPr>
            <a:spLocks noGrp="1"/>
          </p:cNvSpPr>
          <p:nvPr>
            <p:ph type="pic" sz="quarter" idx="55"/>
          </p:nvPr>
        </p:nvSpPr>
        <p:spPr>
          <a:xfrm>
            <a:off x="9122974" y="225425"/>
            <a:ext cx="2881499" cy="1512000"/>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377DCCA0-C0D1-DCA9-77D4-0A246048AB6A}"/>
              </a:ext>
            </a:extLst>
          </p:cNvPr>
          <p:cNvSpPr>
            <a:spLocks noGrp="1"/>
          </p:cNvSpPr>
          <p:nvPr>
            <p:ph type="pic" sz="quarter" idx="57"/>
          </p:nvPr>
        </p:nvSpPr>
        <p:spPr>
          <a:xfrm>
            <a:off x="6144492" y="1857449"/>
            <a:ext cx="2881499" cy="1512000"/>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8494E54E-4219-D31A-4016-3AFB996C1101}"/>
              </a:ext>
            </a:extLst>
          </p:cNvPr>
          <p:cNvSpPr>
            <a:spLocks noGrp="1"/>
          </p:cNvSpPr>
          <p:nvPr>
            <p:ph type="pic" sz="quarter" idx="59"/>
          </p:nvPr>
        </p:nvSpPr>
        <p:spPr>
          <a:xfrm>
            <a:off x="9122974" y="1857449"/>
            <a:ext cx="2881499" cy="1512000"/>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08A7D9DE-F1A5-5A08-2688-2B22897C26DE}"/>
              </a:ext>
            </a:extLst>
          </p:cNvPr>
          <p:cNvSpPr>
            <a:spLocks noGrp="1"/>
          </p:cNvSpPr>
          <p:nvPr>
            <p:ph type="pic" sz="quarter" idx="61"/>
          </p:nvPr>
        </p:nvSpPr>
        <p:spPr>
          <a:xfrm>
            <a:off x="6139930" y="3488551"/>
            <a:ext cx="2881499" cy="1512000"/>
          </a:xfrm>
          <a:prstGeom prst="roundRect">
            <a:avLst>
              <a:gd name="adj" fmla="val 1469"/>
            </a:avLst>
          </a:prstGeom>
          <a:noFill/>
        </p:spPr>
        <p:txBody>
          <a:bodyPr>
            <a:noAutofit/>
          </a:bodyPr>
          <a:lstStyle>
            <a:lvl1pPr>
              <a:buNone/>
              <a:defRPr/>
            </a:lvl1pPr>
          </a:lstStyle>
          <a:p>
            <a:endParaRPr lang="en-US"/>
          </a:p>
        </p:txBody>
      </p:sp>
      <p:sp>
        <p:nvSpPr>
          <p:cNvPr id="28" name="Picture Placeholder 12">
            <a:extLst>
              <a:ext uri="{FF2B5EF4-FFF2-40B4-BE49-F238E27FC236}">
                <a16:creationId xmlns:a16="http://schemas.microsoft.com/office/drawing/2014/main" id="{25C6CAE0-056A-4DC1-14AF-98BB530370BE}"/>
              </a:ext>
            </a:extLst>
          </p:cNvPr>
          <p:cNvSpPr>
            <a:spLocks noGrp="1"/>
          </p:cNvSpPr>
          <p:nvPr>
            <p:ph type="pic" sz="quarter" idx="63"/>
          </p:nvPr>
        </p:nvSpPr>
        <p:spPr>
          <a:xfrm>
            <a:off x="9118412" y="3488551"/>
            <a:ext cx="2881499" cy="1512000"/>
          </a:xfrm>
          <a:prstGeom prst="roundRect">
            <a:avLst>
              <a:gd name="adj" fmla="val 1469"/>
            </a:avLst>
          </a:prstGeom>
          <a:noFill/>
        </p:spPr>
        <p:txBody>
          <a:bodyPr>
            <a:noAutofit/>
          </a:bodyPr>
          <a:lstStyle>
            <a:lvl1pPr>
              <a:buNone/>
              <a:defRPr/>
            </a:lvl1pPr>
          </a:lstStyle>
          <a:p>
            <a:endParaRPr lang="en-US"/>
          </a:p>
        </p:txBody>
      </p:sp>
      <p:sp>
        <p:nvSpPr>
          <p:cNvPr id="30" name="Picture Placeholder 12">
            <a:extLst>
              <a:ext uri="{FF2B5EF4-FFF2-40B4-BE49-F238E27FC236}">
                <a16:creationId xmlns:a16="http://schemas.microsoft.com/office/drawing/2014/main" id="{8D0FD852-7C2E-D206-EA9A-6520AF6EA9E5}"/>
              </a:ext>
            </a:extLst>
          </p:cNvPr>
          <p:cNvSpPr>
            <a:spLocks noGrp="1"/>
          </p:cNvSpPr>
          <p:nvPr>
            <p:ph type="pic" sz="quarter" idx="65"/>
          </p:nvPr>
        </p:nvSpPr>
        <p:spPr>
          <a:xfrm>
            <a:off x="6139930" y="5120575"/>
            <a:ext cx="2881499" cy="151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D623412E-D08B-6B6E-BAD8-DFBC1995F3B6}"/>
              </a:ext>
            </a:extLst>
          </p:cNvPr>
          <p:cNvSpPr>
            <a:spLocks noGrp="1"/>
          </p:cNvSpPr>
          <p:nvPr>
            <p:ph type="pic" sz="quarter" idx="67"/>
          </p:nvPr>
        </p:nvSpPr>
        <p:spPr>
          <a:xfrm>
            <a:off x="9118412" y="5120575"/>
            <a:ext cx="2881499" cy="1512000"/>
          </a:xfrm>
          <a:prstGeom prst="roundRect">
            <a:avLst>
              <a:gd name="adj" fmla="val 1469"/>
            </a:avLst>
          </a:prstGeom>
          <a:noFill/>
        </p:spPr>
        <p:txBody>
          <a:bodyPr>
            <a:noAutofit/>
          </a:bodyPr>
          <a:lstStyle>
            <a:lvl1pPr>
              <a:buNone/>
              <a:defRPr/>
            </a:lvl1pPr>
          </a:lstStyle>
          <a:p>
            <a:endParaRPr lang="en-US"/>
          </a:p>
        </p:txBody>
      </p:sp>
      <p:sp>
        <p:nvSpPr>
          <p:cNvPr id="35" name="Text Placeholder 21">
            <a:extLst>
              <a:ext uri="{FF2B5EF4-FFF2-40B4-BE49-F238E27FC236}">
                <a16:creationId xmlns:a16="http://schemas.microsoft.com/office/drawing/2014/main" id="{601435C0-B721-4561-4DB3-BDC1EE883A79}"/>
              </a:ext>
            </a:extLst>
          </p:cNvPr>
          <p:cNvSpPr>
            <a:spLocks noGrp="1"/>
          </p:cNvSpPr>
          <p:nvPr>
            <p:ph type="body" sz="quarter" idx="80" hasCustomPrompt="1"/>
          </p:nvPr>
        </p:nvSpPr>
        <p:spPr>
          <a:xfrm>
            <a:off x="6184993"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7" name="Text Placeholder 21">
            <a:extLst>
              <a:ext uri="{FF2B5EF4-FFF2-40B4-BE49-F238E27FC236}">
                <a16:creationId xmlns:a16="http://schemas.microsoft.com/office/drawing/2014/main" id="{BBAEC170-FCCE-3384-E2F4-17FB6C4D1100}"/>
              </a:ext>
            </a:extLst>
          </p:cNvPr>
          <p:cNvSpPr>
            <a:spLocks noGrp="1"/>
          </p:cNvSpPr>
          <p:nvPr>
            <p:ph type="body" sz="quarter" idx="81" hasCustomPrompt="1"/>
          </p:nvPr>
        </p:nvSpPr>
        <p:spPr>
          <a:xfrm>
            <a:off x="9173161"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8" name="Text Placeholder 21">
            <a:extLst>
              <a:ext uri="{FF2B5EF4-FFF2-40B4-BE49-F238E27FC236}">
                <a16:creationId xmlns:a16="http://schemas.microsoft.com/office/drawing/2014/main" id="{59885223-4DC3-6AED-3062-44F0DA9A3D2F}"/>
              </a:ext>
            </a:extLst>
          </p:cNvPr>
          <p:cNvSpPr>
            <a:spLocks noGrp="1"/>
          </p:cNvSpPr>
          <p:nvPr>
            <p:ph type="body" sz="quarter" idx="82" hasCustomPrompt="1"/>
          </p:nvPr>
        </p:nvSpPr>
        <p:spPr>
          <a:xfrm>
            <a:off x="6194399"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9" name="Text Placeholder 21">
            <a:extLst>
              <a:ext uri="{FF2B5EF4-FFF2-40B4-BE49-F238E27FC236}">
                <a16:creationId xmlns:a16="http://schemas.microsoft.com/office/drawing/2014/main" id="{1F78234D-4892-7068-F772-3784C212D25E}"/>
              </a:ext>
            </a:extLst>
          </p:cNvPr>
          <p:cNvSpPr>
            <a:spLocks noGrp="1"/>
          </p:cNvSpPr>
          <p:nvPr>
            <p:ph type="body" sz="quarter" idx="83" hasCustomPrompt="1"/>
          </p:nvPr>
        </p:nvSpPr>
        <p:spPr>
          <a:xfrm>
            <a:off x="9182567"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0" name="Text Placeholder 21">
            <a:extLst>
              <a:ext uri="{FF2B5EF4-FFF2-40B4-BE49-F238E27FC236}">
                <a16:creationId xmlns:a16="http://schemas.microsoft.com/office/drawing/2014/main" id="{628C3F2C-35C7-AB6C-943D-BB3F31BAE976}"/>
              </a:ext>
            </a:extLst>
          </p:cNvPr>
          <p:cNvSpPr>
            <a:spLocks noGrp="1"/>
          </p:cNvSpPr>
          <p:nvPr>
            <p:ph type="body" sz="quarter" idx="84" hasCustomPrompt="1"/>
          </p:nvPr>
        </p:nvSpPr>
        <p:spPr>
          <a:xfrm>
            <a:off x="6194399"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1" name="Text Placeholder 21">
            <a:extLst>
              <a:ext uri="{FF2B5EF4-FFF2-40B4-BE49-F238E27FC236}">
                <a16:creationId xmlns:a16="http://schemas.microsoft.com/office/drawing/2014/main" id="{2F3F2F75-59B5-80FA-B6A3-C1A744C4B44A}"/>
              </a:ext>
            </a:extLst>
          </p:cNvPr>
          <p:cNvSpPr>
            <a:spLocks noGrp="1"/>
          </p:cNvSpPr>
          <p:nvPr>
            <p:ph type="body" sz="quarter" idx="85" hasCustomPrompt="1"/>
          </p:nvPr>
        </p:nvSpPr>
        <p:spPr>
          <a:xfrm>
            <a:off x="9182567"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2" name="Text Placeholder 21">
            <a:extLst>
              <a:ext uri="{FF2B5EF4-FFF2-40B4-BE49-F238E27FC236}">
                <a16:creationId xmlns:a16="http://schemas.microsoft.com/office/drawing/2014/main" id="{62DB3255-66F4-E23E-1C26-2462B44E711F}"/>
              </a:ext>
            </a:extLst>
          </p:cNvPr>
          <p:cNvSpPr>
            <a:spLocks noGrp="1"/>
          </p:cNvSpPr>
          <p:nvPr>
            <p:ph type="body" sz="quarter" idx="86" hasCustomPrompt="1"/>
          </p:nvPr>
        </p:nvSpPr>
        <p:spPr>
          <a:xfrm>
            <a:off x="6194399"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3" name="Text Placeholder 21">
            <a:extLst>
              <a:ext uri="{FF2B5EF4-FFF2-40B4-BE49-F238E27FC236}">
                <a16:creationId xmlns:a16="http://schemas.microsoft.com/office/drawing/2014/main" id="{59004CED-A9C3-5D18-01D9-53B793C9189E}"/>
              </a:ext>
            </a:extLst>
          </p:cNvPr>
          <p:cNvSpPr>
            <a:spLocks noGrp="1"/>
          </p:cNvSpPr>
          <p:nvPr>
            <p:ph type="body" sz="quarter" idx="87" hasCustomPrompt="1"/>
          </p:nvPr>
        </p:nvSpPr>
        <p:spPr>
          <a:xfrm>
            <a:off x="9182567"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AF83CAAC-D720-93DB-6E58-E69B85172C34}"/>
              </a:ext>
            </a:extLst>
          </p:cNvPr>
          <p:cNvSpPr>
            <a:spLocks noGrp="1"/>
          </p:cNvSpPr>
          <p:nvPr>
            <p:ph type="pic" sz="quarter" idx="88"/>
          </p:nvPr>
        </p:nvSpPr>
        <p:spPr>
          <a:xfrm>
            <a:off x="189694" y="225425"/>
            <a:ext cx="2881499" cy="1512000"/>
          </a:xfrm>
          <a:prstGeom prst="roundRect">
            <a:avLst>
              <a:gd name="adj" fmla="val 1469"/>
            </a:avLst>
          </a:prstGeom>
          <a:noFill/>
        </p:spPr>
        <p:txBody>
          <a:bodyPr>
            <a:noAutofit/>
          </a:bodyPr>
          <a:lstStyle>
            <a:lvl1pPr>
              <a:buNone/>
              <a:defRPr/>
            </a:lvl1pPr>
          </a:lstStyle>
          <a:p>
            <a:endParaRPr lang="en-US"/>
          </a:p>
        </p:txBody>
      </p:sp>
      <p:sp>
        <p:nvSpPr>
          <p:cNvPr id="6" name="Picture Placeholder 12">
            <a:extLst>
              <a:ext uri="{FF2B5EF4-FFF2-40B4-BE49-F238E27FC236}">
                <a16:creationId xmlns:a16="http://schemas.microsoft.com/office/drawing/2014/main" id="{BA8555C3-E0B5-6E5B-B488-C0D59CD9C2A0}"/>
              </a:ext>
            </a:extLst>
          </p:cNvPr>
          <p:cNvSpPr>
            <a:spLocks noGrp="1"/>
          </p:cNvSpPr>
          <p:nvPr>
            <p:ph type="pic" sz="quarter" idx="89"/>
          </p:nvPr>
        </p:nvSpPr>
        <p:spPr>
          <a:xfrm>
            <a:off x="3168176" y="225425"/>
            <a:ext cx="2881499" cy="1512000"/>
          </a:xfrm>
          <a:prstGeom prst="roundRect">
            <a:avLst>
              <a:gd name="adj" fmla="val 1469"/>
            </a:avLst>
          </a:prstGeom>
          <a:noFill/>
        </p:spPr>
        <p:txBody>
          <a:bodyPr>
            <a:noAutofit/>
          </a:bodyPr>
          <a:lstStyle>
            <a:lvl1pPr>
              <a:buNone/>
              <a:defRPr/>
            </a:lvl1pPr>
          </a:lstStyle>
          <a:p>
            <a:endParaRPr lang="en-US"/>
          </a:p>
        </p:txBody>
      </p:sp>
      <p:sp>
        <p:nvSpPr>
          <p:cNvPr id="7" name="Picture Placeholder 12">
            <a:extLst>
              <a:ext uri="{FF2B5EF4-FFF2-40B4-BE49-F238E27FC236}">
                <a16:creationId xmlns:a16="http://schemas.microsoft.com/office/drawing/2014/main" id="{D6767BCA-4672-3E50-60A2-FA89AB25F0C8}"/>
              </a:ext>
            </a:extLst>
          </p:cNvPr>
          <p:cNvSpPr>
            <a:spLocks noGrp="1"/>
          </p:cNvSpPr>
          <p:nvPr>
            <p:ph type="pic" sz="quarter" idx="90"/>
          </p:nvPr>
        </p:nvSpPr>
        <p:spPr>
          <a:xfrm>
            <a:off x="189694" y="1857449"/>
            <a:ext cx="2881499" cy="1512000"/>
          </a:xfrm>
          <a:prstGeom prst="roundRect">
            <a:avLst>
              <a:gd name="adj" fmla="val 1469"/>
            </a:avLst>
          </a:prstGeom>
          <a:noFill/>
        </p:spPr>
        <p:txBody>
          <a:bodyPr>
            <a:noAutofit/>
          </a:bodyPr>
          <a:lstStyle>
            <a:lvl1pPr>
              <a:buNone/>
              <a:defRPr/>
            </a:lvl1pPr>
          </a:lstStyle>
          <a:p>
            <a:endParaRPr lang="en-US"/>
          </a:p>
        </p:txBody>
      </p:sp>
      <p:sp>
        <p:nvSpPr>
          <p:cNvPr id="8" name="Picture Placeholder 12">
            <a:extLst>
              <a:ext uri="{FF2B5EF4-FFF2-40B4-BE49-F238E27FC236}">
                <a16:creationId xmlns:a16="http://schemas.microsoft.com/office/drawing/2014/main" id="{021F7D35-FA7E-6FC6-6F8C-5BDC934900F4}"/>
              </a:ext>
            </a:extLst>
          </p:cNvPr>
          <p:cNvSpPr>
            <a:spLocks noGrp="1"/>
          </p:cNvSpPr>
          <p:nvPr>
            <p:ph type="pic" sz="quarter" idx="91"/>
          </p:nvPr>
        </p:nvSpPr>
        <p:spPr>
          <a:xfrm>
            <a:off x="3168176" y="1857449"/>
            <a:ext cx="2881499"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9B452E7F-F707-9E07-F31A-6C0989687327}"/>
              </a:ext>
            </a:extLst>
          </p:cNvPr>
          <p:cNvSpPr>
            <a:spLocks noGrp="1"/>
          </p:cNvSpPr>
          <p:nvPr>
            <p:ph type="pic" sz="quarter" idx="92"/>
          </p:nvPr>
        </p:nvSpPr>
        <p:spPr>
          <a:xfrm>
            <a:off x="185132" y="3488551"/>
            <a:ext cx="2881499" cy="1512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964B6571-E82D-851F-BB54-E69F80CACACB}"/>
              </a:ext>
            </a:extLst>
          </p:cNvPr>
          <p:cNvSpPr>
            <a:spLocks noGrp="1"/>
          </p:cNvSpPr>
          <p:nvPr>
            <p:ph type="pic" sz="quarter" idx="93"/>
          </p:nvPr>
        </p:nvSpPr>
        <p:spPr>
          <a:xfrm>
            <a:off x="3163614" y="3488551"/>
            <a:ext cx="2881499"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04168F3D-0123-7B7E-5C18-E0C1BBDF7612}"/>
              </a:ext>
            </a:extLst>
          </p:cNvPr>
          <p:cNvSpPr>
            <a:spLocks noGrp="1"/>
          </p:cNvSpPr>
          <p:nvPr>
            <p:ph type="pic" sz="quarter" idx="94"/>
          </p:nvPr>
        </p:nvSpPr>
        <p:spPr>
          <a:xfrm>
            <a:off x="185132" y="5120575"/>
            <a:ext cx="2881499" cy="1512000"/>
          </a:xfrm>
          <a:prstGeom prst="roundRect">
            <a:avLst>
              <a:gd name="adj" fmla="val 1469"/>
            </a:avLst>
          </a:prstGeom>
          <a:noFill/>
        </p:spPr>
        <p:txBody>
          <a:bodyPr>
            <a:noAutofit/>
          </a:bodyPr>
          <a:lstStyle>
            <a:lvl1pPr>
              <a:buNone/>
              <a:defRPr/>
            </a:lvl1pPr>
          </a:lstStyle>
          <a:p>
            <a:endParaRPr lang="en-US"/>
          </a:p>
        </p:txBody>
      </p:sp>
      <p:sp>
        <p:nvSpPr>
          <p:cNvPr id="12" name="Picture Placeholder 12">
            <a:extLst>
              <a:ext uri="{FF2B5EF4-FFF2-40B4-BE49-F238E27FC236}">
                <a16:creationId xmlns:a16="http://schemas.microsoft.com/office/drawing/2014/main" id="{E5A25318-959E-B343-5135-7220014EAF42}"/>
              </a:ext>
            </a:extLst>
          </p:cNvPr>
          <p:cNvSpPr>
            <a:spLocks noGrp="1"/>
          </p:cNvSpPr>
          <p:nvPr>
            <p:ph type="pic" sz="quarter" idx="95"/>
          </p:nvPr>
        </p:nvSpPr>
        <p:spPr>
          <a:xfrm>
            <a:off x="3163614" y="5120575"/>
            <a:ext cx="2881499" cy="1512000"/>
          </a:xfrm>
          <a:prstGeom prst="roundRect">
            <a:avLst>
              <a:gd name="adj" fmla="val 1469"/>
            </a:avLst>
          </a:prstGeom>
          <a:noFill/>
        </p:spPr>
        <p:txBody>
          <a:bodyPr>
            <a:noAutofit/>
          </a:bodyPr>
          <a:lstStyle>
            <a:lvl1pPr>
              <a:buNone/>
              <a:defRPr/>
            </a:lvl1pPr>
          </a:lstStyle>
          <a:p>
            <a:endParaRPr lang="en-US"/>
          </a:p>
        </p:txBody>
      </p:sp>
      <p:sp>
        <p:nvSpPr>
          <p:cNvPr id="13" name="Text Placeholder 21">
            <a:extLst>
              <a:ext uri="{FF2B5EF4-FFF2-40B4-BE49-F238E27FC236}">
                <a16:creationId xmlns:a16="http://schemas.microsoft.com/office/drawing/2014/main" id="{A725BF25-F0C8-A938-6C86-C2411C4A714E}"/>
              </a:ext>
            </a:extLst>
          </p:cNvPr>
          <p:cNvSpPr>
            <a:spLocks noGrp="1"/>
          </p:cNvSpPr>
          <p:nvPr>
            <p:ph type="body" sz="quarter" idx="96" hasCustomPrompt="1"/>
          </p:nvPr>
        </p:nvSpPr>
        <p:spPr>
          <a:xfrm>
            <a:off x="230195"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Text Placeholder 21">
            <a:extLst>
              <a:ext uri="{FF2B5EF4-FFF2-40B4-BE49-F238E27FC236}">
                <a16:creationId xmlns:a16="http://schemas.microsoft.com/office/drawing/2014/main" id="{22D094D1-36DE-605A-7F8D-05AEC589DC24}"/>
              </a:ext>
            </a:extLst>
          </p:cNvPr>
          <p:cNvSpPr>
            <a:spLocks noGrp="1"/>
          </p:cNvSpPr>
          <p:nvPr>
            <p:ph type="body" sz="quarter" idx="97" hasCustomPrompt="1"/>
          </p:nvPr>
        </p:nvSpPr>
        <p:spPr>
          <a:xfrm>
            <a:off x="3218363"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679EE23-7322-BC7E-D5DC-B05B6CF6DE3A}"/>
              </a:ext>
            </a:extLst>
          </p:cNvPr>
          <p:cNvSpPr>
            <a:spLocks noGrp="1"/>
          </p:cNvSpPr>
          <p:nvPr>
            <p:ph type="body" sz="quarter" idx="98" hasCustomPrompt="1"/>
          </p:nvPr>
        </p:nvSpPr>
        <p:spPr>
          <a:xfrm>
            <a:off x="239601"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7" name="Text Placeholder 21">
            <a:extLst>
              <a:ext uri="{FF2B5EF4-FFF2-40B4-BE49-F238E27FC236}">
                <a16:creationId xmlns:a16="http://schemas.microsoft.com/office/drawing/2014/main" id="{0AC5BC00-F2EC-17C6-888A-4907A1E3B3C1}"/>
              </a:ext>
            </a:extLst>
          </p:cNvPr>
          <p:cNvSpPr>
            <a:spLocks noGrp="1"/>
          </p:cNvSpPr>
          <p:nvPr>
            <p:ph type="body" sz="quarter" idx="99" hasCustomPrompt="1"/>
          </p:nvPr>
        </p:nvSpPr>
        <p:spPr>
          <a:xfrm>
            <a:off x="3227769"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Text Placeholder 21">
            <a:extLst>
              <a:ext uri="{FF2B5EF4-FFF2-40B4-BE49-F238E27FC236}">
                <a16:creationId xmlns:a16="http://schemas.microsoft.com/office/drawing/2014/main" id="{2723FB07-39FE-F73E-BF7E-603579CC3C41}"/>
              </a:ext>
            </a:extLst>
          </p:cNvPr>
          <p:cNvSpPr>
            <a:spLocks noGrp="1"/>
          </p:cNvSpPr>
          <p:nvPr>
            <p:ph type="body" sz="quarter" idx="100" hasCustomPrompt="1"/>
          </p:nvPr>
        </p:nvSpPr>
        <p:spPr>
          <a:xfrm>
            <a:off x="239601"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4160127E-7F7F-39F7-7DE4-052AC71A7E65}"/>
              </a:ext>
            </a:extLst>
          </p:cNvPr>
          <p:cNvSpPr>
            <a:spLocks noGrp="1"/>
          </p:cNvSpPr>
          <p:nvPr>
            <p:ph type="body" sz="quarter" idx="101" hasCustomPrompt="1"/>
          </p:nvPr>
        </p:nvSpPr>
        <p:spPr>
          <a:xfrm>
            <a:off x="3227769"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Text Placeholder 21">
            <a:extLst>
              <a:ext uri="{FF2B5EF4-FFF2-40B4-BE49-F238E27FC236}">
                <a16:creationId xmlns:a16="http://schemas.microsoft.com/office/drawing/2014/main" id="{D98A88AB-D0B8-9C81-C580-4FDECDFFA6DD}"/>
              </a:ext>
            </a:extLst>
          </p:cNvPr>
          <p:cNvSpPr>
            <a:spLocks noGrp="1"/>
          </p:cNvSpPr>
          <p:nvPr>
            <p:ph type="body" sz="quarter" idx="102" hasCustomPrompt="1"/>
          </p:nvPr>
        </p:nvSpPr>
        <p:spPr>
          <a:xfrm>
            <a:off x="239601"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11494389-DC04-0499-4BF8-C7E66D4EE40D}"/>
              </a:ext>
            </a:extLst>
          </p:cNvPr>
          <p:cNvSpPr>
            <a:spLocks noGrp="1"/>
          </p:cNvSpPr>
          <p:nvPr>
            <p:ph type="body" sz="quarter" idx="103" hasCustomPrompt="1"/>
          </p:nvPr>
        </p:nvSpPr>
        <p:spPr>
          <a:xfrm>
            <a:off x="3227769"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98826930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Large image and large stat1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380211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Large image and large stat1 light logo">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F0B4224-632A-A833-2B8A-29ED462A792F}"/>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402066686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Large image and large stat2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16568874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Large image and large stat2 light logo">
    <p:bg>
      <p:bgPr>
        <a:solidFill>
          <a:schemeClr val="accent2"/>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7DC5F97B-C5AA-DEC3-A247-D95A27DC0AF6}"/>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99910708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Large image and large stat3 dark logo">
    <p:bg>
      <p:bgPr>
        <a:solidFill>
          <a:schemeClr val="accent4"/>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66FD2184-3AEE-6DC9-2AEE-6ADC2575ED81}"/>
              </a:ext>
            </a:extLst>
          </p:cNvPr>
          <p:cNvPicPr>
            <a:picLocks/>
          </p:cNvPicPr>
          <p:nvPr userDrawn="1"/>
        </p:nvPicPr>
        <p:blipFill>
          <a:blip r:embed="rId2"/>
          <a:stretch>
            <a:fillRect/>
          </a:stretch>
        </p:blipFill>
        <p:spPr>
          <a:xfrm>
            <a:off x="203078" y="6371736"/>
            <a:ext cx="1255194" cy="261683"/>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3114937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74.xml"/><Relationship Id="rId3" Type="http://schemas.openxmlformats.org/officeDocument/2006/relationships/slideLayout" Target="../slideLayouts/slideLayout169.xml"/><Relationship Id="rId7" Type="http://schemas.openxmlformats.org/officeDocument/2006/relationships/slideLayout" Target="../slideLayouts/slideLayout173.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theme" Target="../theme/theme10.xml"/><Relationship Id="rId5" Type="http://schemas.openxmlformats.org/officeDocument/2006/relationships/slideLayout" Target="../slideLayouts/slideLayout171.xml"/><Relationship Id="rId10" Type="http://schemas.openxmlformats.org/officeDocument/2006/relationships/slideLayout" Target="../slideLayouts/slideLayout176.xml"/><Relationship Id="rId4" Type="http://schemas.openxmlformats.org/officeDocument/2006/relationships/slideLayout" Target="../slideLayouts/slideLayout170.xml"/><Relationship Id="rId9" Type="http://schemas.openxmlformats.org/officeDocument/2006/relationships/slideLayout" Target="../slideLayouts/slideLayout17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theme" Target="../theme/theme3.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theme" Target="../theme/theme4.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9" Type="http://schemas.openxmlformats.org/officeDocument/2006/relationships/slideLayout" Target="../slideLayouts/slideLayout107.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42" Type="http://schemas.openxmlformats.org/officeDocument/2006/relationships/slideLayout" Target="../slideLayouts/slideLayout110.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41" Type="http://schemas.openxmlformats.org/officeDocument/2006/relationships/slideLayout" Target="../slideLayouts/slideLayout109.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43" Type="http://schemas.openxmlformats.org/officeDocument/2006/relationships/theme" Target="../theme/theme5.xml"/><Relationship Id="rId8" Type="http://schemas.openxmlformats.org/officeDocument/2006/relationships/slideLayout" Target="../slideLayouts/slideLayout76.xml"/><Relationship Id="rId3" Type="http://schemas.openxmlformats.org/officeDocument/2006/relationships/slideLayout" Target="../slideLayouts/slideLayout71.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18" Type="http://schemas.openxmlformats.org/officeDocument/2006/relationships/slideLayout" Target="../slideLayouts/slideLayout128.xml"/><Relationship Id="rId3" Type="http://schemas.openxmlformats.org/officeDocument/2006/relationships/slideLayout" Target="../slideLayouts/slideLayout113.xml"/><Relationship Id="rId21" Type="http://schemas.openxmlformats.org/officeDocument/2006/relationships/theme" Target="../theme/theme6.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17" Type="http://schemas.openxmlformats.org/officeDocument/2006/relationships/slideLayout" Target="../slideLayouts/slideLayout127.xml"/><Relationship Id="rId2" Type="http://schemas.openxmlformats.org/officeDocument/2006/relationships/slideLayout" Target="../slideLayouts/slideLayout112.xml"/><Relationship Id="rId16" Type="http://schemas.openxmlformats.org/officeDocument/2006/relationships/slideLayout" Target="../slideLayouts/slideLayout126.xml"/><Relationship Id="rId20" Type="http://schemas.openxmlformats.org/officeDocument/2006/relationships/slideLayout" Target="../slideLayouts/slideLayout130.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slideLayout" Target="../slideLayouts/slideLayout125.xml"/><Relationship Id="rId10" Type="http://schemas.openxmlformats.org/officeDocument/2006/relationships/slideLayout" Target="../slideLayouts/slideLayout120.xml"/><Relationship Id="rId19" Type="http://schemas.openxmlformats.org/officeDocument/2006/relationships/slideLayout" Target="../slideLayouts/slideLayout129.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slideLayout" Target="../slideLayouts/slideLayout12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8.xml"/><Relationship Id="rId13" Type="http://schemas.openxmlformats.org/officeDocument/2006/relationships/slideLayout" Target="../slideLayouts/slideLayout143.xml"/><Relationship Id="rId3" Type="http://schemas.openxmlformats.org/officeDocument/2006/relationships/slideLayout" Target="../slideLayouts/slideLayout133.xml"/><Relationship Id="rId7" Type="http://schemas.openxmlformats.org/officeDocument/2006/relationships/slideLayout" Target="../slideLayouts/slideLayout137.xml"/><Relationship Id="rId12" Type="http://schemas.openxmlformats.org/officeDocument/2006/relationships/slideLayout" Target="../slideLayouts/slideLayout142.xml"/><Relationship Id="rId2" Type="http://schemas.openxmlformats.org/officeDocument/2006/relationships/slideLayout" Target="../slideLayouts/slideLayout132.xml"/><Relationship Id="rId1" Type="http://schemas.openxmlformats.org/officeDocument/2006/relationships/slideLayout" Target="../slideLayouts/slideLayout131.xml"/><Relationship Id="rId6" Type="http://schemas.openxmlformats.org/officeDocument/2006/relationships/slideLayout" Target="../slideLayouts/slideLayout136.xml"/><Relationship Id="rId11" Type="http://schemas.openxmlformats.org/officeDocument/2006/relationships/slideLayout" Target="../slideLayouts/slideLayout141.xml"/><Relationship Id="rId5" Type="http://schemas.openxmlformats.org/officeDocument/2006/relationships/slideLayout" Target="../slideLayouts/slideLayout135.xml"/><Relationship Id="rId15" Type="http://schemas.openxmlformats.org/officeDocument/2006/relationships/theme" Target="../theme/theme7.xml"/><Relationship Id="rId10" Type="http://schemas.openxmlformats.org/officeDocument/2006/relationships/slideLayout" Target="../slideLayouts/slideLayout140.xml"/><Relationship Id="rId4" Type="http://schemas.openxmlformats.org/officeDocument/2006/relationships/slideLayout" Target="../slideLayouts/slideLayout134.xml"/><Relationship Id="rId9" Type="http://schemas.openxmlformats.org/officeDocument/2006/relationships/slideLayout" Target="../slideLayouts/slideLayout139.xml"/><Relationship Id="rId14" Type="http://schemas.openxmlformats.org/officeDocument/2006/relationships/slideLayout" Target="../slideLayouts/slideLayout14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slideLayout" Target="../slideLayouts/slideLayout157.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slideLayout" Target="../slideLayouts/slideLayout156.xml"/><Relationship Id="rId17" Type="http://schemas.openxmlformats.org/officeDocument/2006/relationships/theme" Target="../theme/theme8.xml"/><Relationship Id="rId2" Type="http://schemas.openxmlformats.org/officeDocument/2006/relationships/slideLayout" Target="../slideLayouts/slideLayout146.xml"/><Relationship Id="rId16" Type="http://schemas.openxmlformats.org/officeDocument/2006/relationships/slideLayout" Target="../slideLayouts/slideLayout160.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5" Type="http://schemas.openxmlformats.org/officeDocument/2006/relationships/slideLayout" Target="../slideLayouts/slideLayout15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 Id="rId14" Type="http://schemas.openxmlformats.org/officeDocument/2006/relationships/slideLayout" Target="../slideLayouts/slideLayout15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63.xml"/><Relationship Id="rId7" Type="http://schemas.openxmlformats.org/officeDocument/2006/relationships/theme" Target="../theme/theme9.xml"/><Relationship Id="rId2" Type="http://schemas.openxmlformats.org/officeDocument/2006/relationships/slideLayout" Target="../slideLayouts/slideLayout162.xml"/><Relationship Id="rId1" Type="http://schemas.openxmlformats.org/officeDocument/2006/relationships/slideLayout" Target="../slideLayouts/slideLayout161.xml"/><Relationship Id="rId6" Type="http://schemas.openxmlformats.org/officeDocument/2006/relationships/slideLayout" Target="../slideLayouts/slideLayout166.xml"/><Relationship Id="rId5" Type="http://schemas.openxmlformats.org/officeDocument/2006/relationships/slideLayout" Target="../slideLayouts/slideLayout165.xml"/><Relationship Id="rId4" Type="http://schemas.openxmlformats.org/officeDocument/2006/relationships/slideLayout" Target="../slideLayouts/slideLayout1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05/08/2026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52540239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3" r:id="rId3"/>
    <p:sldLayoutId id="2147483674" r:id="rId4"/>
    <p:sldLayoutId id="2147483675" r:id="rId5"/>
    <p:sldLayoutId id="2147483676" r:id="rId6"/>
    <p:sldLayoutId id="2147483679" r:id="rId7"/>
    <p:sldLayoutId id="2147483789" r:id="rId8"/>
    <p:sldLayoutId id="2147483680" r:id="rId9"/>
    <p:sldLayoutId id="2147483681" r:id="rId10"/>
    <p:sldLayoutId id="2147483683" r:id="rId11"/>
    <p:sldLayoutId id="2147483684" r:id="rId12"/>
    <p:sldLayoutId id="2147483685" r:id="rId13"/>
    <p:sldLayoutId id="2147483686" r:id="rId14"/>
    <p:sldLayoutId id="2147483701" r:id="rId15"/>
    <p:sldLayoutId id="2147484820" r:id="rId16"/>
    <p:sldLayoutId id="2147484821" r:id="rId17"/>
    <p:sldLayoutId id="2147484822" r:id="rId18"/>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05/08/2026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4047085959"/>
      </p:ext>
    </p:extLst>
  </p:cSld>
  <p:clrMap bg1="lt1" tx1="dk1" bg2="lt2" tx2="dk2" accent1="accent1" accent2="accent2" accent3="accent3" accent4="accent4" accent5="accent5" accent6="accent6" hlink="hlink" folHlink="folHlink"/>
  <p:sldLayoutIdLst>
    <p:sldLayoutId id="2147484743" r:id="rId1"/>
    <p:sldLayoutId id="2147484744" r:id="rId2"/>
    <p:sldLayoutId id="2147484747" r:id="rId3"/>
    <p:sldLayoutId id="2147484748" r:id="rId4"/>
    <p:sldLayoutId id="2147484746" r:id="rId5"/>
    <p:sldLayoutId id="2147484745" r:id="rId6"/>
    <p:sldLayoutId id="2147484812" r:id="rId7"/>
    <p:sldLayoutId id="2147484813" r:id="rId8"/>
    <p:sldLayoutId id="2147484766" r:id="rId9"/>
    <p:sldLayoutId id="2147484767" r:id="rId1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05/08/2026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091423962"/>
      </p:ext>
    </p:extLst>
  </p:cSld>
  <p:clrMap bg1="lt1" tx1="dk1" bg2="lt2" tx2="dk2" accent1="accent1" accent2="accent2" accent3="accent3" accent4="accent4" accent5="accent5" accent6="accent6" hlink="hlink" folHlink="folHlink"/>
  <p:sldLayoutIdLst>
    <p:sldLayoutId id="2147483805" r:id="rId1"/>
    <p:sldLayoutId id="2147483907" r:id="rId2"/>
    <p:sldLayoutId id="2147483806" r:id="rId3"/>
    <p:sldLayoutId id="2147483908" r:id="rId4"/>
    <p:sldLayoutId id="2147483807" r:id="rId5"/>
    <p:sldLayoutId id="2147483909" r:id="rId6"/>
    <p:sldLayoutId id="2147484752" r:id="rId7"/>
    <p:sldLayoutId id="2147483910" r:id="rId8"/>
    <p:sldLayoutId id="2147483808" r:id="rId9"/>
    <p:sldLayoutId id="2147483911" r:id="rId10"/>
    <p:sldLayoutId id="2147483810" r:id="rId11"/>
    <p:sldLayoutId id="2147483916" r:id="rId12"/>
    <p:sldLayoutId id="2147483914" r:id="rId13"/>
    <p:sldLayoutId id="2147483915" r:id="rId14"/>
    <p:sldLayoutId id="2147483811" r:id="rId15"/>
    <p:sldLayoutId id="2147483912" r:id="rId16"/>
    <p:sldLayoutId id="2147483812" r:id="rId17"/>
    <p:sldLayoutId id="2147483913" r:id="rId18"/>
    <p:sldLayoutId id="2147483813" r:id="rId19"/>
    <p:sldLayoutId id="2147483917" r:id="rId20"/>
    <p:sldLayoutId id="2147483815" r:id="rId21"/>
    <p:sldLayoutId id="2147483919" r:id="rId22"/>
    <p:sldLayoutId id="2147483814" r:id="rId23"/>
    <p:sldLayoutId id="2147483918" r:id="rId24"/>
    <p:sldLayoutId id="2147484753" r:id="rId25"/>
    <p:sldLayoutId id="2147484754" r:id="rId2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05/08/2026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38222542"/>
      </p:ext>
    </p:extLst>
  </p:cSld>
  <p:clrMap bg1="lt1" tx1="dk1" bg2="lt2" tx2="dk2" accent1="accent1" accent2="accent2" accent3="accent3" accent4="accent4" accent5="accent5" accent6="accent6" hlink="hlink" folHlink="folHlink"/>
  <p:sldLayoutIdLst>
    <p:sldLayoutId id="2147483944" r:id="rId1"/>
    <p:sldLayoutId id="2147484035" r:id="rId2"/>
    <p:sldLayoutId id="2147483945" r:id="rId3"/>
    <p:sldLayoutId id="2147484036" r:id="rId4"/>
    <p:sldLayoutId id="2147483947" r:id="rId5"/>
    <p:sldLayoutId id="2147483948" r:id="rId6"/>
    <p:sldLayoutId id="2147484212" r:id="rId7"/>
    <p:sldLayoutId id="2147484348" r:id="rId8"/>
    <p:sldLayoutId id="2147484213" r:id="rId9"/>
    <p:sldLayoutId id="2147484349" r:id="rId1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05/08/2026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1760406"/>
      </p:ext>
    </p:extLst>
  </p:cSld>
  <p:clrMap bg1="lt1" tx1="dk1" bg2="lt2" tx2="dk2" accent1="accent1" accent2="accent2" accent3="accent3" accent4="accent4" accent5="accent5" accent6="accent6" hlink="hlink" folHlink="folHlink"/>
  <p:sldLayoutIdLst>
    <p:sldLayoutId id="2147483949" r:id="rId1"/>
    <p:sldLayoutId id="2147484037" r:id="rId2"/>
    <p:sldLayoutId id="2147483951" r:id="rId3"/>
    <p:sldLayoutId id="2147484038" r:id="rId4"/>
    <p:sldLayoutId id="2147483952" r:id="rId5"/>
    <p:sldLayoutId id="2147484039" r:id="rId6"/>
    <p:sldLayoutId id="2147483953" r:id="rId7"/>
    <p:sldLayoutId id="2147484040" r:id="rId8"/>
    <p:sldLayoutId id="2147483954" r:id="rId9"/>
    <p:sldLayoutId id="2147484041" r:id="rId10"/>
    <p:sldLayoutId id="2147484044" r:id="rId11"/>
    <p:sldLayoutId id="2147484045" r:id="rId12"/>
    <p:sldLayoutId id="2147484042" r:id="rId13"/>
    <p:sldLayoutId id="2147484043" r:id="rId1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05/08/2026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50911290"/>
      </p:ext>
    </p:extLst>
  </p:cSld>
  <p:clrMap bg1="lt1" tx1="dk1" bg2="lt2" tx2="dk2" accent1="accent1" accent2="accent2" accent3="accent3" accent4="accent4" accent5="accent5" accent6="accent6" hlink="hlink" folHlink="folHlink"/>
  <p:sldLayoutIdLst>
    <p:sldLayoutId id="2147484186" r:id="rId1"/>
    <p:sldLayoutId id="2147484187" r:id="rId2"/>
    <p:sldLayoutId id="2147484188" r:id="rId3"/>
    <p:sldLayoutId id="2147484189" r:id="rId4"/>
    <p:sldLayoutId id="2147484190" r:id="rId5"/>
    <p:sldLayoutId id="2147484191" r:id="rId6"/>
    <p:sldLayoutId id="2147484192" r:id="rId7"/>
    <p:sldLayoutId id="2147484193" r:id="rId8"/>
    <p:sldLayoutId id="2147484343" r:id="rId9"/>
    <p:sldLayoutId id="2147484656" r:id="rId10"/>
    <p:sldLayoutId id="2147484657" r:id="rId11"/>
    <p:sldLayoutId id="2147484658" r:id="rId12"/>
    <p:sldLayoutId id="2147484659" r:id="rId13"/>
    <p:sldLayoutId id="2147484660" r:id="rId14"/>
    <p:sldLayoutId id="2147484661" r:id="rId15"/>
    <p:sldLayoutId id="2147484662" r:id="rId16"/>
    <p:sldLayoutId id="2147484663" r:id="rId17"/>
    <p:sldLayoutId id="2147484664" r:id="rId18"/>
    <p:sldLayoutId id="2147484201" r:id="rId19"/>
    <p:sldLayoutId id="2147484202" r:id="rId20"/>
    <p:sldLayoutId id="2147484203" r:id="rId21"/>
    <p:sldLayoutId id="2147484204" r:id="rId22"/>
    <p:sldLayoutId id="2147484205" r:id="rId23"/>
    <p:sldLayoutId id="2147484207" r:id="rId24"/>
    <p:sldLayoutId id="2147484208" r:id="rId25"/>
    <p:sldLayoutId id="2147484344" r:id="rId26"/>
    <p:sldLayoutId id="2147484209" r:id="rId27"/>
    <p:sldLayoutId id="2147484345" r:id="rId28"/>
    <p:sldLayoutId id="2147484210" r:id="rId29"/>
    <p:sldLayoutId id="2147484346" r:id="rId30"/>
    <p:sldLayoutId id="2147484211" r:id="rId31"/>
    <p:sldLayoutId id="2147484347" r:id="rId32"/>
    <p:sldLayoutId id="2147484214" r:id="rId33"/>
    <p:sldLayoutId id="2147484350" r:id="rId34"/>
    <p:sldLayoutId id="2147484215" r:id="rId35"/>
    <p:sldLayoutId id="2147484351" r:id="rId36"/>
    <p:sldLayoutId id="2147484216" r:id="rId37"/>
    <p:sldLayoutId id="2147484352" r:id="rId38"/>
    <p:sldLayoutId id="2147484245" r:id="rId39"/>
    <p:sldLayoutId id="2147484246" r:id="rId40"/>
    <p:sldLayoutId id="2147484755" r:id="rId41"/>
    <p:sldLayoutId id="2147484756" r:id="rId4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05/08/2026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455368351"/>
      </p:ext>
    </p:extLst>
  </p:cSld>
  <p:clrMap bg1="lt1" tx1="dk1" bg2="lt2" tx2="dk2" accent1="accent1" accent2="accent2" accent3="accent3" accent4="accent4" accent5="accent5" accent6="accent6" hlink="hlink" folHlink="folHlink"/>
  <p:sldLayoutIdLst>
    <p:sldLayoutId id="2147484710" r:id="rId1"/>
    <p:sldLayoutId id="2147484728" r:id="rId2"/>
    <p:sldLayoutId id="2147484711" r:id="rId3"/>
    <p:sldLayoutId id="2147484729" r:id="rId4"/>
    <p:sldLayoutId id="2147484713" r:id="rId5"/>
    <p:sldLayoutId id="2147484714" r:id="rId6"/>
    <p:sldLayoutId id="2147484715" r:id="rId7"/>
    <p:sldLayoutId id="2147484751" r:id="rId8"/>
    <p:sldLayoutId id="2147484716" r:id="rId9"/>
    <p:sldLayoutId id="2147484717" r:id="rId10"/>
    <p:sldLayoutId id="2147484718" r:id="rId11"/>
    <p:sldLayoutId id="2147484719" r:id="rId12"/>
    <p:sldLayoutId id="2147484720" r:id="rId13"/>
    <p:sldLayoutId id="2147484721" r:id="rId14"/>
    <p:sldLayoutId id="2147484724" r:id="rId15"/>
    <p:sldLayoutId id="2147484725" r:id="rId16"/>
    <p:sldLayoutId id="2147484726" r:id="rId17"/>
    <p:sldLayoutId id="2147484727" r:id="rId18"/>
    <p:sldLayoutId id="2147484712" r:id="rId19"/>
    <p:sldLayoutId id="2147484730" r:id="rId2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05/08/2026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898678740"/>
      </p:ext>
    </p:extLst>
  </p:cSld>
  <p:clrMap bg1="lt1" tx1="dk1" bg2="lt2" tx2="dk2" accent1="accent1" accent2="accent2" accent3="accent3" accent4="accent4" accent5="accent5" accent6="accent6" hlink="hlink" folHlink="folHlink"/>
  <p:sldLayoutIdLst>
    <p:sldLayoutId id="2147484446" r:id="rId1"/>
    <p:sldLayoutId id="2147484447" r:id="rId2"/>
    <p:sldLayoutId id="2147484448" r:id="rId3"/>
    <p:sldLayoutId id="2147484457" r:id="rId4"/>
    <p:sldLayoutId id="2147484449" r:id="rId5"/>
    <p:sldLayoutId id="2147484452" r:id="rId6"/>
    <p:sldLayoutId id="2147484450" r:id="rId7"/>
    <p:sldLayoutId id="2147484451" r:id="rId8"/>
    <p:sldLayoutId id="2147484453" r:id="rId9"/>
    <p:sldLayoutId id="2147484454" r:id="rId10"/>
    <p:sldLayoutId id="2147484455" r:id="rId11"/>
    <p:sldLayoutId id="2147484456" r:id="rId12"/>
    <p:sldLayoutId id="2147484458" r:id="rId13"/>
    <p:sldLayoutId id="2147484459" r:id="rId1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05/08/2026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07334125"/>
      </p:ext>
    </p:extLst>
  </p:cSld>
  <p:clrMap bg1="lt1" tx1="dk1" bg2="lt2" tx2="dk2" accent1="accent1" accent2="accent2" accent3="accent3" accent4="accent4" accent5="accent5" accent6="accent6" hlink="hlink" folHlink="folHlink"/>
  <p:sldLayoutIdLst>
    <p:sldLayoutId id="2147484510" r:id="rId1"/>
    <p:sldLayoutId id="2147484514" r:id="rId2"/>
    <p:sldLayoutId id="2147484511" r:id="rId3"/>
    <p:sldLayoutId id="2147484515" r:id="rId4"/>
    <p:sldLayoutId id="2147484666" r:id="rId5"/>
    <p:sldLayoutId id="2147484667" r:id="rId6"/>
    <p:sldLayoutId id="2147484512" r:id="rId7"/>
    <p:sldLayoutId id="2147484516" r:id="rId8"/>
    <p:sldLayoutId id="2147484655" r:id="rId9"/>
    <p:sldLayoutId id="2147484517" r:id="rId10"/>
    <p:sldLayoutId id="2147484509" r:id="rId11"/>
    <p:sldLayoutId id="2147484670" r:id="rId12"/>
    <p:sldLayoutId id="2147484668" r:id="rId13"/>
    <p:sldLayoutId id="2147484669" r:id="rId14"/>
    <p:sldLayoutId id="2147484513" r:id="rId15"/>
    <p:sldLayoutId id="2147484665"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05/08/2026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62488532"/>
      </p:ext>
    </p:extLst>
  </p:cSld>
  <p:clrMap bg1="lt1" tx1="dk1" bg2="lt2" tx2="dk2" accent1="accent1" accent2="accent2" accent3="accent3" accent4="accent4" accent5="accent5" accent6="accent6" hlink="hlink" folHlink="folHlink"/>
  <p:sldLayoutIdLst>
    <p:sldLayoutId id="2147484574" r:id="rId1"/>
    <p:sldLayoutId id="2147484575" r:id="rId2"/>
    <p:sldLayoutId id="2147484622" r:id="rId3"/>
    <p:sldLayoutId id="2147484623" r:id="rId4"/>
    <p:sldLayoutId id="2147484749" r:id="rId5"/>
    <p:sldLayoutId id="2147484750"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174.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17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chart" Target="../charts/chart9.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75.xml"/><Relationship Id="rId4" Type="http://schemas.openxmlformats.org/officeDocument/2006/relationships/chart" Target="../charts/char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25.jp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7.xml"/><Relationship Id="rId1" Type="http://schemas.openxmlformats.org/officeDocument/2006/relationships/slideLayout" Target="../slideLayouts/slideLayout67.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7.png"/><Relationship Id="rId7" Type="http://schemas.openxmlformats.org/officeDocument/2006/relationships/image" Target="../media/image32.png"/><Relationship Id="rId2" Type="http://schemas.openxmlformats.org/officeDocument/2006/relationships/image" Target="../media/image28.jpg"/><Relationship Id="rId1" Type="http://schemas.openxmlformats.org/officeDocument/2006/relationships/slideLayout" Target="../slideLayouts/slideLayout2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png"/><Relationship Id="rId7"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9.png"/><Relationship Id="rId11" Type="http://schemas.openxmlformats.org/officeDocument/2006/relationships/image" Target="../media/image14.jpg"/><Relationship Id="rId5" Type="http://schemas.openxmlformats.org/officeDocument/2006/relationships/image" Target="../media/image8.png"/><Relationship Id="rId10" Type="http://schemas.openxmlformats.org/officeDocument/2006/relationships/image" Target="../media/image13.jpg"/><Relationship Id="rId4" Type="http://schemas.openxmlformats.org/officeDocument/2006/relationships/image" Target="../media/image7.png"/><Relationship Id="rId9" Type="http://schemas.openxmlformats.org/officeDocument/2006/relationships/image" Target="../media/image12.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176.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176.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7DC7BE-9BBA-0B8A-F95E-6985BFB8CBF7}"/>
              </a:ext>
            </a:extLst>
          </p:cNvPr>
          <p:cNvSpPr>
            <a:spLocks noGrp="1"/>
          </p:cNvSpPr>
          <p:nvPr>
            <p:ph type="body" sz="quarter" idx="83"/>
          </p:nvPr>
        </p:nvSpPr>
        <p:spPr/>
        <p:txBody>
          <a:bodyPr/>
          <a:lstStyle/>
          <a:p>
            <a:endParaRPr lang="en-GB"/>
          </a:p>
        </p:txBody>
      </p:sp>
      <p:sp>
        <p:nvSpPr>
          <p:cNvPr id="3" name="Title 2">
            <a:extLst>
              <a:ext uri="{FF2B5EF4-FFF2-40B4-BE49-F238E27FC236}">
                <a16:creationId xmlns:a16="http://schemas.microsoft.com/office/drawing/2014/main" id="{86AEFBAF-B2F7-CE38-F722-1C8955E28D95}"/>
              </a:ext>
            </a:extLst>
          </p:cNvPr>
          <p:cNvSpPr>
            <a:spLocks noGrp="1"/>
          </p:cNvSpPr>
          <p:nvPr>
            <p:ph type="title"/>
          </p:nvPr>
        </p:nvSpPr>
        <p:spPr/>
        <p:txBody>
          <a:bodyPr/>
          <a:lstStyle/>
          <a:p>
            <a:r>
              <a:rPr lang="en-GB" dirty="0"/>
              <a:t>Maximise </a:t>
            </a:r>
            <a:br>
              <a:rPr lang="en-GB" dirty="0"/>
            </a:br>
            <a:r>
              <a:rPr lang="en-GB" dirty="0"/>
              <a:t>with cinema</a:t>
            </a:r>
          </a:p>
        </p:txBody>
      </p:sp>
    </p:spTree>
    <p:extLst>
      <p:ext uri="{BB962C8B-B14F-4D97-AF65-F5344CB8AC3E}">
        <p14:creationId xmlns:p14="http://schemas.microsoft.com/office/powerpoint/2010/main" val="1029664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98755256-0EAA-51C2-ED0A-E0E9CBF31F1F}"/>
              </a:ext>
            </a:extLst>
          </p:cNvPr>
          <p:cNvSpPr>
            <a:spLocks noGrp="1"/>
          </p:cNvSpPr>
          <p:nvPr>
            <p:ph type="body" sz="quarter" idx="83"/>
          </p:nvPr>
        </p:nvSpPr>
        <p:spPr>
          <a:xfrm>
            <a:off x="5247974" y="6432511"/>
            <a:ext cx="6738785" cy="156882"/>
          </a:xfrm>
        </p:spPr>
        <p:txBody>
          <a:bodyPr>
            <a:noAutofit/>
          </a:bodyPr>
          <a:lstStyle/>
          <a:p>
            <a:r>
              <a:rPr lang="en-US" sz="907" dirty="0"/>
              <a:t>Source: </a:t>
            </a:r>
            <a:r>
              <a:rPr lang="en-US" sz="907" dirty="0" err="1"/>
              <a:t>Ebiquity</a:t>
            </a:r>
            <a:r>
              <a:rPr lang="en-US" sz="907" dirty="0"/>
              <a:t> and Lumen – </a:t>
            </a:r>
            <a:r>
              <a:rPr lang="en-US" sz="907" dirty="0" err="1"/>
              <a:t>Maximising</a:t>
            </a:r>
            <a:r>
              <a:rPr lang="en-US" sz="907" dirty="0"/>
              <a:t> Profit through Attention 2024. Cinema based on AGP buy.  TV: estimated Brand TV Adult CPT 2024. OOH: average Ad CPT based on discounted panel rates across range of standard &amp; broadcast formats</a:t>
            </a:r>
          </a:p>
          <a:p>
            <a:endParaRPr lang="en-US" sz="907" dirty="0"/>
          </a:p>
          <a:p>
            <a:endParaRPr lang="en-US" sz="907" dirty="0"/>
          </a:p>
        </p:txBody>
      </p:sp>
      <p:sp>
        <p:nvSpPr>
          <p:cNvPr id="5" name="Text Placeholder 4">
            <a:extLst>
              <a:ext uri="{FF2B5EF4-FFF2-40B4-BE49-F238E27FC236}">
                <a16:creationId xmlns:a16="http://schemas.microsoft.com/office/drawing/2014/main" id="{6F80135B-09E8-1DE2-E983-E5E629E6B3C0}"/>
              </a:ext>
            </a:extLst>
          </p:cNvPr>
          <p:cNvSpPr>
            <a:spLocks noGrp="1"/>
          </p:cNvSpPr>
          <p:nvPr>
            <p:ph type="subTitle" idx="1"/>
          </p:nvPr>
        </p:nvSpPr>
        <p:spPr>
          <a:xfrm>
            <a:off x="200128" y="1343393"/>
            <a:ext cx="10062575" cy="346986"/>
          </a:xfrm>
        </p:spPr>
        <p:txBody>
          <a:bodyPr/>
          <a:lstStyle/>
          <a:p>
            <a:r>
              <a:rPr lang="en-GB" sz="1632" dirty="0"/>
              <a:t>Cinema’s unbeatable level of attention to ads means when you adjust CPMs for attention it’s significantly more cost-effective than paid social</a:t>
            </a:r>
          </a:p>
          <a:p>
            <a:endParaRPr lang="en-GB" sz="1632" dirty="0"/>
          </a:p>
        </p:txBody>
      </p:sp>
      <p:sp>
        <p:nvSpPr>
          <p:cNvPr id="4" name="Title 3">
            <a:extLst>
              <a:ext uri="{FF2B5EF4-FFF2-40B4-BE49-F238E27FC236}">
                <a16:creationId xmlns:a16="http://schemas.microsoft.com/office/drawing/2014/main" id="{7CEB9914-F4A6-D846-9A72-43E53660C2AD}"/>
              </a:ext>
            </a:extLst>
          </p:cNvPr>
          <p:cNvSpPr>
            <a:spLocks noGrp="1"/>
          </p:cNvSpPr>
          <p:nvPr>
            <p:ph type="title"/>
          </p:nvPr>
        </p:nvSpPr>
        <p:spPr>
          <a:xfrm>
            <a:off x="199830" y="239262"/>
            <a:ext cx="11343260" cy="525524"/>
          </a:xfrm>
        </p:spPr>
        <p:txBody>
          <a:bodyPr/>
          <a:lstStyle/>
          <a:p>
            <a:pPr>
              <a:lnSpc>
                <a:spcPct val="80000"/>
              </a:lnSpc>
            </a:pPr>
            <a:r>
              <a:rPr lang="en-GB" sz="3990" dirty="0"/>
              <a:t>If you want to maximise cost-effective attention, start with cinema in your AV mix </a:t>
            </a:r>
          </a:p>
        </p:txBody>
      </p:sp>
      <p:graphicFrame>
        <p:nvGraphicFramePr>
          <p:cNvPr id="6" name="Chart 5">
            <a:extLst>
              <a:ext uri="{FF2B5EF4-FFF2-40B4-BE49-F238E27FC236}">
                <a16:creationId xmlns:a16="http://schemas.microsoft.com/office/drawing/2014/main" id="{344185CD-832B-B9D5-EEA8-68873876A3AC}"/>
              </a:ext>
            </a:extLst>
          </p:cNvPr>
          <p:cNvGraphicFramePr/>
          <p:nvPr/>
        </p:nvGraphicFramePr>
        <p:xfrm>
          <a:off x="374102" y="2142631"/>
          <a:ext cx="10849464" cy="40344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05149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7E5574A-FAAC-900A-E4BC-A2F82A177A5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312BBD9-6924-F813-A6AB-C23809086A5B}"/>
              </a:ext>
            </a:extLst>
          </p:cNvPr>
          <p:cNvSpPr>
            <a:spLocks/>
          </p:cNvSpPr>
          <p:nvPr/>
        </p:nvSpPr>
        <p:spPr>
          <a:xfrm>
            <a:off x="5903912" y="239094"/>
            <a:ext cx="6010276" cy="6352206"/>
          </a:xfrm>
          <a:prstGeom prst="roundRect">
            <a:avLst>
              <a:gd name="adj" fmla="val 199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a:extLst>
              <a:ext uri="{FF2B5EF4-FFF2-40B4-BE49-F238E27FC236}">
                <a16:creationId xmlns:a16="http://schemas.microsoft.com/office/drawing/2014/main" id="{81F067AE-68D1-9669-DBF4-485B6499925D}"/>
              </a:ext>
            </a:extLst>
          </p:cNvPr>
          <p:cNvSpPr>
            <a:spLocks noGrp="1"/>
          </p:cNvSpPr>
          <p:nvPr>
            <p:ph type="subTitle" idx="1"/>
          </p:nvPr>
        </p:nvSpPr>
        <p:spPr>
          <a:xfrm>
            <a:off x="199829" y="1585912"/>
            <a:ext cx="5308341" cy="2573133"/>
          </a:xfrm>
        </p:spPr>
        <p:txBody>
          <a:bodyPr/>
          <a:lstStyle/>
          <a:p>
            <a:pPr>
              <a:lnSpc>
                <a:spcPct val="150000"/>
              </a:lnSpc>
            </a:pPr>
            <a:r>
              <a:rPr lang="en-GB" kern="0" dirty="0"/>
              <a:t>Cinema is THE shared experience – almost all showings of your ad will be in a collective environment compared to YouTube and TV often being solus views.</a:t>
            </a:r>
          </a:p>
          <a:p>
            <a:endParaRPr lang="en-GB" dirty="0"/>
          </a:p>
        </p:txBody>
      </p:sp>
      <p:sp>
        <p:nvSpPr>
          <p:cNvPr id="4" name="Title 3">
            <a:extLst>
              <a:ext uri="{FF2B5EF4-FFF2-40B4-BE49-F238E27FC236}">
                <a16:creationId xmlns:a16="http://schemas.microsoft.com/office/drawing/2014/main" id="{DB82C043-2872-4251-1B06-30C5F9621EF1}"/>
              </a:ext>
            </a:extLst>
          </p:cNvPr>
          <p:cNvSpPr>
            <a:spLocks noGrp="1"/>
          </p:cNvSpPr>
          <p:nvPr>
            <p:ph type="title"/>
          </p:nvPr>
        </p:nvSpPr>
        <p:spPr/>
        <p:txBody>
          <a:bodyPr/>
          <a:lstStyle/>
          <a:p>
            <a:r>
              <a:rPr lang="en-GB" dirty="0">
                <a:solidFill>
                  <a:srgbClr val="FFFFFF"/>
                </a:solidFill>
              </a:rPr>
              <a:t>Maximise shared viewing with cinema </a:t>
            </a:r>
            <a:endParaRPr lang="en-GB" dirty="0"/>
          </a:p>
        </p:txBody>
      </p:sp>
      <p:graphicFrame>
        <p:nvGraphicFramePr>
          <p:cNvPr id="12" name="Chart Placeholder 11">
            <a:extLst>
              <a:ext uri="{FF2B5EF4-FFF2-40B4-BE49-F238E27FC236}">
                <a16:creationId xmlns:a16="http://schemas.microsoft.com/office/drawing/2014/main" id="{74FD3749-E30F-3615-E4FD-D245934F01B6}"/>
              </a:ext>
            </a:extLst>
          </p:cNvPr>
          <p:cNvGraphicFramePr>
            <a:graphicFrameLocks noGrp="1"/>
          </p:cNvGraphicFramePr>
          <p:nvPr>
            <p:ph type="chart" sz="quarter" idx="84"/>
            <p:extLst>
              <p:ext uri="{D42A27DB-BD31-4B8C-83A1-F6EECF244321}">
                <p14:modId xmlns:p14="http://schemas.microsoft.com/office/powerpoint/2010/main" val="2285634919"/>
              </p:ext>
            </p:extLst>
          </p:nvPr>
        </p:nvGraphicFramePr>
        <p:xfrm>
          <a:off x="6096000" y="674687"/>
          <a:ext cx="5997770" cy="57134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94971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DBA22690-AEFC-95A0-D5D7-0C568BD599E6}"/>
              </a:ext>
            </a:extLst>
          </p:cNvPr>
          <p:cNvSpPr>
            <a:spLocks noGrp="1"/>
          </p:cNvSpPr>
          <p:nvPr>
            <p:ph type="body" sz="quarter" idx="83"/>
          </p:nvPr>
        </p:nvSpPr>
        <p:spPr>
          <a:xfrm>
            <a:off x="6588682" y="6549542"/>
            <a:ext cx="5398076" cy="157043"/>
          </a:xfrm>
        </p:spPr>
        <p:txBody>
          <a:bodyPr/>
          <a:lstStyle/>
          <a:p>
            <a:r>
              <a:rPr lang="en-US" sz="907" dirty="0"/>
              <a:t>Source: Everyday People / </a:t>
            </a:r>
            <a:r>
              <a:rPr lang="en-US" sz="907" dirty="0" err="1"/>
              <a:t>EssenceMediacom</a:t>
            </a:r>
            <a:r>
              <a:rPr lang="en-US" sz="907" dirty="0"/>
              <a:t>, January 2024</a:t>
            </a:r>
          </a:p>
          <a:p>
            <a:endParaRPr lang="en-US" dirty="0"/>
          </a:p>
        </p:txBody>
      </p:sp>
      <p:sp>
        <p:nvSpPr>
          <p:cNvPr id="5" name="Text Placeholder 4">
            <a:extLst>
              <a:ext uri="{FF2B5EF4-FFF2-40B4-BE49-F238E27FC236}">
                <a16:creationId xmlns:a16="http://schemas.microsoft.com/office/drawing/2014/main" id="{6F80135B-09E8-1DE2-E983-E5E629E6B3C0}"/>
              </a:ext>
            </a:extLst>
          </p:cNvPr>
          <p:cNvSpPr>
            <a:spLocks noGrp="1"/>
          </p:cNvSpPr>
          <p:nvPr>
            <p:ph type="subTitle" idx="1"/>
          </p:nvPr>
        </p:nvSpPr>
        <p:spPr>
          <a:xfrm>
            <a:off x="199830" y="955600"/>
            <a:ext cx="11786928" cy="347537"/>
          </a:xfrm>
        </p:spPr>
        <p:txBody>
          <a:bodyPr/>
          <a:lstStyle/>
          <a:p>
            <a:r>
              <a:rPr lang="en-GB" sz="2000" dirty="0"/>
              <a:t>Research from everyday people and </a:t>
            </a:r>
            <a:r>
              <a:rPr lang="en-GB" sz="2000" dirty="0" err="1"/>
              <a:t>EssenceMediacom</a:t>
            </a:r>
            <a:r>
              <a:rPr lang="en-GB" sz="2000" dirty="0"/>
              <a:t> shows how cinema advertising excels when it comes to deliver strong ‘social’ and ‘fitness’ signals for brands for the 16-34 audience </a:t>
            </a:r>
          </a:p>
          <a:p>
            <a:endParaRPr lang="en-GB" sz="2000" dirty="0"/>
          </a:p>
        </p:txBody>
      </p:sp>
      <p:sp>
        <p:nvSpPr>
          <p:cNvPr id="4" name="Title 3">
            <a:extLst>
              <a:ext uri="{FF2B5EF4-FFF2-40B4-BE49-F238E27FC236}">
                <a16:creationId xmlns:a16="http://schemas.microsoft.com/office/drawing/2014/main" id="{7CEB9914-F4A6-D846-9A72-43E53660C2AD}"/>
              </a:ext>
            </a:extLst>
          </p:cNvPr>
          <p:cNvSpPr>
            <a:spLocks noGrp="1"/>
          </p:cNvSpPr>
          <p:nvPr>
            <p:ph type="title"/>
          </p:nvPr>
        </p:nvSpPr>
        <p:spPr>
          <a:xfrm>
            <a:off x="199830" y="239262"/>
            <a:ext cx="11604872" cy="525524"/>
          </a:xfrm>
        </p:spPr>
        <p:txBody>
          <a:bodyPr/>
          <a:lstStyle/>
          <a:p>
            <a:r>
              <a:rPr lang="en-GB" sz="4000" dirty="0"/>
              <a:t>Cinema maximises social and fitness signals</a:t>
            </a:r>
            <a:endParaRPr lang="en-GB" sz="3990" dirty="0"/>
          </a:p>
        </p:txBody>
      </p:sp>
      <p:sp>
        <p:nvSpPr>
          <p:cNvPr id="7" name="Rectangle 6">
            <a:extLst>
              <a:ext uri="{FF2B5EF4-FFF2-40B4-BE49-F238E27FC236}">
                <a16:creationId xmlns:a16="http://schemas.microsoft.com/office/drawing/2014/main" id="{B7489FDE-D5CC-4398-8E42-E1E905231A79}"/>
              </a:ext>
            </a:extLst>
          </p:cNvPr>
          <p:cNvSpPr/>
          <p:nvPr/>
        </p:nvSpPr>
        <p:spPr>
          <a:xfrm>
            <a:off x="2237774" y="2251703"/>
            <a:ext cx="3671293" cy="1864702"/>
          </a:xfrm>
          <a:prstGeom prst="rect">
            <a:avLst/>
          </a:prstGeom>
          <a:solidFill>
            <a:schemeClr val="bg1">
              <a:lumMod val="95000"/>
            </a:schemeClr>
          </a:solidFill>
          <a:ln w="15875" cap="flat" cmpd="sng" algn="ctr">
            <a:solidFill>
              <a:srgbClr val="A19A9C"/>
            </a:solidFill>
            <a:prstDash val="solid"/>
            <a:miter lim="800000"/>
          </a:ln>
          <a:effectLst/>
        </p:spPr>
        <p:txBody>
          <a:bodyPr lIns="179990" rtlCol="0" anchor="ctr"/>
          <a:lstStyle/>
          <a:p>
            <a:pPr algn="ctr" defTabSz="914269">
              <a:defRPr/>
            </a:pPr>
            <a:endParaRPr lang="en-GB" kern="0">
              <a:solidFill>
                <a:srgbClr val="A19A9C">
                  <a:lumMod val="75000"/>
                </a:srgbClr>
              </a:solidFill>
              <a:latin typeface="Inter Tight" panose="020F0502020204030204"/>
            </a:endParaRPr>
          </a:p>
        </p:txBody>
      </p:sp>
      <p:sp>
        <p:nvSpPr>
          <p:cNvPr id="8" name="Rectangle 7">
            <a:extLst>
              <a:ext uri="{FF2B5EF4-FFF2-40B4-BE49-F238E27FC236}">
                <a16:creationId xmlns:a16="http://schemas.microsoft.com/office/drawing/2014/main" id="{C108ACD3-48F3-4DEE-852E-CC7D8607DBC1}"/>
              </a:ext>
            </a:extLst>
          </p:cNvPr>
          <p:cNvSpPr/>
          <p:nvPr/>
        </p:nvSpPr>
        <p:spPr>
          <a:xfrm>
            <a:off x="5909067" y="2251703"/>
            <a:ext cx="3671293" cy="1864702"/>
          </a:xfrm>
          <a:prstGeom prst="rect">
            <a:avLst/>
          </a:prstGeom>
          <a:solidFill>
            <a:schemeClr val="accent2">
              <a:lumMod val="20000"/>
              <a:lumOff val="80000"/>
            </a:schemeClr>
          </a:solidFill>
          <a:ln w="15875" cap="flat" cmpd="sng" algn="ctr">
            <a:solidFill>
              <a:srgbClr val="A19A9C"/>
            </a:solidFill>
            <a:prstDash val="solid"/>
            <a:miter lim="800000"/>
          </a:ln>
          <a:effectLst/>
        </p:spPr>
        <p:txBody>
          <a:bodyPr lIns="179990" rtlCol="0" anchor="ctr"/>
          <a:lstStyle/>
          <a:p>
            <a:pPr algn="ctr" defTabSz="914269">
              <a:defRPr/>
            </a:pPr>
            <a:endParaRPr lang="en-GB" kern="0">
              <a:solidFill>
                <a:srgbClr val="A19A9C">
                  <a:lumMod val="75000"/>
                </a:srgbClr>
              </a:solidFill>
              <a:latin typeface="Inter Tight" panose="020F0502020204030204"/>
            </a:endParaRPr>
          </a:p>
        </p:txBody>
      </p:sp>
      <p:sp>
        <p:nvSpPr>
          <p:cNvPr id="9" name="Rectangle 8">
            <a:extLst>
              <a:ext uri="{FF2B5EF4-FFF2-40B4-BE49-F238E27FC236}">
                <a16:creationId xmlns:a16="http://schemas.microsoft.com/office/drawing/2014/main" id="{BB9125A1-D67E-41DE-881E-35FD0BE43EFB}"/>
              </a:ext>
            </a:extLst>
          </p:cNvPr>
          <p:cNvSpPr/>
          <p:nvPr/>
        </p:nvSpPr>
        <p:spPr>
          <a:xfrm>
            <a:off x="2237774" y="4101531"/>
            <a:ext cx="3671293" cy="1864702"/>
          </a:xfrm>
          <a:prstGeom prst="rect">
            <a:avLst/>
          </a:prstGeom>
          <a:solidFill>
            <a:schemeClr val="bg1">
              <a:lumMod val="95000"/>
            </a:schemeClr>
          </a:solidFill>
          <a:ln w="15875" cap="flat" cmpd="sng" algn="ctr">
            <a:solidFill>
              <a:srgbClr val="A19A9C"/>
            </a:solidFill>
            <a:prstDash val="solid"/>
            <a:miter lim="800000"/>
          </a:ln>
          <a:effectLst/>
        </p:spPr>
        <p:txBody>
          <a:bodyPr lIns="179990" rtlCol="0" anchor="ctr"/>
          <a:lstStyle/>
          <a:p>
            <a:pPr algn="ctr" defTabSz="914269">
              <a:defRPr/>
            </a:pPr>
            <a:endParaRPr lang="en-GB" kern="0">
              <a:solidFill>
                <a:srgbClr val="A19A9C">
                  <a:lumMod val="75000"/>
                </a:srgbClr>
              </a:solidFill>
              <a:latin typeface="Inter Tight" panose="020F0502020204030204"/>
            </a:endParaRPr>
          </a:p>
        </p:txBody>
      </p:sp>
      <p:sp>
        <p:nvSpPr>
          <p:cNvPr id="10" name="Rectangle 9">
            <a:extLst>
              <a:ext uri="{FF2B5EF4-FFF2-40B4-BE49-F238E27FC236}">
                <a16:creationId xmlns:a16="http://schemas.microsoft.com/office/drawing/2014/main" id="{ADAEFDF0-1FDA-4E05-B656-747AF90C34A5}"/>
              </a:ext>
            </a:extLst>
          </p:cNvPr>
          <p:cNvSpPr/>
          <p:nvPr/>
        </p:nvSpPr>
        <p:spPr>
          <a:xfrm>
            <a:off x="5909067" y="4101531"/>
            <a:ext cx="3671293" cy="1864702"/>
          </a:xfrm>
          <a:prstGeom prst="rect">
            <a:avLst/>
          </a:prstGeom>
          <a:solidFill>
            <a:schemeClr val="bg1">
              <a:lumMod val="95000"/>
            </a:schemeClr>
          </a:solidFill>
          <a:ln w="15875" cap="flat" cmpd="sng" algn="ctr">
            <a:solidFill>
              <a:srgbClr val="A19A9C"/>
            </a:solidFill>
            <a:prstDash val="solid"/>
            <a:miter lim="800000"/>
          </a:ln>
          <a:effectLst/>
        </p:spPr>
        <p:txBody>
          <a:bodyPr lIns="179990" rtlCol="0" anchor="ctr"/>
          <a:lstStyle/>
          <a:p>
            <a:pPr algn="ctr" defTabSz="914269">
              <a:defRPr/>
            </a:pPr>
            <a:endParaRPr lang="en-GB" kern="0">
              <a:solidFill>
                <a:srgbClr val="A19A9C">
                  <a:lumMod val="75000"/>
                </a:srgbClr>
              </a:solidFill>
              <a:latin typeface="Inter Tight" panose="020F0502020204030204"/>
            </a:endParaRPr>
          </a:p>
        </p:txBody>
      </p:sp>
      <p:cxnSp>
        <p:nvCxnSpPr>
          <p:cNvPr id="11" name="Straight Arrow Connector 10">
            <a:extLst>
              <a:ext uri="{FF2B5EF4-FFF2-40B4-BE49-F238E27FC236}">
                <a16:creationId xmlns:a16="http://schemas.microsoft.com/office/drawing/2014/main" id="{96027E3E-F45A-4ABE-99A9-152BED54ADA8}"/>
              </a:ext>
            </a:extLst>
          </p:cNvPr>
          <p:cNvCxnSpPr>
            <a:cxnSpLocks/>
          </p:cNvCxnSpPr>
          <p:nvPr/>
        </p:nvCxnSpPr>
        <p:spPr>
          <a:xfrm flipV="1">
            <a:off x="5909066" y="2024703"/>
            <a:ext cx="0" cy="3941531"/>
          </a:xfrm>
          <a:prstGeom prst="straightConnector1">
            <a:avLst/>
          </a:prstGeom>
          <a:noFill/>
          <a:ln w="57150" cap="flat" cmpd="sng" algn="ctr">
            <a:solidFill>
              <a:schemeClr val="accent2"/>
            </a:solidFill>
            <a:prstDash val="solid"/>
            <a:miter lim="800000"/>
            <a:tailEnd type="triangle"/>
          </a:ln>
          <a:effectLst/>
        </p:spPr>
      </p:cxnSp>
      <p:sp>
        <p:nvSpPr>
          <p:cNvPr id="12" name="Rectangle 11">
            <a:extLst>
              <a:ext uri="{FF2B5EF4-FFF2-40B4-BE49-F238E27FC236}">
                <a16:creationId xmlns:a16="http://schemas.microsoft.com/office/drawing/2014/main" id="{FE20BB0D-6E54-41F4-82CB-42616DAC867C}"/>
              </a:ext>
            </a:extLst>
          </p:cNvPr>
          <p:cNvSpPr/>
          <p:nvPr/>
        </p:nvSpPr>
        <p:spPr>
          <a:xfrm>
            <a:off x="4605251" y="1688996"/>
            <a:ext cx="2584305" cy="343492"/>
          </a:xfrm>
          <a:prstGeom prst="rect">
            <a:avLst/>
          </a:prstGeom>
          <a:ln w="57150">
            <a:noFill/>
          </a:ln>
        </p:spPr>
        <p:txBody>
          <a:bodyPr wrap="square">
            <a:spAutoFit/>
          </a:bodyPr>
          <a:lstStyle/>
          <a:p>
            <a:pPr algn="ctr" defTabSz="914269">
              <a:defRPr/>
            </a:pPr>
            <a:r>
              <a:rPr lang="en-GB" sz="1632" b="1" dirty="0">
                <a:solidFill>
                  <a:srgbClr val="051D2E"/>
                </a:solidFill>
                <a:latin typeface="Inter Tight"/>
              </a:rPr>
              <a:t>Social Signal </a:t>
            </a:r>
          </a:p>
        </p:txBody>
      </p:sp>
      <p:cxnSp>
        <p:nvCxnSpPr>
          <p:cNvPr id="13" name="Straight Arrow Connector 12">
            <a:extLst>
              <a:ext uri="{FF2B5EF4-FFF2-40B4-BE49-F238E27FC236}">
                <a16:creationId xmlns:a16="http://schemas.microsoft.com/office/drawing/2014/main" id="{AA4C0CBE-438C-46BA-BC6B-C29A2CDB2DFB}"/>
              </a:ext>
            </a:extLst>
          </p:cNvPr>
          <p:cNvCxnSpPr>
            <a:cxnSpLocks/>
          </p:cNvCxnSpPr>
          <p:nvPr/>
        </p:nvCxnSpPr>
        <p:spPr>
          <a:xfrm>
            <a:off x="2237774" y="4120324"/>
            <a:ext cx="7603972" cy="0"/>
          </a:xfrm>
          <a:prstGeom prst="straightConnector1">
            <a:avLst/>
          </a:prstGeom>
          <a:noFill/>
          <a:ln w="57150" cap="flat" cmpd="sng" algn="ctr">
            <a:solidFill>
              <a:schemeClr val="accent2"/>
            </a:solidFill>
            <a:prstDash val="solid"/>
            <a:miter lim="800000"/>
            <a:tailEnd type="triangle"/>
          </a:ln>
          <a:effectLst/>
        </p:spPr>
      </p:cxnSp>
      <p:sp>
        <p:nvSpPr>
          <p:cNvPr id="14" name="Rectangle 13">
            <a:extLst>
              <a:ext uri="{FF2B5EF4-FFF2-40B4-BE49-F238E27FC236}">
                <a16:creationId xmlns:a16="http://schemas.microsoft.com/office/drawing/2014/main" id="{AF5ED639-C7D5-44C1-8112-6AAC66D57E1A}"/>
              </a:ext>
            </a:extLst>
          </p:cNvPr>
          <p:cNvSpPr/>
          <p:nvPr/>
        </p:nvSpPr>
        <p:spPr>
          <a:xfrm>
            <a:off x="9823355" y="3933089"/>
            <a:ext cx="1592650" cy="343492"/>
          </a:xfrm>
          <a:prstGeom prst="rect">
            <a:avLst/>
          </a:prstGeom>
          <a:ln w="57150">
            <a:noFill/>
          </a:ln>
        </p:spPr>
        <p:txBody>
          <a:bodyPr wrap="square">
            <a:spAutoFit/>
          </a:bodyPr>
          <a:lstStyle/>
          <a:p>
            <a:pPr algn="ctr" defTabSz="914269">
              <a:defRPr/>
            </a:pPr>
            <a:r>
              <a:rPr lang="en-GB" sz="1632" b="1" dirty="0">
                <a:solidFill>
                  <a:srgbClr val="051D2E"/>
                </a:solidFill>
                <a:latin typeface="Inter Tight"/>
              </a:rPr>
              <a:t>Fitness Signal </a:t>
            </a:r>
          </a:p>
        </p:txBody>
      </p:sp>
      <p:graphicFrame>
        <p:nvGraphicFramePr>
          <p:cNvPr id="15" name="Chart 14">
            <a:extLst>
              <a:ext uri="{FF2B5EF4-FFF2-40B4-BE49-F238E27FC236}">
                <a16:creationId xmlns:a16="http://schemas.microsoft.com/office/drawing/2014/main" id="{3E5F4434-8C18-4C28-A73B-9F3AF7E77B82}"/>
              </a:ext>
            </a:extLst>
          </p:cNvPr>
          <p:cNvGraphicFramePr/>
          <p:nvPr>
            <p:extLst>
              <p:ext uri="{D42A27DB-BD31-4B8C-83A1-F6EECF244321}">
                <p14:modId xmlns:p14="http://schemas.microsoft.com/office/powerpoint/2010/main" val="1345875514"/>
              </p:ext>
            </p:extLst>
          </p:nvPr>
        </p:nvGraphicFramePr>
        <p:xfrm>
          <a:off x="2715096" y="2278617"/>
          <a:ext cx="7472591" cy="370933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4">
            <a:extLst>
              <a:ext uri="{FF2B5EF4-FFF2-40B4-BE49-F238E27FC236}">
                <a16:creationId xmlns:a16="http://schemas.microsoft.com/office/drawing/2014/main" id="{4B775EEF-A1B6-036B-9BA3-BC7C2CA51443}"/>
              </a:ext>
            </a:extLst>
          </p:cNvPr>
          <p:cNvSpPr txBox="1">
            <a:spLocks/>
          </p:cNvSpPr>
          <p:nvPr/>
        </p:nvSpPr>
        <p:spPr>
          <a:xfrm>
            <a:off x="200129" y="-507424"/>
            <a:ext cx="5552995" cy="347537"/>
          </a:xfrm>
          <a:prstGeom prst="rect">
            <a:avLst/>
          </a:prstGeom>
        </p:spPr>
        <p:txBody>
          <a:bodyPr vert="horz" lIns="0" tIns="0" rIns="0" bIns="0" rtlCol="0">
            <a:noAutofit/>
          </a:bodyPr>
          <a:lstStyle>
            <a:lvl1pPr marL="0" indent="0" algn="l" defTabSz="1008126" rtl="0" eaLnBrk="1" latinLnBrk="0" hangingPunct="1">
              <a:lnSpc>
                <a:spcPct val="90000"/>
              </a:lnSpc>
              <a:spcBef>
                <a:spcPts val="1103"/>
              </a:spcBef>
              <a:buFont typeface="Inter Tight" panose="020B0604020202020204" pitchFamily="34" charset="0"/>
              <a:buNone/>
              <a:tabLst/>
              <a:defRPr sz="1764" b="1" kern="1200">
                <a:solidFill>
                  <a:schemeClr val="bg1"/>
                </a:solidFill>
                <a:latin typeface="+mn-lt"/>
                <a:ea typeface="+mn-ea"/>
                <a:cs typeface="+mn-cs"/>
              </a:defRPr>
            </a:lvl1pPr>
            <a:lvl2pPr marL="504063" indent="0" algn="ctr" defTabSz="1008126" rtl="0" eaLnBrk="1" latinLnBrk="0" hangingPunct="1">
              <a:lnSpc>
                <a:spcPct val="90000"/>
              </a:lnSpc>
              <a:spcBef>
                <a:spcPts val="551"/>
              </a:spcBef>
              <a:buFont typeface="Inter Tight" panose="020B0604020202020204" pitchFamily="34" charset="0"/>
              <a:buNone/>
              <a:defRPr sz="2205" b="1" kern="1200">
                <a:solidFill>
                  <a:schemeClr val="tx1"/>
                </a:solidFill>
                <a:latin typeface="+mn-lt"/>
                <a:ea typeface="+mn-ea"/>
                <a:cs typeface="+mn-cs"/>
              </a:defRPr>
            </a:lvl2pPr>
            <a:lvl3pPr marL="1008126" indent="0" algn="ctr" defTabSz="1008126" rtl="0" eaLnBrk="1" latinLnBrk="0" hangingPunct="1">
              <a:lnSpc>
                <a:spcPct val="90000"/>
              </a:lnSpc>
              <a:spcBef>
                <a:spcPts val="551"/>
              </a:spcBef>
              <a:buFont typeface="Inter Tight" panose="020B0604020202020204" pitchFamily="34" charset="0"/>
              <a:buNone/>
              <a:defRPr sz="1985" b="1" kern="1200">
                <a:solidFill>
                  <a:schemeClr val="tx1"/>
                </a:solidFill>
                <a:latin typeface="+mn-lt"/>
                <a:ea typeface="+mn-ea"/>
                <a:cs typeface="+mn-cs"/>
              </a:defRPr>
            </a:lvl3pPr>
            <a:lvl4pPr marL="1512189" indent="0" algn="ctr" defTabSz="1008126" rtl="0" eaLnBrk="1" latinLnBrk="0" hangingPunct="1">
              <a:lnSpc>
                <a:spcPct val="90000"/>
              </a:lnSpc>
              <a:spcBef>
                <a:spcPts val="551"/>
              </a:spcBef>
              <a:buFont typeface="Inter Tight" panose="020B0604020202020204" pitchFamily="34" charset="0"/>
              <a:buNone/>
              <a:defRPr sz="1764" b="1" kern="1200">
                <a:solidFill>
                  <a:schemeClr val="tx1"/>
                </a:solidFill>
                <a:latin typeface="+mn-lt"/>
                <a:ea typeface="+mn-ea"/>
                <a:cs typeface="+mn-cs"/>
              </a:defRPr>
            </a:lvl4pPr>
            <a:lvl5pPr marL="2016252" indent="0" algn="ctr" defTabSz="1008126" rtl="0" eaLnBrk="1" latinLnBrk="0" hangingPunct="1">
              <a:lnSpc>
                <a:spcPct val="90000"/>
              </a:lnSpc>
              <a:spcBef>
                <a:spcPts val="551"/>
              </a:spcBef>
              <a:buFont typeface="Inter Tight" panose="020B0604020202020204" pitchFamily="34" charset="0"/>
              <a:buNone/>
              <a:defRPr sz="1764" b="1" kern="1200">
                <a:solidFill>
                  <a:schemeClr val="tx1"/>
                </a:solidFill>
                <a:latin typeface="+mn-lt"/>
                <a:ea typeface="+mn-ea"/>
                <a:cs typeface="+mn-cs"/>
              </a:defRPr>
            </a:lvl5pPr>
            <a:lvl6pPr marL="2520315"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6pPr>
            <a:lvl7pPr marL="3024378"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7pPr>
            <a:lvl8pPr marL="3528441"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8pPr>
            <a:lvl9pPr marL="4032504" indent="0" algn="ctr" defTabSz="1008126" rtl="0" eaLnBrk="1" latinLnBrk="0" hangingPunct="1">
              <a:lnSpc>
                <a:spcPct val="90000"/>
              </a:lnSpc>
              <a:spcBef>
                <a:spcPts val="551"/>
              </a:spcBef>
              <a:buFont typeface="Inter Tight" panose="020B0604020202020204" pitchFamily="34" charset="0"/>
              <a:buNone/>
              <a:defRPr sz="1764" kern="1200">
                <a:solidFill>
                  <a:schemeClr val="tx1"/>
                </a:solidFill>
                <a:latin typeface="+mn-lt"/>
                <a:ea typeface="+mn-ea"/>
                <a:cs typeface="+mn-cs"/>
              </a:defRPr>
            </a:lvl9pPr>
          </a:lstStyle>
          <a:p>
            <a:pPr defTabSz="872296">
              <a:lnSpc>
                <a:spcPct val="100000"/>
              </a:lnSpc>
              <a:spcBef>
                <a:spcPts val="0"/>
              </a:spcBef>
              <a:buClr>
                <a:srgbClr val="FFFFFF"/>
              </a:buClr>
              <a:buSzPct val="100000"/>
              <a:defRPr/>
            </a:pPr>
            <a:endParaRPr lang="en-GB" sz="816" b="0">
              <a:solidFill>
                <a:srgbClr val="000000"/>
              </a:solidFill>
              <a:latin typeface="Inter Tight"/>
            </a:endParaRPr>
          </a:p>
        </p:txBody>
      </p:sp>
    </p:spTree>
    <p:extLst>
      <p:ext uri="{BB962C8B-B14F-4D97-AF65-F5344CB8AC3E}">
        <p14:creationId xmlns:p14="http://schemas.microsoft.com/office/powerpoint/2010/main" val="533895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849EF-7AEF-A804-A17E-8AC35E5FD8A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A6DF81-1243-F3F3-8EC6-56B0BB009F6B}"/>
              </a:ext>
            </a:extLst>
          </p:cNvPr>
          <p:cNvSpPr>
            <a:spLocks noGrp="1"/>
          </p:cNvSpPr>
          <p:nvPr>
            <p:ph type="body" sz="quarter" idx="74"/>
          </p:nvPr>
        </p:nvSpPr>
        <p:spPr>
          <a:xfrm>
            <a:off x="863453" y="1946535"/>
            <a:ext cx="7914267" cy="611243"/>
          </a:xfrm>
        </p:spPr>
        <p:txBody>
          <a:bodyPr/>
          <a:lstStyle/>
          <a:p>
            <a:r>
              <a:rPr lang="en-GB" sz="2600" dirty="0"/>
              <a:t>Ad awareness</a:t>
            </a:r>
          </a:p>
        </p:txBody>
      </p:sp>
      <p:sp>
        <p:nvSpPr>
          <p:cNvPr id="4" name="Text Placeholder 3">
            <a:extLst>
              <a:ext uri="{FF2B5EF4-FFF2-40B4-BE49-F238E27FC236}">
                <a16:creationId xmlns:a16="http://schemas.microsoft.com/office/drawing/2014/main" id="{3F8F7F69-789D-E860-4984-902E15FDE931}"/>
              </a:ext>
            </a:extLst>
          </p:cNvPr>
          <p:cNvSpPr>
            <a:spLocks noGrp="1"/>
          </p:cNvSpPr>
          <p:nvPr>
            <p:ph type="body" sz="quarter" idx="76"/>
          </p:nvPr>
        </p:nvSpPr>
        <p:spPr>
          <a:xfrm>
            <a:off x="863453" y="2646682"/>
            <a:ext cx="7922009" cy="611243"/>
          </a:xfrm>
        </p:spPr>
        <p:txBody>
          <a:bodyPr/>
          <a:lstStyle/>
          <a:p>
            <a:r>
              <a:rPr lang="en-GB" sz="2600" dirty="0"/>
              <a:t>Recall</a:t>
            </a:r>
          </a:p>
        </p:txBody>
      </p:sp>
      <p:sp>
        <p:nvSpPr>
          <p:cNvPr id="6" name="Text Placeholder 5">
            <a:extLst>
              <a:ext uri="{FF2B5EF4-FFF2-40B4-BE49-F238E27FC236}">
                <a16:creationId xmlns:a16="http://schemas.microsoft.com/office/drawing/2014/main" id="{8340DCD2-B585-8036-0412-7DB61BAB1D52}"/>
              </a:ext>
            </a:extLst>
          </p:cNvPr>
          <p:cNvSpPr>
            <a:spLocks noGrp="1"/>
          </p:cNvSpPr>
          <p:nvPr>
            <p:ph type="body" sz="quarter" idx="78"/>
          </p:nvPr>
        </p:nvSpPr>
        <p:spPr>
          <a:xfrm>
            <a:off x="863453" y="3346829"/>
            <a:ext cx="7922008" cy="611243"/>
          </a:xfrm>
        </p:spPr>
        <p:txBody>
          <a:bodyPr/>
          <a:lstStyle/>
          <a:p>
            <a:r>
              <a:rPr lang="en-GB" sz="2600" dirty="0"/>
              <a:t>‘Everyone knows this brand’ (Agree)</a:t>
            </a:r>
          </a:p>
        </p:txBody>
      </p:sp>
      <p:sp>
        <p:nvSpPr>
          <p:cNvPr id="7" name="Text Placeholder 6">
            <a:extLst>
              <a:ext uri="{FF2B5EF4-FFF2-40B4-BE49-F238E27FC236}">
                <a16:creationId xmlns:a16="http://schemas.microsoft.com/office/drawing/2014/main" id="{2BB3510F-FF47-0118-622C-414EAB32B66D}"/>
              </a:ext>
            </a:extLst>
          </p:cNvPr>
          <p:cNvSpPr>
            <a:spLocks noGrp="1"/>
          </p:cNvSpPr>
          <p:nvPr>
            <p:ph type="body" sz="quarter" idx="79"/>
          </p:nvPr>
        </p:nvSpPr>
        <p:spPr>
          <a:xfrm>
            <a:off x="863453" y="4046976"/>
            <a:ext cx="7922008" cy="611243"/>
          </a:xfrm>
        </p:spPr>
        <p:txBody>
          <a:bodyPr/>
          <a:lstStyle/>
          <a:p>
            <a:r>
              <a:rPr lang="en-GB" sz="2600" dirty="0"/>
              <a:t>‘Everyone likes this brand’ (Agree)</a:t>
            </a:r>
          </a:p>
        </p:txBody>
      </p:sp>
      <p:sp>
        <p:nvSpPr>
          <p:cNvPr id="8" name="Text Placeholder 7">
            <a:extLst>
              <a:ext uri="{FF2B5EF4-FFF2-40B4-BE49-F238E27FC236}">
                <a16:creationId xmlns:a16="http://schemas.microsoft.com/office/drawing/2014/main" id="{6D05E2CE-0FCD-141D-6689-E1B42AE8C217}"/>
              </a:ext>
            </a:extLst>
          </p:cNvPr>
          <p:cNvSpPr>
            <a:spLocks noGrp="1"/>
          </p:cNvSpPr>
          <p:nvPr>
            <p:ph type="body" sz="quarter" idx="80"/>
          </p:nvPr>
        </p:nvSpPr>
        <p:spPr>
          <a:xfrm>
            <a:off x="863453" y="4747122"/>
            <a:ext cx="7922008" cy="611243"/>
          </a:xfrm>
          <a:solidFill>
            <a:srgbClr val="267355"/>
          </a:solidFill>
        </p:spPr>
        <p:txBody>
          <a:bodyPr/>
          <a:lstStyle/>
          <a:p>
            <a:r>
              <a:rPr lang="en-GB" sz="2600" dirty="0"/>
              <a:t>Brand perception statements</a:t>
            </a:r>
          </a:p>
        </p:txBody>
      </p:sp>
      <p:sp>
        <p:nvSpPr>
          <p:cNvPr id="9" name="Title 8">
            <a:extLst>
              <a:ext uri="{FF2B5EF4-FFF2-40B4-BE49-F238E27FC236}">
                <a16:creationId xmlns:a16="http://schemas.microsoft.com/office/drawing/2014/main" id="{1773894D-F504-7AD1-ABDA-CBB408A57C16}"/>
              </a:ext>
            </a:extLst>
          </p:cNvPr>
          <p:cNvSpPr>
            <a:spLocks noGrp="1"/>
          </p:cNvSpPr>
          <p:nvPr>
            <p:ph type="title"/>
          </p:nvPr>
        </p:nvSpPr>
        <p:spPr/>
        <p:txBody>
          <a:bodyPr>
            <a:normAutofit fontScale="90000"/>
          </a:bodyPr>
          <a:lstStyle/>
          <a:p>
            <a:r>
              <a:rPr lang="en-GB" dirty="0">
                <a:solidFill>
                  <a:srgbClr val="051D2E"/>
                </a:solidFill>
              </a:rPr>
              <a:t>Maximise positive brand impact with cinema</a:t>
            </a:r>
          </a:p>
        </p:txBody>
      </p:sp>
      <p:sp>
        <p:nvSpPr>
          <p:cNvPr id="10" name="Text Placeholder 1">
            <a:extLst>
              <a:ext uri="{FF2B5EF4-FFF2-40B4-BE49-F238E27FC236}">
                <a16:creationId xmlns:a16="http://schemas.microsoft.com/office/drawing/2014/main" id="{142E0330-EB08-A040-9C9B-81B7036CF019}"/>
              </a:ext>
            </a:extLst>
          </p:cNvPr>
          <p:cNvSpPr txBox="1">
            <a:spLocks/>
          </p:cNvSpPr>
          <p:nvPr/>
        </p:nvSpPr>
        <p:spPr>
          <a:xfrm>
            <a:off x="9033819" y="1946535"/>
            <a:ext cx="2050197" cy="611243"/>
          </a:xfrm>
          <a:prstGeom prst="roundRect">
            <a:avLst>
              <a:gd name="adj" fmla="val 13265"/>
            </a:avLst>
          </a:prstGeom>
          <a:solidFill>
            <a:schemeClr val="accent2"/>
          </a:solidFill>
        </p:spPr>
        <p:txBody>
          <a:bodyPr vert="horz" lIns="108000" tIns="0" rIns="0" bIns="0" rtlCol="0" anchor="ctr">
            <a:noAutofit/>
          </a:bodyPr>
          <a:lstStyle>
            <a:lvl1pPr marL="216000" indent="-6350" algn="l" defTabSz="914400" rtl="1" eaLnBrk="1" latinLnBrk="0" hangingPunct="1">
              <a:lnSpc>
                <a:spcPct val="90000"/>
              </a:lnSpc>
              <a:spcBef>
                <a:spcPts val="1000"/>
              </a:spcBef>
              <a:buFont typeface="Inter Tight" panose="020B0604020202020204" pitchFamily="34" charset="0"/>
              <a:buNone/>
              <a:tabLst/>
              <a:defRPr sz="2000" b="1" kern="1200">
                <a:solidFill>
                  <a:schemeClr val="bg1"/>
                </a:solidFill>
                <a:latin typeface="+mn-lt"/>
                <a:ea typeface="+mn-ea"/>
                <a:cs typeface="+mn-cs"/>
              </a:defRPr>
            </a:lvl1pPr>
            <a:lvl2pPr marL="685800" indent="-228600" algn="thaiDist"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r>
              <a:rPr lang="en-GB" sz="2800" dirty="0"/>
              <a:t>+19%</a:t>
            </a:r>
          </a:p>
        </p:txBody>
      </p:sp>
      <p:sp>
        <p:nvSpPr>
          <p:cNvPr id="11" name="Text Placeholder 3">
            <a:extLst>
              <a:ext uri="{FF2B5EF4-FFF2-40B4-BE49-F238E27FC236}">
                <a16:creationId xmlns:a16="http://schemas.microsoft.com/office/drawing/2014/main" id="{D34D00E6-BB15-7BF8-F35B-C7EECAAF68AC}"/>
              </a:ext>
            </a:extLst>
          </p:cNvPr>
          <p:cNvSpPr txBox="1">
            <a:spLocks/>
          </p:cNvSpPr>
          <p:nvPr/>
        </p:nvSpPr>
        <p:spPr>
          <a:xfrm>
            <a:off x="9024071" y="2646682"/>
            <a:ext cx="2052203" cy="611243"/>
          </a:xfrm>
          <a:prstGeom prst="roundRect">
            <a:avLst>
              <a:gd name="adj" fmla="val 13265"/>
            </a:avLst>
          </a:prstGeom>
          <a:solidFill>
            <a:schemeClr val="tx1"/>
          </a:solidFill>
        </p:spPr>
        <p:txBody>
          <a:bodyPr vert="horz" lIns="108000" tIns="0" rIns="0" bIns="0" rtlCol="0" anchor="ctr">
            <a:noAutofit/>
          </a:bodyPr>
          <a:lstStyle>
            <a:lvl1pPr marL="216000" indent="-6350" algn="l" defTabSz="914400" rtl="1" eaLnBrk="1" latinLnBrk="0" hangingPunct="1">
              <a:lnSpc>
                <a:spcPct val="90000"/>
              </a:lnSpc>
              <a:spcBef>
                <a:spcPts val="1000"/>
              </a:spcBef>
              <a:buFont typeface="Inter Tight" panose="020B0604020202020204" pitchFamily="34" charset="0"/>
              <a:buNone/>
              <a:tabLst/>
              <a:defRPr sz="2000" b="1" kern="1200">
                <a:solidFill>
                  <a:schemeClr val="bg1"/>
                </a:solidFill>
                <a:latin typeface="+mn-lt"/>
                <a:ea typeface="+mn-ea"/>
                <a:cs typeface="+mn-cs"/>
              </a:defRPr>
            </a:lvl1pPr>
            <a:lvl2pPr marL="685800" indent="-228600" algn="thaiDist"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r>
              <a:rPr lang="en-GB" sz="2800" dirty="0"/>
              <a:t>+44%</a:t>
            </a:r>
          </a:p>
        </p:txBody>
      </p:sp>
      <p:sp>
        <p:nvSpPr>
          <p:cNvPr id="12" name="Text Placeholder 5">
            <a:extLst>
              <a:ext uri="{FF2B5EF4-FFF2-40B4-BE49-F238E27FC236}">
                <a16:creationId xmlns:a16="http://schemas.microsoft.com/office/drawing/2014/main" id="{18AA77C7-C2B2-1595-6269-87172D2B8734}"/>
              </a:ext>
            </a:extLst>
          </p:cNvPr>
          <p:cNvSpPr txBox="1">
            <a:spLocks/>
          </p:cNvSpPr>
          <p:nvPr/>
        </p:nvSpPr>
        <p:spPr>
          <a:xfrm>
            <a:off x="9024072" y="3346829"/>
            <a:ext cx="2052203" cy="611243"/>
          </a:xfrm>
          <a:prstGeom prst="roundRect">
            <a:avLst>
              <a:gd name="adj" fmla="val 13265"/>
            </a:avLst>
          </a:prstGeom>
          <a:solidFill>
            <a:schemeClr val="accent4"/>
          </a:solidFill>
        </p:spPr>
        <p:txBody>
          <a:bodyPr vert="horz" lIns="108000" tIns="0" rIns="0" bIns="0" rtlCol="0" anchor="ctr">
            <a:noAutofit/>
          </a:bodyPr>
          <a:lstStyle>
            <a:lvl1pPr marL="216000" indent="-6350" algn="l" defTabSz="914400" rtl="1" eaLnBrk="1" latinLnBrk="0" hangingPunct="1">
              <a:lnSpc>
                <a:spcPct val="90000"/>
              </a:lnSpc>
              <a:spcBef>
                <a:spcPts val="1000"/>
              </a:spcBef>
              <a:buFont typeface="Inter Tight" panose="020B0604020202020204" pitchFamily="34" charset="0"/>
              <a:buNone/>
              <a:tabLst/>
              <a:defRPr sz="2000" b="1" kern="1200">
                <a:solidFill>
                  <a:schemeClr val="tx1"/>
                </a:solidFill>
                <a:latin typeface="+mn-lt"/>
                <a:ea typeface="+mn-ea"/>
                <a:cs typeface="+mn-cs"/>
              </a:defRPr>
            </a:lvl1pPr>
            <a:lvl2pPr marL="685800" indent="-228600" algn="thaiDist"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r>
              <a:rPr lang="en-GB" sz="2800" dirty="0"/>
              <a:t>+12%</a:t>
            </a:r>
          </a:p>
        </p:txBody>
      </p:sp>
      <p:sp>
        <p:nvSpPr>
          <p:cNvPr id="13" name="Text Placeholder 6">
            <a:extLst>
              <a:ext uri="{FF2B5EF4-FFF2-40B4-BE49-F238E27FC236}">
                <a16:creationId xmlns:a16="http://schemas.microsoft.com/office/drawing/2014/main" id="{C37AD338-47FE-B3F1-EB10-03782A3BC6D2}"/>
              </a:ext>
            </a:extLst>
          </p:cNvPr>
          <p:cNvSpPr txBox="1">
            <a:spLocks/>
          </p:cNvSpPr>
          <p:nvPr/>
        </p:nvSpPr>
        <p:spPr>
          <a:xfrm>
            <a:off x="9024072" y="4046976"/>
            <a:ext cx="2052203" cy="611243"/>
          </a:xfrm>
          <a:prstGeom prst="roundRect">
            <a:avLst>
              <a:gd name="adj" fmla="val 13265"/>
            </a:avLst>
          </a:prstGeom>
          <a:solidFill>
            <a:schemeClr val="accent6"/>
          </a:solidFill>
        </p:spPr>
        <p:txBody>
          <a:bodyPr vert="horz" lIns="108000" tIns="0" rIns="0" bIns="0" rtlCol="0" anchor="ctr">
            <a:noAutofit/>
          </a:bodyPr>
          <a:lstStyle>
            <a:lvl1pPr marL="216000" indent="-6350" algn="l" defTabSz="914400" rtl="1" eaLnBrk="1" latinLnBrk="0" hangingPunct="1">
              <a:lnSpc>
                <a:spcPct val="90000"/>
              </a:lnSpc>
              <a:spcBef>
                <a:spcPts val="1000"/>
              </a:spcBef>
              <a:buFont typeface="Inter Tight" panose="020B0604020202020204" pitchFamily="34" charset="0"/>
              <a:buNone/>
              <a:tabLst/>
              <a:defRPr sz="2000" b="1" kern="1200">
                <a:solidFill>
                  <a:schemeClr val="tx1"/>
                </a:solidFill>
                <a:latin typeface="+mn-lt"/>
                <a:ea typeface="+mn-ea"/>
                <a:cs typeface="+mn-cs"/>
              </a:defRPr>
            </a:lvl1pPr>
            <a:lvl2pPr marL="685800" indent="-228600" algn="thaiDist"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r>
              <a:rPr lang="en-GB" sz="2800" dirty="0"/>
              <a:t>+26%</a:t>
            </a:r>
          </a:p>
        </p:txBody>
      </p:sp>
      <p:sp>
        <p:nvSpPr>
          <p:cNvPr id="14" name="Text Placeholder 7">
            <a:extLst>
              <a:ext uri="{FF2B5EF4-FFF2-40B4-BE49-F238E27FC236}">
                <a16:creationId xmlns:a16="http://schemas.microsoft.com/office/drawing/2014/main" id="{D82BAB9D-7EA2-4CAC-01A2-F5397C75D744}"/>
              </a:ext>
            </a:extLst>
          </p:cNvPr>
          <p:cNvSpPr txBox="1">
            <a:spLocks/>
          </p:cNvSpPr>
          <p:nvPr/>
        </p:nvSpPr>
        <p:spPr>
          <a:xfrm>
            <a:off x="9031813" y="4747122"/>
            <a:ext cx="2052203" cy="611243"/>
          </a:xfrm>
          <a:prstGeom prst="roundRect">
            <a:avLst>
              <a:gd name="adj" fmla="val 13265"/>
            </a:avLst>
          </a:prstGeom>
          <a:solidFill>
            <a:srgbClr val="267355"/>
          </a:solidFill>
        </p:spPr>
        <p:txBody>
          <a:bodyPr vert="horz" lIns="108000" tIns="0" rIns="0" bIns="0" rtlCol="0" anchor="ctr">
            <a:noAutofit/>
          </a:bodyPr>
          <a:lstStyle>
            <a:lvl1pPr marL="216000" indent="-6350" algn="l" defTabSz="914400" rtl="1" eaLnBrk="1" latinLnBrk="0" hangingPunct="1">
              <a:lnSpc>
                <a:spcPct val="90000"/>
              </a:lnSpc>
              <a:spcBef>
                <a:spcPts val="1000"/>
              </a:spcBef>
              <a:buFont typeface="Inter Tight" panose="020B0604020202020204" pitchFamily="34" charset="0"/>
              <a:buNone/>
              <a:tabLst/>
              <a:defRPr sz="2000" b="1" kern="1200">
                <a:solidFill>
                  <a:schemeClr val="bg1"/>
                </a:solidFill>
                <a:latin typeface="+mn-lt"/>
                <a:ea typeface="+mn-ea"/>
                <a:cs typeface="+mn-cs"/>
              </a:defRPr>
            </a:lvl1pPr>
            <a:lvl2pPr marL="685800" indent="-228600" algn="thaiDist"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r>
              <a:rPr lang="en-GB" sz="2800" dirty="0"/>
              <a:t>+23%</a:t>
            </a:r>
          </a:p>
        </p:txBody>
      </p:sp>
      <p:sp>
        <p:nvSpPr>
          <p:cNvPr id="15" name="Text Placeholder 2">
            <a:extLst>
              <a:ext uri="{FF2B5EF4-FFF2-40B4-BE49-F238E27FC236}">
                <a16:creationId xmlns:a16="http://schemas.microsoft.com/office/drawing/2014/main" id="{F2687548-9B68-D030-5EE1-61324DDAE2D9}"/>
              </a:ext>
            </a:extLst>
          </p:cNvPr>
          <p:cNvSpPr txBox="1">
            <a:spLocks/>
          </p:cNvSpPr>
          <p:nvPr/>
        </p:nvSpPr>
        <p:spPr>
          <a:xfrm>
            <a:off x="412486" y="1011614"/>
            <a:ext cx="11962664" cy="611243"/>
          </a:xfrm>
          <a:prstGeom prst="rect">
            <a:avLst/>
          </a:prstGeom>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endParaRPr lang="en-GB" dirty="0"/>
          </a:p>
        </p:txBody>
      </p:sp>
      <p:sp>
        <p:nvSpPr>
          <p:cNvPr id="16" name="Subtitle 2">
            <a:extLst>
              <a:ext uri="{FF2B5EF4-FFF2-40B4-BE49-F238E27FC236}">
                <a16:creationId xmlns:a16="http://schemas.microsoft.com/office/drawing/2014/main" id="{9FC129FE-7C71-3696-5982-13B0E8752D2A}"/>
              </a:ext>
            </a:extLst>
          </p:cNvPr>
          <p:cNvSpPr txBox="1">
            <a:spLocks/>
          </p:cNvSpPr>
          <p:nvPr/>
        </p:nvSpPr>
        <p:spPr>
          <a:xfrm>
            <a:off x="199829" y="955471"/>
            <a:ext cx="11786929" cy="263730"/>
          </a:xfrm>
          <a:prstGeom prst="rect">
            <a:avLst/>
          </a:prstGeom>
        </p:spPr>
        <p:txBody>
          <a:bodyPr vert="horz" lIns="0" tIns="0" rIns="0" bIns="0" rtlCol="0">
            <a:noAutofit/>
          </a:bodyPr>
          <a:lstStyle>
            <a:lvl1pPr indent="0">
              <a:lnSpc>
                <a:spcPct val="90000"/>
              </a:lnSpc>
              <a:spcBef>
                <a:spcPts val="1000"/>
              </a:spcBef>
              <a:buFont typeface="Inter Tight" panose="020B0604020202020204" pitchFamily="34" charset="0"/>
              <a:buNone/>
              <a:tabLst/>
              <a:defRPr sz="2000" b="1"/>
            </a:lvl1pPr>
            <a:lvl2pPr indent="0" algn="ctr">
              <a:lnSpc>
                <a:spcPct val="90000"/>
              </a:lnSpc>
              <a:spcBef>
                <a:spcPts val="500"/>
              </a:spcBef>
              <a:buFont typeface="Inter Tight" panose="020B0604020202020204" pitchFamily="34" charset="0"/>
              <a:buNone/>
              <a:defRPr sz="2000" b="1"/>
            </a:lvl2pPr>
            <a:lvl3pPr indent="0" algn="ctr">
              <a:lnSpc>
                <a:spcPct val="90000"/>
              </a:lnSpc>
              <a:spcBef>
                <a:spcPts val="500"/>
              </a:spcBef>
              <a:buFont typeface="Inter Tight" panose="020B0604020202020204" pitchFamily="34" charset="0"/>
              <a:buNone/>
              <a:defRPr b="1"/>
            </a:lvl3pPr>
            <a:lvl4pPr indent="0" algn="ctr">
              <a:lnSpc>
                <a:spcPct val="90000"/>
              </a:lnSpc>
              <a:spcBef>
                <a:spcPts val="500"/>
              </a:spcBef>
              <a:buFont typeface="Inter Tight" panose="020B0604020202020204" pitchFamily="34" charset="0"/>
              <a:buNone/>
              <a:defRPr sz="1600" b="1"/>
            </a:lvl4pPr>
            <a:lvl5pPr indent="0" algn="ctr">
              <a:lnSpc>
                <a:spcPct val="90000"/>
              </a:lnSpc>
              <a:spcBef>
                <a:spcPts val="500"/>
              </a:spcBef>
              <a:buFont typeface="Inter Tight" panose="020B0604020202020204" pitchFamily="34" charset="0"/>
              <a:buNone/>
              <a:defRPr sz="1600" b="1"/>
            </a:lvl5pPr>
            <a:lvl6pPr indent="0" algn="ctr">
              <a:lnSpc>
                <a:spcPct val="90000"/>
              </a:lnSpc>
              <a:spcBef>
                <a:spcPts val="500"/>
              </a:spcBef>
              <a:buFont typeface="Inter Tight" panose="020B0604020202020204" pitchFamily="34" charset="0"/>
              <a:buNone/>
              <a:defRPr sz="1600"/>
            </a:lvl6pPr>
            <a:lvl7pPr indent="0" algn="ctr">
              <a:lnSpc>
                <a:spcPct val="90000"/>
              </a:lnSpc>
              <a:spcBef>
                <a:spcPts val="500"/>
              </a:spcBef>
              <a:buFont typeface="Inter Tight" panose="020B0604020202020204" pitchFamily="34" charset="0"/>
              <a:buNone/>
              <a:defRPr sz="1600"/>
            </a:lvl7pPr>
            <a:lvl8pPr indent="0" algn="ctr">
              <a:lnSpc>
                <a:spcPct val="90000"/>
              </a:lnSpc>
              <a:spcBef>
                <a:spcPts val="500"/>
              </a:spcBef>
              <a:buFont typeface="Inter Tight" panose="020B0604020202020204" pitchFamily="34" charset="0"/>
              <a:buNone/>
              <a:defRPr sz="1600"/>
            </a:lvl8pPr>
            <a:lvl9pPr indent="0" algn="ctr">
              <a:lnSpc>
                <a:spcPct val="90000"/>
              </a:lnSpc>
              <a:spcBef>
                <a:spcPts val="500"/>
              </a:spcBef>
              <a:buFont typeface="Inter Tight" panose="020B0604020202020204" pitchFamily="34" charset="0"/>
              <a:buNone/>
              <a:defRPr sz="1600"/>
            </a:lvl9pPr>
          </a:lstStyle>
          <a:p>
            <a:r>
              <a:rPr lang="en-GB" dirty="0"/>
              <a:t>Independently run campaign effectiveness studies have shown that cinema delivers significant uplifts on key brand metrics</a:t>
            </a:r>
          </a:p>
        </p:txBody>
      </p:sp>
      <p:sp>
        <p:nvSpPr>
          <p:cNvPr id="17" name="Text Placeholder 1">
            <a:extLst>
              <a:ext uri="{FF2B5EF4-FFF2-40B4-BE49-F238E27FC236}">
                <a16:creationId xmlns:a16="http://schemas.microsoft.com/office/drawing/2014/main" id="{78DDA5F3-ED2C-AA7C-2511-3F5B0A3F452E}"/>
              </a:ext>
            </a:extLst>
          </p:cNvPr>
          <p:cNvSpPr txBox="1">
            <a:spLocks/>
          </p:cNvSpPr>
          <p:nvPr/>
        </p:nvSpPr>
        <p:spPr>
          <a:xfrm>
            <a:off x="2849078" y="6352676"/>
            <a:ext cx="9137681" cy="279132"/>
          </a:xfrm>
          <a:prstGeom prst="rect">
            <a:avLst/>
          </a:prstGeom>
        </p:spPr>
        <p:txBody>
          <a:bodyPr vert="horz" lIns="0" tIns="0" rIns="0" bIns="0" rtlCol="0">
            <a:noAutofit/>
          </a:bodyPr>
          <a:lstStyle>
            <a:lvl1pPr marL="6350" indent="-6350" algn="r">
              <a:lnSpc>
                <a:spcPct val="90000"/>
              </a:lnSpc>
              <a:spcBef>
                <a:spcPts val="1000"/>
              </a:spcBef>
              <a:buFont typeface="Inter Tight" panose="020B0604020202020204" pitchFamily="34" charset="0"/>
              <a:buNone/>
              <a:tabLst/>
              <a:defRPr sz="1000" b="0">
                <a:solidFill>
                  <a:schemeClr val="bg1"/>
                </a:solidFill>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pPr>
              <a:lnSpc>
                <a:spcPts val="800"/>
              </a:lnSpc>
            </a:pPr>
            <a:r>
              <a:rPr lang="en-GB" kern="0" dirty="0">
                <a:solidFill>
                  <a:srgbClr val="051D2E"/>
                </a:solidFill>
              </a:rPr>
              <a:t>Awareness, Recall &amp; Brand Perceptions (Top3) Source: </a:t>
            </a:r>
            <a:r>
              <a:rPr lang="en-GB" kern="0" dirty="0" err="1">
                <a:solidFill>
                  <a:srgbClr val="051D2E"/>
                </a:solidFill>
              </a:rPr>
              <a:t>Differentology</a:t>
            </a:r>
            <a:r>
              <a:rPr lang="en-GB" kern="0" dirty="0">
                <a:solidFill>
                  <a:srgbClr val="051D2E"/>
                </a:solidFill>
              </a:rPr>
              <a:t>, databank of </a:t>
            </a:r>
            <a:r>
              <a:rPr lang="en-GB" sz="500" kern="0" dirty="0">
                <a:solidFill>
                  <a:srgbClr val="051D2E"/>
                </a:solidFill>
              </a:rPr>
              <a:t>100</a:t>
            </a:r>
            <a:r>
              <a:rPr lang="en-GB" kern="0" dirty="0">
                <a:solidFill>
                  <a:srgbClr val="051D2E"/>
                </a:solidFill>
              </a:rPr>
              <a:t>+ cinema campaign effectiveness studies. Brand Fame Metrics Source: Everyday People, based on six campaigns. Relative uplifts between those exposed to the ad in cinema vs. those not exposed to ad in cinema (Demographically matched groups)</a:t>
            </a:r>
            <a:endParaRPr lang="en-GB" sz="500" dirty="0">
              <a:solidFill>
                <a:srgbClr val="051D2E"/>
              </a:solidFill>
            </a:endParaRPr>
          </a:p>
        </p:txBody>
      </p:sp>
    </p:spTree>
    <p:extLst>
      <p:ext uri="{BB962C8B-B14F-4D97-AF65-F5344CB8AC3E}">
        <p14:creationId xmlns:p14="http://schemas.microsoft.com/office/powerpoint/2010/main" val="1776365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3FA757E-1897-656C-51D6-47625ACDA596}"/>
            </a:ext>
          </a:extLst>
        </p:cNvPr>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FB7745F6-9CE2-D56B-0E2D-0FEB8A39E769}"/>
              </a:ext>
            </a:extLst>
          </p:cNvPr>
          <p:cNvSpPr/>
          <p:nvPr/>
        </p:nvSpPr>
        <p:spPr>
          <a:xfrm>
            <a:off x="6161172" y="1241658"/>
            <a:ext cx="5825586" cy="4780697"/>
          </a:xfrm>
          <a:prstGeom prst="roundRect">
            <a:avLst>
              <a:gd name="adj" fmla="val 329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22F21DB-F2C1-3A2D-5F59-507E5FD33020}"/>
              </a:ext>
            </a:extLst>
          </p:cNvPr>
          <p:cNvSpPr>
            <a:spLocks noGrp="1"/>
          </p:cNvSpPr>
          <p:nvPr>
            <p:ph type="body" sz="quarter" idx="83"/>
          </p:nvPr>
        </p:nvSpPr>
        <p:spPr/>
        <p:txBody>
          <a:bodyPr/>
          <a:lstStyle/>
          <a:p>
            <a:pPr marL="0" lvl="0" indent="0" defTabSz="961844">
              <a:lnSpc>
                <a:spcPts val="842"/>
              </a:lnSpc>
              <a:spcBef>
                <a:spcPts val="0"/>
              </a:spcBef>
              <a:buClr>
                <a:srgbClr val="FFFFFF"/>
              </a:buClr>
              <a:buSzPct val="100000"/>
              <a:defRPr/>
            </a:pPr>
            <a:r>
              <a:rPr lang="en-GB">
                <a:solidFill>
                  <a:srgbClr val="051D2E"/>
                </a:solidFill>
                <a:latin typeface="Inter Tight"/>
              </a:rPr>
              <a:t>Premium Source: FAME, All Cinemagoers 15+. </a:t>
            </a:r>
            <a:r>
              <a:rPr lang="en-GB" sz="1050">
                <a:solidFill>
                  <a:srgbClr val="051D2E"/>
                </a:solidFill>
                <a:latin typeface="Inter Tight"/>
              </a:rPr>
              <a:t>Trust </a:t>
            </a:r>
            <a:r>
              <a:rPr lang="en-GB">
                <a:solidFill>
                  <a:srgbClr val="051D2E"/>
                </a:solidFill>
                <a:latin typeface="Inter Tight"/>
              </a:rPr>
              <a:t>Source: IPA Touchpoints 2023 Superhub. Base: All Adults 15+. ‘I trust the advertising in…’ - % agree</a:t>
            </a:r>
          </a:p>
          <a:p>
            <a:endParaRPr lang="en-GB" dirty="0">
              <a:solidFill>
                <a:srgbClr val="051D2E"/>
              </a:solidFill>
            </a:endParaRPr>
          </a:p>
        </p:txBody>
      </p:sp>
      <p:sp>
        <p:nvSpPr>
          <p:cNvPr id="6" name="Title 5">
            <a:extLst>
              <a:ext uri="{FF2B5EF4-FFF2-40B4-BE49-F238E27FC236}">
                <a16:creationId xmlns:a16="http://schemas.microsoft.com/office/drawing/2014/main" id="{733970C0-B791-88EE-C52C-5B2B25DC2EE3}"/>
              </a:ext>
            </a:extLst>
          </p:cNvPr>
          <p:cNvSpPr>
            <a:spLocks noGrp="1"/>
          </p:cNvSpPr>
          <p:nvPr>
            <p:ph type="title"/>
          </p:nvPr>
        </p:nvSpPr>
        <p:spPr/>
        <p:txBody>
          <a:bodyPr/>
          <a:lstStyle/>
          <a:p>
            <a:r>
              <a:rPr lang="en-GB" dirty="0"/>
              <a:t>Maximising trust &amp; premium perceptions</a:t>
            </a:r>
          </a:p>
        </p:txBody>
      </p:sp>
      <p:sp>
        <p:nvSpPr>
          <p:cNvPr id="13" name="Rectangle: Rounded Corners 12">
            <a:extLst>
              <a:ext uri="{FF2B5EF4-FFF2-40B4-BE49-F238E27FC236}">
                <a16:creationId xmlns:a16="http://schemas.microsoft.com/office/drawing/2014/main" id="{DEB95DEE-8B16-F0DB-3D29-11FEEE79F7D4}"/>
              </a:ext>
            </a:extLst>
          </p:cNvPr>
          <p:cNvSpPr/>
          <p:nvPr/>
        </p:nvSpPr>
        <p:spPr>
          <a:xfrm>
            <a:off x="199829" y="1241659"/>
            <a:ext cx="5825586" cy="4780697"/>
          </a:xfrm>
          <a:prstGeom prst="roundRect">
            <a:avLst>
              <a:gd name="adj" fmla="val 329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4" name="Chart 3">
            <a:extLst>
              <a:ext uri="{FF2B5EF4-FFF2-40B4-BE49-F238E27FC236}">
                <a16:creationId xmlns:a16="http://schemas.microsoft.com/office/drawing/2014/main" id="{C1A66B8A-A0AD-DAF5-A0A7-03AFAEB0B86B}"/>
              </a:ext>
            </a:extLst>
          </p:cNvPr>
          <p:cNvGraphicFramePr/>
          <p:nvPr>
            <p:extLst>
              <p:ext uri="{D42A27DB-BD31-4B8C-83A1-F6EECF244321}">
                <p14:modId xmlns:p14="http://schemas.microsoft.com/office/powerpoint/2010/main" val="1385825798"/>
              </p:ext>
            </p:extLst>
          </p:nvPr>
        </p:nvGraphicFramePr>
        <p:xfrm>
          <a:off x="6255815" y="1748932"/>
          <a:ext cx="5458130" cy="40284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87BF238A-718B-48E1-FDED-E0BD8C2CCBE5}"/>
              </a:ext>
            </a:extLst>
          </p:cNvPr>
          <p:cNvGraphicFramePr/>
          <p:nvPr>
            <p:extLst>
              <p:ext uri="{D42A27DB-BD31-4B8C-83A1-F6EECF244321}">
                <p14:modId xmlns:p14="http://schemas.microsoft.com/office/powerpoint/2010/main" val="2230926835"/>
              </p:ext>
            </p:extLst>
          </p:nvPr>
        </p:nvGraphicFramePr>
        <p:xfrm>
          <a:off x="352425" y="1919329"/>
          <a:ext cx="5256801" cy="3841687"/>
        </p:xfrm>
        <a:graphic>
          <a:graphicData uri="http://schemas.openxmlformats.org/drawingml/2006/chart">
            <c:chart xmlns:c="http://schemas.openxmlformats.org/drawingml/2006/chart" xmlns:r="http://schemas.openxmlformats.org/officeDocument/2006/relationships" r:id="rId4"/>
          </a:graphicData>
        </a:graphic>
      </p:graphicFrame>
      <p:sp>
        <p:nvSpPr>
          <p:cNvPr id="16" name="Rectangle 15">
            <a:extLst>
              <a:ext uri="{FF2B5EF4-FFF2-40B4-BE49-F238E27FC236}">
                <a16:creationId xmlns:a16="http://schemas.microsoft.com/office/drawing/2014/main" id="{2FC64415-0CDE-B525-4E9D-A3DE78EF8226}"/>
              </a:ext>
            </a:extLst>
          </p:cNvPr>
          <p:cNvSpPr/>
          <p:nvPr/>
        </p:nvSpPr>
        <p:spPr>
          <a:xfrm>
            <a:off x="604894" y="1365331"/>
            <a:ext cx="4680179" cy="553998"/>
          </a:xfrm>
          <a:prstGeom prst="rect">
            <a:avLst/>
          </a:prstGeom>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dirty="0">
                <a:ln>
                  <a:noFill/>
                </a:ln>
                <a:solidFill>
                  <a:srgbClr val="051D2E"/>
                </a:solidFill>
                <a:effectLst/>
                <a:uLnTx/>
                <a:uFillTx/>
              </a:rPr>
              <a:t>‘The advertising is premium…’ top 3 scores indexed vs cinema</a:t>
            </a:r>
          </a:p>
        </p:txBody>
      </p:sp>
      <p:sp>
        <p:nvSpPr>
          <p:cNvPr id="18" name="Rectangle 17">
            <a:extLst>
              <a:ext uri="{FF2B5EF4-FFF2-40B4-BE49-F238E27FC236}">
                <a16:creationId xmlns:a16="http://schemas.microsoft.com/office/drawing/2014/main" id="{AC6060E1-AED7-8FF8-725B-C6BBBD6193FB}"/>
              </a:ext>
            </a:extLst>
          </p:cNvPr>
          <p:cNvSpPr/>
          <p:nvPr/>
        </p:nvSpPr>
        <p:spPr>
          <a:xfrm>
            <a:off x="6277884" y="1471933"/>
            <a:ext cx="5921103" cy="276999"/>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dirty="0">
                <a:ln>
                  <a:noFill/>
                </a:ln>
                <a:solidFill>
                  <a:srgbClr val="051D2E"/>
                </a:solidFill>
                <a:effectLst/>
                <a:uLnTx/>
                <a:uFillTx/>
              </a:rPr>
              <a:t>‘I trust the advertising in…’ scores indexed vs cinema</a:t>
            </a:r>
          </a:p>
        </p:txBody>
      </p:sp>
    </p:spTree>
    <p:extLst>
      <p:ext uri="{BB962C8B-B14F-4D97-AF65-F5344CB8AC3E}">
        <p14:creationId xmlns:p14="http://schemas.microsoft.com/office/powerpoint/2010/main" val="302834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BCE4EF9-4DC0-CF73-9731-044E479C7219}"/>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BDC2F911-6683-4E3C-4E2A-F0A6BC836793}"/>
              </a:ext>
            </a:extLst>
          </p:cNvPr>
          <p:cNvSpPr>
            <a:spLocks noGrp="1"/>
          </p:cNvSpPr>
          <p:nvPr>
            <p:ph type="body" sz="quarter" idx="83"/>
          </p:nvPr>
        </p:nvSpPr>
        <p:spPr>
          <a:xfrm>
            <a:off x="5869956" y="6415642"/>
            <a:ext cx="6116802" cy="138306"/>
          </a:xfrm>
        </p:spPr>
        <p:txBody>
          <a:bodyPr/>
          <a:lstStyle/>
          <a:p>
            <a:pPr defTabSz="1344068">
              <a:lnSpc>
                <a:spcPct val="100000"/>
              </a:lnSpc>
              <a:buClr>
                <a:srgbClr val="000000"/>
              </a:buClr>
            </a:pPr>
            <a:r>
              <a:rPr lang="en-GB" sz="907" kern="0">
                <a:solidFill>
                  <a:srgbClr val="000000"/>
                </a:solidFill>
                <a:cs typeface="Poppins" panose="00000500000000000000" pitchFamily="50" charset="0"/>
                <a:sym typeface="Inter Tight"/>
              </a:rPr>
              <a:t>Source: DCM/everyday people 2025. Base: 150 UK adults per media cell  </a:t>
            </a:r>
            <a:br>
              <a:rPr lang="en-GB" sz="907" kern="0">
                <a:solidFill>
                  <a:srgbClr val="000000"/>
                </a:solidFill>
                <a:cs typeface="Poppins" panose="00000500000000000000" pitchFamily="50" charset="0"/>
                <a:sym typeface="Inter Tight"/>
              </a:rPr>
            </a:br>
            <a:r>
              <a:rPr lang="en-GB" sz="907" kern="0">
                <a:solidFill>
                  <a:prstClr val="black"/>
                </a:solidFill>
                <a:cs typeface="Inter Tight"/>
                <a:sym typeface="Inter Tight"/>
              </a:rPr>
              <a:t>*Statistically significant difference vs. all media except for TV and Video Sharing at 95% confidence interval  </a:t>
            </a:r>
          </a:p>
        </p:txBody>
      </p:sp>
      <p:sp>
        <p:nvSpPr>
          <p:cNvPr id="4" name="Title 3">
            <a:extLst>
              <a:ext uri="{FF2B5EF4-FFF2-40B4-BE49-F238E27FC236}">
                <a16:creationId xmlns:a16="http://schemas.microsoft.com/office/drawing/2014/main" id="{D6EF0A91-26B1-2E26-6AF3-786E4347A20B}"/>
              </a:ext>
            </a:extLst>
          </p:cNvPr>
          <p:cNvSpPr>
            <a:spLocks noGrp="1"/>
          </p:cNvSpPr>
          <p:nvPr>
            <p:ph type="title"/>
          </p:nvPr>
        </p:nvSpPr>
        <p:spPr>
          <a:xfrm>
            <a:off x="199829" y="239262"/>
            <a:ext cx="11992170" cy="525524"/>
          </a:xfrm>
        </p:spPr>
        <p:txBody>
          <a:bodyPr/>
          <a:lstStyle/>
          <a:p>
            <a:r>
              <a:rPr lang="en-GB" sz="4000"/>
              <a:t>Cinema maximises perceived brand value</a:t>
            </a:r>
            <a:endParaRPr lang="en-GB" sz="4353"/>
          </a:p>
        </p:txBody>
      </p:sp>
      <p:pic>
        <p:nvPicPr>
          <p:cNvPr id="6" name="Picture 5" descr="A black background with blue and pink text&#10;&#10;Description automatically generated">
            <a:extLst>
              <a:ext uri="{FF2B5EF4-FFF2-40B4-BE49-F238E27FC236}">
                <a16:creationId xmlns:a16="http://schemas.microsoft.com/office/drawing/2014/main" id="{D6050F99-183B-31DE-53F8-BC571A183FDB}"/>
              </a:ext>
            </a:extLst>
          </p:cNvPr>
          <p:cNvPicPr>
            <a:picLocks noChangeAspect="1"/>
          </p:cNvPicPr>
          <p:nvPr/>
        </p:nvPicPr>
        <p:blipFill>
          <a:blip r:embed="rId3"/>
          <a:stretch>
            <a:fillRect/>
          </a:stretch>
        </p:blipFill>
        <p:spPr>
          <a:xfrm>
            <a:off x="1606638" y="6251688"/>
            <a:ext cx="1090980" cy="466212"/>
          </a:xfrm>
          <a:prstGeom prst="rect">
            <a:avLst/>
          </a:prstGeom>
        </p:spPr>
      </p:pic>
      <p:graphicFrame>
        <p:nvGraphicFramePr>
          <p:cNvPr id="8" name="Chart 7">
            <a:extLst>
              <a:ext uri="{FF2B5EF4-FFF2-40B4-BE49-F238E27FC236}">
                <a16:creationId xmlns:a16="http://schemas.microsoft.com/office/drawing/2014/main" id="{0515CCD1-7F84-D574-228C-84C01C887B30}"/>
              </a:ext>
            </a:extLst>
          </p:cNvPr>
          <p:cNvGraphicFramePr/>
          <p:nvPr>
            <p:extLst>
              <p:ext uri="{D42A27DB-BD31-4B8C-83A1-F6EECF244321}">
                <p14:modId xmlns:p14="http://schemas.microsoft.com/office/powerpoint/2010/main" val="1535391142"/>
              </p:ext>
            </p:extLst>
          </p:nvPr>
        </p:nvGraphicFramePr>
        <p:xfrm>
          <a:off x="430414" y="2120549"/>
          <a:ext cx="11331173" cy="4179745"/>
        </p:xfrm>
        <a:graphic>
          <a:graphicData uri="http://schemas.openxmlformats.org/drawingml/2006/chart">
            <c:chart xmlns:c="http://schemas.openxmlformats.org/drawingml/2006/chart" xmlns:r="http://schemas.openxmlformats.org/officeDocument/2006/relationships" r:id="rId4"/>
          </a:graphicData>
        </a:graphic>
      </p:graphicFrame>
      <p:cxnSp>
        <p:nvCxnSpPr>
          <p:cNvPr id="9" name="Straight Arrow Connector 8">
            <a:extLst>
              <a:ext uri="{FF2B5EF4-FFF2-40B4-BE49-F238E27FC236}">
                <a16:creationId xmlns:a16="http://schemas.microsoft.com/office/drawing/2014/main" id="{69EECD37-93E8-A4EC-031E-0A7002B546DC}"/>
              </a:ext>
            </a:extLst>
          </p:cNvPr>
          <p:cNvCxnSpPr>
            <a:cxnSpLocks/>
          </p:cNvCxnSpPr>
          <p:nvPr/>
        </p:nvCxnSpPr>
        <p:spPr>
          <a:xfrm flipV="1">
            <a:off x="6736791" y="2915566"/>
            <a:ext cx="0" cy="2277473"/>
          </a:xfrm>
          <a:prstGeom prst="straightConnector1">
            <a:avLst/>
          </a:prstGeom>
          <a:ln w="2222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76A8BD1-BDBC-390F-13CB-3D698A77CE0A}"/>
              </a:ext>
            </a:extLst>
          </p:cNvPr>
          <p:cNvSpPr txBox="1"/>
          <p:nvPr/>
        </p:nvSpPr>
        <p:spPr>
          <a:xfrm>
            <a:off x="5976055" y="1826934"/>
            <a:ext cx="1521473" cy="985398"/>
          </a:xfrm>
          <a:prstGeom prst="rect">
            <a:avLst/>
          </a:prstGeom>
          <a:noFill/>
        </p:spPr>
        <p:txBody>
          <a:bodyPr wrap="square" rtlCol="0">
            <a:spAutoFit/>
          </a:bodyPr>
          <a:lstStyle/>
          <a:p>
            <a:pPr algn="ctr" defTabSz="914234">
              <a:buClr>
                <a:srgbClr val="000000"/>
              </a:buClr>
            </a:pPr>
            <a:r>
              <a:rPr lang="en-GB" sz="1451" b="1" kern="0">
                <a:solidFill>
                  <a:prstClr val="black"/>
                </a:solidFill>
                <a:latin typeface="Inter Tight"/>
                <a:cs typeface="Poppins" panose="00000500000000000000" pitchFamily="50" charset="0"/>
                <a:sym typeface="Inter Tight"/>
              </a:rPr>
              <a:t>Average optimal price point: </a:t>
            </a:r>
          </a:p>
          <a:p>
            <a:pPr algn="ctr" defTabSz="914234">
              <a:buClr>
                <a:srgbClr val="000000"/>
              </a:buClr>
            </a:pPr>
            <a:r>
              <a:rPr lang="en-GB" sz="1451" b="1" kern="0">
                <a:solidFill>
                  <a:prstClr val="black"/>
                </a:solidFill>
                <a:latin typeface="Inter Tight"/>
                <a:cs typeface="Poppins" panose="00000500000000000000" pitchFamily="50" charset="0"/>
                <a:sym typeface="Inter Tight"/>
              </a:rPr>
              <a:t>£6.71</a:t>
            </a:r>
          </a:p>
        </p:txBody>
      </p:sp>
      <p:grpSp>
        <p:nvGrpSpPr>
          <p:cNvPr id="11" name="Group 10">
            <a:extLst>
              <a:ext uri="{FF2B5EF4-FFF2-40B4-BE49-F238E27FC236}">
                <a16:creationId xmlns:a16="http://schemas.microsoft.com/office/drawing/2014/main" id="{A3206379-D3A3-B810-BEAE-D311638327E5}"/>
              </a:ext>
            </a:extLst>
          </p:cNvPr>
          <p:cNvGrpSpPr/>
          <p:nvPr/>
        </p:nvGrpSpPr>
        <p:grpSpPr>
          <a:xfrm>
            <a:off x="10222623" y="1259289"/>
            <a:ext cx="1705343" cy="1993340"/>
            <a:chOff x="11271741" y="1535876"/>
            <a:chExt cx="1880417" cy="2197981"/>
          </a:xfrm>
        </p:grpSpPr>
        <p:sp>
          <p:nvSpPr>
            <p:cNvPr id="13" name="TextBox 12">
              <a:extLst>
                <a:ext uri="{FF2B5EF4-FFF2-40B4-BE49-F238E27FC236}">
                  <a16:creationId xmlns:a16="http://schemas.microsoft.com/office/drawing/2014/main" id="{ED2088B3-3D87-2357-8C14-97ED14CEB31E}"/>
                </a:ext>
              </a:extLst>
            </p:cNvPr>
            <p:cNvSpPr txBox="1"/>
            <p:nvPr/>
          </p:nvSpPr>
          <p:spPr>
            <a:xfrm>
              <a:off x="11271741" y="1535876"/>
              <a:ext cx="1880417" cy="1085996"/>
            </a:xfrm>
            <a:prstGeom prst="rect">
              <a:avLst/>
            </a:prstGeom>
            <a:noFill/>
          </p:spPr>
          <p:txBody>
            <a:bodyPr wrap="square" rtlCol="0">
              <a:spAutoFit/>
            </a:bodyPr>
            <a:lstStyle/>
            <a:p>
              <a:pPr algn="ctr" defTabSz="914234">
                <a:buClr>
                  <a:srgbClr val="000000"/>
                </a:buClr>
              </a:pPr>
              <a:r>
                <a:rPr lang="en-GB" sz="1450" b="1" kern="0">
                  <a:solidFill>
                    <a:srgbClr val="051D2E"/>
                  </a:solidFill>
                  <a:latin typeface="Inter Tight"/>
                  <a:cs typeface="Poppins" panose="00000500000000000000" pitchFamily="50" charset="0"/>
                  <a:sym typeface="Inter Tight"/>
                </a:rPr>
                <a:t>Cinema delivers price premium +14% above the average </a:t>
              </a:r>
            </a:p>
          </p:txBody>
        </p:sp>
        <p:cxnSp>
          <p:nvCxnSpPr>
            <p:cNvPr id="15" name="Straight Arrow Connector 14">
              <a:extLst>
                <a:ext uri="{FF2B5EF4-FFF2-40B4-BE49-F238E27FC236}">
                  <a16:creationId xmlns:a16="http://schemas.microsoft.com/office/drawing/2014/main" id="{AF5BCCAE-5346-F038-E585-41342947C608}"/>
                </a:ext>
              </a:extLst>
            </p:cNvPr>
            <p:cNvCxnSpPr>
              <a:cxnSpLocks/>
            </p:cNvCxnSpPr>
            <p:nvPr/>
          </p:nvCxnSpPr>
          <p:spPr>
            <a:xfrm flipV="1">
              <a:off x="12254816" y="2858744"/>
              <a:ext cx="0" cy="875113"/>
            </a:xfrm>
            <a:prstGeom prst="straightConnector1">
              <a:avLst/>
            </a:prstGeom>
            <a:ln w="22225">
              <a:solidFill>
                <a:schemeClr val="tx2"/>
              </a:solidFill>
              <a:prstDash val="sysDash"/>
              <a:tailEnd type="triangle"/>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BF317AE4-8F2A-76B8-B12A-FA65E2729985}"/>
              </a:ext>
            </a:extLst>
          </p:cNvPr>
          <p:cNvSpPr txBox="1"/>
          <p:nvPr/>
        </p:nvSpPr>
        <p:spPr>
          <a:xfrm>
            <a:off x="430414" y="1213367"/>
            <a:ext cx="3416884" cy="594650"/>
          </a:xfrm>
          <a:prstGeom prst="rect">
            <a:avLst/>
          </a:prstGeom>
          <a:noFill/>
        </p:spPr>
        <p:txBody>
          <a:bodyPr wrap="square" rtlCol="0">
            <a:spAutoFit/>
          </a:bodyPr>
          <a:lstStyle/>
          <a:p>
            <a:pPr defTabSz="914234">
              <a:buClr>
                <a:srgbClr val="000000"/>
              </a:buClr>
            </a:pPr>
            <a:r>
              <a:rPr lang="en-GB" sz="1632" b="1" u="sng" kern="0">
                <a:solidFill>
                  <a:srgbClr val="000000"/>
                </a:solidFill>
                <a:latin typeface="Inter Tight"/>
                <a:cs typeface="Inter Tight"/>
                <a:sym typeface="Inter Tight"/>
              </a:rPr>
              <a:t>Price sensitivity meter output </a:t>
            </a:r>
            <a:r>
              <a:rPr lang="en-GB" sz="1632" kern="0">
                <a:solidFill>
                  <a:srgbClr val="000000"/>
                </a:solidFill>
                <a:latin typeface="Inter Tight"/>
                <a:cs typeface="Inter Tight"/>
                <a:sym typeface="Inter Tight"/>
              </a:rPr>
              <a:t>Laundry detergent brand</a:t>
            </a:r>
          </a:p>
        </p:txBody>
      </p:sp>
    </p:spTree>
    <p:extLst>
      <p:ext uri="{BB962C8B-B14F-4D97-AF65-F5344CB8AC3E}">
        <p14:creationId xmlns:p14="http://schemas.microsoft.com/office/powerpoint/2010/main" val="2271782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A92E5-3901-55EF-C718-5BCFCEA4FD2E}"/>
            </a:ext>
          </a:extLst>
        </p:cNvPr>
        <p:cNvGrpSpPr/>
        <p:nvPr/>
      </p:nvGrpSpPr>
      <p:grpSpPr>
        <a:xfrm>
          <a:off x="0" y="0"/>
          <a:ext cx="0" cy="0"/>
          <a:chOff x="0" y="0"/>
          <a:chExt cx="0" cy="0"/>
        </a:xfrm>
      </p:grpSpPr>
      <p:sp>
        <p:nvSpPr>
          <p:cNvPr id="66" name="Rectangle: Rounded Corners 65">
            <a:extLst>
              <a:ext uri="{FF2B5EF4-FFF2-40B4-BE49-F238E27FC236}">
                <a16:creationId xmlns:a16="http://schemas.microsoft.com/office/drawing/2014/main" id="{CD701C22-B191-E439-21D8-32821AA5DA38}"/>
              </a:ext>
            </a:extLst>
          </p:cNvPr>
          <p:cNvSpPr/>
          <p:nvPr/>
        </p:nvSpPr>
        <p:spPr>
          <a:xfrm>
            <a:off x="6129856" y="3027197"/>
            <a:ext cx="5856902" cy="1432174"/>
          </a:xfrm>
          <a:prstGeom prst="roundRect">
            <a:avLst>
              <a:gd name="adj" fmla="val 402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Rounded Corners 52">
            <a:extLst>
              <a:ext uri="{FF2B5EF4-FFF2-40B4-BE49-F238E27FC236}">
                <a16:creationId xmlns:a16="http://schemas.microsoft.com/office/drawing/2014/main" id="{48B8914B-7BD6-E3FC-5C82-FFA06C0C1D79}"/>
              </a:ext>
            </a:extLst>
          </p:cNvPr>
          <p:cNvSpPr/>
          <p:nvPr/>
        </p:nvSpPr>
        <p:spPr>
          <a:xfrm>
            <a:off x="225703" y="1448593"/>
            <a:ext cx="5769287" cy="4589383"/>
          </a:xfrm>
          <a:prstGeom prst="roundRect">
            <a:avLst>
              <a:gd name="adj" fmla="val 29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2106FD0B-7BDD-DD0A-5585-487AE56A27ED}"/>
              </a:ext>
            </a:extLst>
          </p:cNvPr>
          <p:cNvSpPr>
            <a:spLocks noGrp="1"/>
          </p:cNvSpPr>
          <p:nvPr>
            <p:ph type="body" sz="quarter" idx="83"/>
          </p:nvPr>
        </p:nvSpPr>
        <p:spPr>
          <a:xfrm>
            <a:off x="3493971" y="6480593"/>
            <a:ext cx="8492787" cy="138313"/>
          </a:xfrm>
        </p:spPr>
        <p:txBody>
          <a:bodyPr vert="horz" lIns="0" tIns="0" rIns="0" bIns="0" rtlCol="0">
            <a:noAutofit/>
          </a:bodyPr>
          <a:lstStyle/>
          <a:p>
            <a:pPr marL="0" indent="0" defTabSz="961844">
              <a:lnSpc>
                <a:spcPts val="842"/>
              </a:lnSpc>
              <a:spcBef>
                <a:spcPts val="0"/>
              </a:spcBef>
              <a:buClr>
                <a:srgbClr val="FFFFFF"/>
              </a:buClr>
              <a:buSzPct val="100000"/>
            </a:pPr>
            <a:r>
              <a:rPr lang="en-GB">
                <a:latin typeface="Inter Tight"/>
              </a:rPr>
              <a:t>Source: </a:t>
            </a:r>
            <a:r>
              <a:rPr lang="en-GB" err="1">
                <a:latin typeface="Inter Tight"/>
              </a:rPr>
              <a:t>Differentology</a:t>
            </a:r>
            <a:r>
              <a:rPr lang="en-GB">
                <a:latin typeface="Inter Tight"/>
              </a:rPr>
              <a:t>, databank of 90+ cinema campaign effectiveness studies. Relative uplifts between those exposed to the ad in cinema vs. those not exposed to ad in cinema (Demographically matched groups). Top 2 agree scores reported for consideration and brand impression</a:t>
            </a:r>
          </a:p>
          <a:p>
            <a:pPr marL="0" indent="0" defTabSz="961844">
              <a:lnSpc>
                <a:spcPts val="842"/>
              </a:lnSpc>
              <a:spcBef>
                <a:spcPts val="0"/>
              </a:spcBef>
              <a:buClr>
                <a:srgbClr val="FFFFFF"/>
              </a:buClr>
              <a:buSzPct val="100000"/>
            </a:pPr>
            <a:endParaRPr lang="en-GB">
              <a:latin typeface="Inter Tight"/>
            </a:endParaRPr>
          </a:p>
          <a:p>
            <a:pPr marL="0" indent="0" defTabSz="961844">
              <a:lnSpc>
                <a:spcPts val="842"/>
              </a:lnSpc>
              <a:spcBef>
                <a:spcPts val="0"/>
              </a:spcBef>
              <a:buClr>
                <a:srgbClr val="FFFFFF"/>
              </a:buClr>
              <a:buSzPct val="100000"/>
            </a:pPr>
            <a:endParaRPr lang="en-GB">
              <a:latin typeface="Inter Tight"/>
            </a:endParaRPr>
          </a:p>
        </p:txBody>
      </p:sp>
      <p:sp>
        <p:nvSpPr>
          <p:cNvPr id="6" name="Title 3">
            <a:extLst>
              <a:ext uri="{FF2B5EF4-FFF2-40B4-BE49-F238E27FC236}">
                <a16:creationId xmlns:a16="http://schemas.microsoft.com/office/drawing/2014/main" id="{21C68EFD-7B1C-B03D-6F3C-4E77B9E4199D}"/>
              </a:ext>
            </a:extLst>
          </p:cNvPr>
          <p:cNvSpPr>
            <a:spLocks noGrp="1"/>
          </p:cNvSpPr>
          <p:nvPr>
            <p:ph type="title" idx="4294967295"/>
          </p:nvPr>
        </p:nvSpPr>
        <p:spPr>
          <a:xfrm>
            <a:off x="199829" y="239094"/>
            <a:ext cx="10882181" cy="525552"/>
          </a:xfrm>
        </p:spPr>
        <p:txBody>
          <a:bodyPr vert="horz" lIns="0" tIns="0" rIns="0" bIns="0" rtlCol="0" anchor="t" anchorCtr="0">
            <a:noAutofit/>
          </a:bodyPr>
          <a:lstStyle/>
          <a:p>
            <a:pPr algn="l"/>
            <a:r>
              <a:rPr lang="en-GB" sz="4400" dirty="0">
                <a:solidFill>
                  <a:schemeClr val="bg1"/>
                </a:solidFill>
              </a:rPr>
              <a:t>Cinema maximises positive brand impact</a:t>
            </a:r>
          </a:p>
        </p:txBody>
      </p:sp>
      <p:sp>
        <p:nvSpPr>
          <p:cNvPr id="8" name="Rectangle: Rounded Corners 7">
            <a:extLst>
              <a:ext uri="{FF2B5EF4-FFF2-40B4-BE49-F238E27FC236}">
                <a16:creationId xmlns:a16="http://schemas.microsoft.com/office/drawing/2014/main" id="{984C1240-33F2-45F9-B268-E484CBAB8C39}"/>
              </a:ext>
            </a:extLst>
          </p:cNvPr>
          <p:cNvSpPr/>
          <p:nvPr/>
        </p:nvSpPr>
        <p:spPr>
          <a:xfrm>
            <a:off x="6150600" y="1468847"/>
            <a:ext cx="5856902" cy="1432174"/>
          </a:xfrm>
          <a:prstGeom prst="roundRect">
            <a:avLst>
              <a:gd name="adj" fmla="val 402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AA3FC4B2-00AD-42ED-78D9-149ADE8F05BB}"/>
              </a:ext>
            </a:extLst>
          </p:cNvPr>
          <p:cNvSpPr txBox="1"/>
          <p:nvPr/>
        </p:nvSpPr>
        <p:spPr>
          <a:xfrm>
            <a:off x="8306602" y="1616111"/>
            <a:ext cx="3342497" cy="747431"/>
          </a:xfrm>
          <a:prstGeom prst="rect">
            <a:avLst/>
          </a:prstGeom>
          <a:noFill/>
        </p:spPr>
        <p:txBody>
          <a:bodyPr wrap="square" lIns="0" tIns="0" rIns="0" bIns="0" rtlCol="0">
            <a:noAutofit/>
          </a:bodyPr>
          <a:lstStyle/>
          <a:p>
            <a:pPr lvl="0">
              <a:spcBef>
                <a:spcPts val="1100"/>
              </a:spcBef>
              <a:buClr>
                <a:srgbClr val="000000"/>
              </a:buClr>
              <a:buSzPct val="100000"/>
              <a:defRPr/>
            </a:pPr>
            <a:r>
              <a:rPr lang="en-GB" sz="1600" kern="0" dirty="0">
                <a:solidFill>
                  <a:srgbClr val="051D2E"/>
                </a:solidFill>
              </a:rPr>
              <a:t>Cinema</a:t>
            </a:r>
            <a:r>
              <a:rPr lang="en-GB" sz="1600" b="1" kern="0" dirty="0">
                <a:solidFill>
                  <a:srgbClr val="051D2E"/>
                </a:solidFill>
              </a:rPr>
              <a:t> contributed 7% to ‘brand desire’ – 4x more effective than the next best channel </a:t>
            </a:r>
            <a:r>
              <a:rPr lang="en-GB" sz="1600" kern="0" dirty="0">
                <a:solidFill>
                  <a:srgbClr val="051D2E"/>
                </a:solidFill>
              </a:rPr>
              <a:t>- despite only accounting for c.1% of the overall media spend</a:t>
            </a:r>
          </a:p>
        </p:txBody>
      </p:sp>
      <p:grpSp>
        <p:nvGrpSpPr>
          <p:cNvPr id="27" name="Group 26">
            <a:extLst>
              <a:ext uri="{FF2B5EF4-FFF2-40B4-BE49-F238E27FC236}">
                <a16:creationId xmlns:a16="http://schemas.microsoft.com/office/drawing/2014/main" id="{EE1AA53E-DA46-B2FC-D2AC-E258FF3914F9}"/>
              </a:ext>
            </a:extLst>
          </p:cNvPr>
          <p:cNvGrpSpPr/>
          <p:nvPr/>
        </p:nvGrpSpPr>
        <p:grpSpPr>
          <a:xfrm>
            <a:off x="6150600" y="4605803"/>
            <a:ext cx="5856902" cy="1432174"/>
            <a:chOff x="186948" y="4615479"/>
            <a:chExt cx="5856902" cy="1432174"/>
          </a:xfrm>
        </p:grpSpPr>
        <p:sp>
          <p:nvSpPr>
            <p:cNvPr id="28" name="Rectangle: Rounded Corners 27">
              <a:extLst>
                <a:ext uri="{FF2B5EF4-FFF2-40B4-BE49-F238E27FC236}">
                  <a16:creationId xmlns:a16="http://schemas.microsoft.com/office/drawing/2014/main" id="{CB781CFC-AF54-DF40-F2FC-23CF796A5BEC}"/>
                </a:ext>
              </a:extLst>
            </p:cNvPr>
            <p:cNvSpPr/>
            <p:nvPr/>
          </p:nvSpPr>
          <p:spPr>
            <a:xfrm>
              <a:off x="186948" y="4615479"/>
              <a:ext cx="5856902" cy="1432174"/>
            </a:xfrm>
            <a:prstGeom prst="roundRect">
              <a:avLst>
                <a:gd name="adj" fmla="val 402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A530E9B3-0DEA-2A29-6D61-E177C5032C9C}"/>
                </a:ext>
              </a:extLst>
            </p:cNvPr>
            <p:cNvSpPr txBox="1"/>
            <p:nvPr/>
          </p:nvSpPr>
          <p:spPr>
            <a:xfrm>
              <a:off x="2342950" y="4862477"/>
              <a:ext cx="3409874" cy="747431"/>
            </a:xfrm>
            <a:prstGeom prst="rect">
              <a:avLst/>
            </a:prstGeom>
            <a:noFill/>
          </p:spPr>
          <p:txBody>
            <a:bodyPr wrap="square" lIns="0" tIns="0" rIns="0" bIns="0" rtlCol="0">
              <a:noAutofit/>
            </a:bodyPr>
            <a:lstStyle/>
            <a:p>
              <a:pPr lvl="0">
                <a:spcBef>
                  <a:spcPts val="1100"/>
                </a:spcBef>
                <a:buClr>
                  <a:srgbClr val="000000"/>
                </a:buClr>
                <a:buSzPct val="100000"/>
                <a:defRPr/>
              </a:pPr>
              <a:r>
                <a:rPr lang="en-GB" sz="1600" kern="0" dirty="0">
                  <a:solidFill>
                    <a:srgbClr val="051D2E"/>
                  </a:solidFill>
                </a:rPr>
                <a:t>Cinema delivered an uplift in ‘Aspirational’ perceptions (+36%) and </a:t>
              </a:r>
              <a:r>
                <a:rPr lang="en-GB" sz="1600" b="1" kern="0" dirty="0">
                  <a:solidFill>
                    <a:srgbClr val="051D2E"/>
                  </a:solidFill>
                </a:rPr>
                <a:t>consideration of Prada </a:t>
              </a:r>
              <a:r>
                <a:rPr lang="en-GB" sz="1600" b="1" kern="0" dirty="0" err="1">
                  <a:solidFill>
                    <a:srgbClr val="051D2E"/>
                  </a:solidFill>
                </a:rPr>
                <a:t>Paradoxe</a:t>
              </a:r>
              <a:r>
                <a:rPr lang="en-GB" sz="1600" b="1" kern="0" dirty="0">
                  <a:solidFill>
                    <a:srgbClr val="051D2E"/>
                  </a:solidFill>
                </a:rPr>
                <a:t> (+28%). </a:t>
              </a:r>
            </a:p>
          </p:txBody>
        </p:sp>
      </p:grpSp>
      <p:pic>
        <p:nvPicPr>
          <p:cNvPr id="37" name="Picture 36" descr="A blue and yellow logo&#10;&#10;Description automatically generated">
            <a:extLst>
              <a:ext uri="{FF2B5EF4-FFF2-40B4-BE49-F238E27FC236}">
                <a16:creationId xmlns:a16="http://schemas.microsoft.com/office/drawing/2014/main" id="{150C2197-DC32-1865-120E-C42A27BF1C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5396" y="1616111"/>
            <a:ext cx="1884913" cy="1059711"/>
          </a:xfrm>
          <a:prstGeom prst="rect">
            <a:avLst/>
          </a:prstGeom>
        </p:spPr>
      </p:pic>
      <p:pic>
        <p:nvPicPr>
          <p:cNvPr id="39" name="Picture 38" descr="A black and white logo&#10;&#10;Description automatically generated">
            <a:extLst>
              <a:ext uri="{FF2B5EF4-FFF2-40B4-BE49-F238E27FC236}">
                <a16:creationId xmlns:a16="http://schemas.microsoft.com/office/drawing/2014/main" id="{8DD54109-AD80-D5E3-E843-2567F5C3128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084" t="18883" r="13103" b="18883"/>
          <a:stretch/>
        </p:blipFill>
        <p:spPr>
          <a:xfrm>
            <a:off x="6228193" y="3148019"/>
            <a:ext cx="2004524" cy="1111610"/>
          </a:xfrm>
          <a:prstGeom prst="rect">
            <a:avLst/>
          </a:prstGeom>
        </p:spPr>
      </p:pic>
      <p:pic>
        <p:nvPicPr>
          <p:cNvPr id="41" name="Picture 40" descr="A bottle of perfume&#10;&#10;Description automatically generated">
            <a:extLst>
              <a:ext uri="{FF2B5EF4-FFF2-40B4-BE49-F238E27FC236}">
                <a16:creationId xmlns:a16="http://schemas.microsoft.com/office/drawing/2014/main" id="{242034AB-2C71-0DBB-26EF-B0B619E0A3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3393" y="4760156"/>
            <a:ext cx="1142373" cy="1142373"/>
          </a:xfrm>
          <a:prstGeom prst="rect">
            <a:avLst/>
          </a:prstGeom>
        </p:spPr>
      </p:pic>
      <p:sp>
        <p:nvSpPr>
          <p:cNvPr id="51" name="Rectangle: Rounded Corners 50">
            <a:extLst>
              <a:ext uri="{FF2B5EF4-FFF2-40B4-BE49-F238E27FC236}">
                <a16:creationId xmlns:a16="http://schemas.microsoft.com/office/drawing/2014/main" id="{15887E6C-DBB6-E3A2-7D3A-185C400E1813}"/>
              </a:ext>
            </a:extLst>
          </p:cNvPr>
          <p:cNvSpPr/>
          <p:nvPr/>
        </p:nvSpPr>
        <p:spPr>
          <a:xfrm>
            <a:off x="336885" y="1538307"/>
            <a:ext cx="5511608" cy="1362714"/>
          </a:xfrm>
          <a:prstGeom prst="roundRect">
            <a:avLst>
              <a:gd name="adj" fmla="val 15118"/>
            </a:avLst>
          </a:prstGeom>
          <a:solidFill>
            <a:srgbClr val="F3DDBD"/>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pPr lvl="0" algn="ctr" defTabSz="872296">
              <a:defRPr/>
            </a:pPr>
            <a:r>
              <a:rPr lang="en-GB" sz="2000" b="1" kern="0" dirty="0">
                <a:solidFill>
                  <a:srgbClr val="051D2E"/>
                </a:solidFill>
              </a:rPr>
              <a:t>Better brand impression</a:t>
            </a:r>
          </a:p>
          <a:p>
            <a:pPr lvl="0" algn="ctr" defTabSz="872296">
              <a:defRPr/>
            </a:pPr>
            <a:r>
              <a:rPr lang="en-GB" sz="5400" b="1" kern="0" dirty="0">
                <a:solidFill>
                  <a:srgbClr val="051D2E"/>
                </a:solidFill>
              </a:rPr>
              <a:t>+28%</a:t>
            </a:r>
          </a:p>
        </p:txBody>
      </p:sp>
      <p:sp>
        <p:nvSpPr>
          <p:cNvPr id="57" name="Rectangle: Rounded Corners 56">
            <a:extLst>
              <a:ext uri="{FF2B5EF4-FFF2-40B4-BE49-F238E27FC236}">
                <a16:creationId xmlns:a16="http://schemas.microsoft.com/office/drawing/2014/main" id="{E80DE839-F32C-B1C0-AC40-58D5CF02F518}"/>
              </a:ext>
            </a:extLst>
          </p:cNvPr>
          <p:cNvSpPr/>
          <p:nvPr/>
        </p:nvSpPr>
        <p:spPr>
          <a:xfrm>
            <a:off x="354542" y="3037380"/>
            <a:ext cx="5511608" cy="1362714"/>
          </a:xfrm>
          <a:prstGeom prst="roundRect">
            <a:avLst>
              <a:gd name="adj" fmla="val 15118"/>
            </a:avLst>
          </a:prstGeom>
          <a:solidFill>
            <a:srgbClr val="EF3340"/>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pPr algn="ctr"/>
            <a:r>
              <a:rPr lang="en-GB" sz="2000" b="1" kern="0" dirty="0">
                <a:solidFill>
                  <a:srgbClr val="FFFFFF"/>
                </a:solidFill>
              </a:rPr>
              <a:t>Consideration</a:t>
            </a:r>
          </a:p>
          <a:p>
            <a:pPr algn="ctr"/>
            <a:r>
              <a:rPr lang="en-GB" sz="5400" b="1" kern="0" dirty="0">
                <a:solidFill>
                  <a:srgbClr val="FFFFFF"/>
                </a:solidFill>
              </a:rPr>
              <a:t>+32%</a:t>
            </a:r>
            <a:endParaRPr lang="en-GB" b="1" dirty="0">
              <a:solidFill>
                <a:schemeClr val="tx1"/>
              </a:solidFill>
            </a:endParaRPr>
          </a:p>
        </p:txBody>
      </p:sp>
      <p:sp>
        <p:nvSpPr>
          <p:cNvPr id="59" name="Rectangle: Rounded Corners 58">
            <a:extLst>
              <a:ext uri="{FF2B5EF4-FFF2-40B4-BE49-F238E27FC236}">
                <a16:creationId xmlns:a16="http://schemas.microsoft.com/office/drawing/2014/main" id="{59044D62-76EA-296C-D64F-266109E0B315}"/>
              </a:ext>
            </a:extLst>
          </p:cNvPr>
          <p:cNvSpPr/>
          <p:nvPr/>
        </p:nvSpPr>
        <p:spPr>
          <a:xfrm>
            <a:off x="346510" y="4539816"/>
            <a:ext cx="5511608" cy="1362713"/>
          </a:xfrm>
          <a:prstGeom prst="roundRect">
            <a:avLst>
              <a:gd name="adj" fmla="val 15118"/>
            </a:avLst>
          </a:prstGeom>
          <a:solidFill>
            <a:srgbClr val="051D2E"/>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pPr lvl="0" algn="ctr" defTabSz="872296">
              <a:defRPr/>
            </a:pPr>
            <a:r>
              <a:rPr lang="en-GB" sz="2000" b="1" kern="0" dirty="0">
                <a:solidFill>
                  <a:srgbClr val="FFFFFF"/>
                </a:solidFill>
              </a:rPr>
              <a:t>Intention to act</a:t>
            </a:r>
          </a:p>
          <a:p>
            <a:pPr lvl="0" algn="ctr" defTabSz="872296">
              <a:defRPr/>
            </a:pPr>
            <a:r>
              <a:rPr lang="en-GB" sz="5400" b="1" kern="0" dirty="0">
                <a:solidFill>
                  <a:srgbClr val="FFFFFF"/>
                </a:solidFill>
              </a:rPr>
              <a:t>+16%</a:t>
            </a:r>
            <a:endParaRPr lang="en-GB" b="1" dirty="0">
              <a:solidFill>
                <a:schemeClr val="tx1"/>
              </a:solidFill>
            </a:endParaRPr>
          </a:p>
        </p:txBody>
      </p:sp>
      <p:sp>
        <p:nvSpPr>
          <p:cNvPr id="68" name="TextBox 67">
            <a:extLst>
              <a:ext uri="{FF2B5EF4-FFF2-40B4-BE49-F238E27FC236}">
                <a16:creationId xmlns:a16="http://schemas.microsoft.com/office/drawing/2014/main" id="{7E8BF810-2678-BA03-AB94-6EC2ECD780DB}"/>
              </a:ext>
            </a:extLst>
          </p:cNvPr>
          <p:cNvSpPr txBox="1"/>
          <p:nvPr/>
        </p:nvSpPr>
        <p:spPr>
          <a:xfrm>
            <a:off x="8259741" y="3286092"/>
            <a:ext cx="3389358" cy="1077218"/>
          </a:xfrm>
          <a:prstGeom prst="rect">
            <a:avLst/>
          </a:prstGeom>
          <a:noFill/>
          <a:ln>
            <a:noFill/>
          </a:ln>
        </p:spPr>
        <p:txBody>
          <a:bodyPr wrap="square">
            <a:spAutoFit/>
          </a:bodyPr>
          <a:lstStyle/>
          <a:p>
            <a:pPr marL="0" marR="0" lvl="0" indent="0" defTabSz="914400" eaLnBrk="1" fontAlgn="auto" latinLnBrk="0" hangingPunct="1">
              <a:lnSpc>
                <a:spcPct val="100000"/>
              </a:lnSpc>
              <a:spcBef>
                <a:spcPts val="1100"/>
              </a:spcBef>
              <a:spcAft>
                <a:spcPts val="0"/>
              </a:spcAft>
              <a:buClr>
                <a:srgbClr val="000000"/>
              </a:buClr>
              <a:buSzPct val="100000"/>
              <a:buFontTx/>
              <a:buNone/>
              <a:tabLst/>
              <a:defRPr/>
            </a:pPr>
            <a:r>
              <a:rPr kumimoji="0" lang="en-GB" sz="1600" b="0" i="0" u="none" strike="noStrike" kern="0" cap="none" spc="0" normalizeH="0" baseline="0" noProof="0" dirty="0">
                <a:ln>
                  <a:noFill/>
                </a:ln>
                <a:solidFill>
                  <a:srgbClr val="051D2E"/>
                </a:solidFill>
                <a:effectLst/>
                <a:uLnTx/>
                <a:uFillTx/>
              </a:rPr>
              <a:t>Consideration of </a:t>
            </a:r>
            <a:r>
              <a:rPr kumimoji="0" lang="en-GB" sz="1600" b="1" i="0" u="none" strike="noStrike" kern="0" cap="none" spc="0" normalizeH="0" baseline="0" noProof="0" dirty="0">
                <a:ln>
                  <a:noFill/>
                </a:ln>
                <a:solidFill>
                  <a:srgbClr val="051D2E"/>
                </a:solidFill>
                <a:effectLst/>
                <a:uLnTx/>
                <a:uFillTx/>
              </a:rPr>
              <a:t>purchasing a Kia electric car increased by 8% </a:t>
            </a:r>
            <a:r>
              <a:rPr kumimoji="0" lang="en-GB" sz="1600" b="0" i="0" u="none" strike="noStrike" kern="0" cap="none" spc="0" normalizeH="0" baseline="0" noProof="0" dirty="0">
                <a:ln>
                  <a:noFill/>
                </a:ln>
                <a:solidFill>
                  <a:srgbClr val="051D2E"/>
                </a:solidFill>
                <a:effectLst/>
                <a:uLnTx/>
                <a:uFillTx/>
              </a:rPr>
              <a:t>across the first year of the campaign. </a:t>
            </a:r>
          </a:p>
        </p:txBody>
      </p:sp>
    </p:spTree>
    <p:extLst>
      <p:ext uri="{BB962C8B-B14F-4D97-AF65-F5344CB8AC3E}">
        <p14:creationId xmlns:p14="http://schemas.microsoft.com/office/powerpoint/2010/main" val="1950098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AFD9B-4BCC-4401-6A0D-7D6D6868D4F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0D02253-484B-CC17-E824-0FC0024C7E7B}"/>
              </a:ext>
            </a:extLst>
          </p:cNvPr>
          <p:cNvSpPr>
            <a:spLocks noGrp="1"/>
          </p:cNvSpPr>
          <p:nvPr>
            <p:ph type="body" sz="quarter" idx="83"/>
          </p:nvPr>
        </p:nvSpPr>
        <p:spPr>
          <a:xfrm>
            <a:off x="2286000" y="6433058"/>
            <a:ext cx="9700758" cy="296968"/>
          </a:xfrm>
        </p:spPr>
        <p:txBody>
          <a:bodyPr/>
          <a:lstStyle/>
          <a:p>
            <a:pPr marL="0" lvl="0" indent="0" defTabSz="872296">
              <a:lnSpc>
                <a:spcPts val="800"/>
              </a:lnSpc>
              <a:spcBef>
                <a:spcPts val="0"/>
              </a:spcBef>
              <a:buClr>
                <a:srgbClr val="FFFFFF"/>
              </a:buClr>
              <a:buSzPct val="100000"/>
              <a:defRPr/>
            </a:pPr>
            <a:r>
              <a:rPr lang="en-GB" dirty="0"/>
              <a:t>£2.56 stat sourced from </a:t>
            </a:r>
            <a:r>
              <a:rPr lang="en-GB" dirty="0" err="1"/>
              <a:t>Thinkbox</a:t>
            </a:r>
            <a:r>
              <a:rPr lang="en-GB" dirty="0"/>
              <a:t>, GroupM, </a:t>
            </a:r>
            <a:r>
              <a:rPr lang="en-GB" dirty="0" err="1"/>
              <a:t>Ebiquity</a:t>
            </a:r>
            <a:r>
              <a:rPr lang="en-GB" dirty="0"/>
              <a:t> – Profit Ability 2. Chart Source: </a:t>
            </a:r>
            <a:r>
              <a:rPr lang="en-GB" dirty="0" err="1"/>
              <a:t>Ebiquity</a:t>
            </a:r>
            <a:r>
              <a:rPr lang="en-GB" dirty="0"/>
              <a:t> and Lumen – Maximising Profit through Attention 2024</a:t>
            </a:r>
            <a:endParaRPr lang="en-US" dirty="0"/>
          </a:p>
          <a:p>
            <a:pPr marL="0" lvl="0" indent="0" defTabSz="872296">
              <a:lnSpc>
                <a:spcPts val="800"/>
              </a:lnSpc>
              <a:spcBef>
                <a:spcPts val="0"/>
              </a:spcBef>
              <a:buClr>
                <a:srgbClr val="FFFFFF"/>
              </a:buClr>
              <a:buSzPct val="100000"/>
              <a:defRPr/>
            </a:pPr>
            <a:endParaRPr lang="en-GB" dirty="0"/>
          </a:p>
        </p:txBody>
      </p:sp>
      <p:sp>
        <p:nvSpPr>
          <p:cNvPr id="5" name="Rectangle: Rounded Corners 4">
            <a:extLst>
              <a:ext uri="{FF2B5EF4-FFF2-40B4-BE49-F238E27FC236}">
                <a16:creationId xmlns:a16="http://schemas.microsoft.com/office/drawing/2014/main" id="{8B035A93-D5D0-7B4B-1505-F029A97833F5}"/>
              </a:ext>
            </a:extLst>
          </p:cNvPr>
          <p:cNvSpPr>
            <a:spLocks/>
          </p:cNvSpPr>
          <p:nvPr/>
        </p:nvSpPr>
        <p:spPr>
          <a:xfrm>
            <a:off x="5283200" y="1670396"/>
            <a:ext cx="6630988" cy="4210049"/>
          </a:xfrm>
          <a:prstGeom prst="roundRect">
            <a:avLst>
              <a:gd name="adj" fmla="val 199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Subtitle 2">
            <a:extLst>
              <a:ext uri="{FF2B5EF4-FFF2-40B4-BE49-F238E27FC236}">
                <a16:creationId xmlns:a16="http://schemas.microsoft.com/office/drawing/2014/main" id="{70985FBB-03C5-DE73-9EDC-C0AA9335C0AC}"/>
              </a:ext>
            </a:extLst>
          </p:cNvPr>
          <p:cNvSpPr>
            <a:spLocks noGrp="1"/>
          </p:cNvSpPr>
          <p:nvPr>
            <p:ph type="subTitle" idx="1"/>
          </p:nvPr>
        </p:nvSpPr>
        <p:spPr>
          <a:xfrm>
            <a:off x="199829" y="870805"/>
            <a:ext cx="11879395" cy="296968"/>
          </a:xfrm>
        </p:spPr>
        <p:txBody>
          <a:bodyPr vert="horz" lIns="0" tIns="0" rIns="0" bIns="0" rtlCol="0">
            <a:noAutofit/>
          </a:bodyPr>
          <a:lstStyle/>
          <a:p>
            <a:r>
              <a:rPr lang="en-GB" dirty="0">
                <a:latin typeface="+mj-lt"/>
              </a:rPr>
              <a:t>Data from </a:t>
            </a:r>
            <a:r>
              <a:rPr lang="en-GB" dirty="0" err="1">
                <a:latin typeface="+mj-lt"/>
              </a:rPr>
              <a:t>Ebiquity</a:t>
            </a:r>
            <a:r>
              <a:rPr lang="en-GB" dirty="0">
                <a:latin typeface="+mj-lt"/>
              </a:rPr>
              <a:t>, GroupM and Lumen highlights how cinema’s high attention environment leads to a significant impact – driving incremental profit and return on investment for brands </a:t>
            </a:r>
          </a:p>
        </p:txBody>
      </p:sp>
      <p:sp>
        <p:nvSpPr>
          <p:cNvPr id="4" name="Title 3">
            <a:extLst>
              <a:ext uri="{FF2B5EF4-FFF2-40B4-BE49-F238E27FC236}">
                <a16:creationId xmlns:a16="http://schemas.microsoft.com/office/drawing/2014/main" id="{1C80E783-5638-F9E1-739B-C1D309D13AA6}"/>
              </a:ext>
            </a:extLst>
          </p:cNvPr>
          <p:cNvSpPr>
            <a:spLocks noGrp="1"/>
          </p:cNvSpPr>
          <p:nvPr>
            <p:ph type="title"/>
          </p:nvPr>
        </p:nvSpPr>
        <p:spPr>
          <a:xfrm>
            <a:off x="199829" y="239094"/>
            <a:ext cx="11786929" cy="525552"/>
          </a:xfrm>
        </p:spPr>
        <p:txBody>
          <a:bodyPr/>
          <a:lstStyle/>
          <a:p>
            <a:r>
              <a:rPr lang="en-GB" dirty="0"/>
              <a:t>Maximise incremental profit with cinema</a:t>
            </a:r>
          </a:p>
        </p:txBody>
      </p:sp>
      <p:sp>
        <p:nvSpPr>
          <p:cNvPr id="23" name="Text Placeholder 5">
            <a:extLst>
              <a:ext uri="{FF2B5EF4-FFF2-40B4-BE49-F238E27FC236}">
                <a16:creationId xmlns:a16="http://schemas.microsoft.com/office/drawing/2014/main" id="{6A75F437-5ACE-822F-1C6B-86960CAA581A}"/>
              </a:ext>
            </a:extLst>
          </p:cNvPr>
          <p:cNvSpPr txBox="1">
            <a:spLocks/>
          </p:cNvSpPr>
          <p:nvPr/>
        </p:nvSpPr>
        <p:spPr>
          <a:xfrm>
            <a:off x="331570" y="1670396"/>
            <a:ext cx="4750569" cy="4210050"/>
          </a:xfrm>
          <a:prstGeom prst="roundRect">
            <a:avLst>
              <a:gd name="adj" fmla="val 2208"/>
            </a:avLst>
          </a:prstGeom>
          <a:solidFill>
            <a:srgbClr val="82B2B3"/>
          </a:solidFill>
        </p:spPr>
        <p:txBody>
          <a:bodyPr vert="horz" lIns="0" tIns="0" rIns="0" bIns="0" rtlCol="0" anchor="ctr" anchorCtr="1">
            <a:noAutofit/>
          </a:bodyPr>
          <a:lstStyle>
            <a:defPPr>
              <a:defRPr lang="en-US"/>
            </a:defPPr>
            <a:lvl1pPr marL="6350" indent="-6350" algn="ctr">
              <a:lnSpc>
                <a:spcPct val="90000"/>
              </a:lnSpc>
              <a:spcBef>
                <a:spcPts val="1000"/>
              </a:spcBef>
              <a:buFont typeface="Inter Tight" panose="020B0604020202020204" pitchFamily="34" charset="0"/>
              <a:buNone/>
              <a:tabLst/>
              <a:defRPr sz="4400" b="1" kern="0">
                <a:solidFill>
                  <a:schemeClr val="bg1"/>
                </a:solidFill>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pPr defTabSz="872171">
              <a:defRPr/>
            </a:pPr>
            <a:r>
              <a:rPr lang="en-GB" sz="4000" b="0" dirty="0">
                <a:solidFill>
                  <a:srgbClr val="051D2E"/>
                </a:solidFill>
                <a:latin typeface="+mj-lt"/>
              </a:rPr>
              <a:t>For every £1 invested…</a:t>
            </a:r>
          </a:p>
          <a:p>
            <a:pPr defTabSz="872171">
              <a:defRPr/>
            </a:pPr>
            <a:r>
              <a:rPr lang="en-GB" dirty="0">
                <a:solidFill>
                  <a:srgbClr val="051D2E"/>
                </a:solidFill>
                <a:latin typeface="+mj-lt"/>
              </a:rPr>
              <a:t>Cinema ROI = £2.56</a:t>
            </a:r>
          </a:p>
        </p:txBody>
      </p:sp>
      <p:graphicFrame>
        <p:nvGraphicFramePr>
          <p:cNvPr id="7" name="Chart 6">
            <a:extLst>
              <a:ext uri="{FF2B5EF4-FFF2-40B4-BE49-F238E27FC236}">
                <a16:creationId xmlns:a16="http://schemas.microsoft.com/office/drawing/2014/main" id="{6E8F6C9D-5BB2-024E-6673-6FB68AD2ACB5}"/>
              </a:ext>
            </a:extLst>
          </p:cNvPr>
          <p:cNvGraphicFramePr/>
          <p:nvPr>
            <p:extLst>
              <p:ext uri="{D42A27DB-BD31-4B8C-83A1-F6EECF244321}">
                <p14:modId xmlns:p14="http://schemas.microsoft.com/office/powerpoint/2010/main" val="3280274116"/>
              </p:ext>
            </p:extLst>
          </p:nvPr>
        </p:nvGraphicFramePr>
        <p:xfrm>
          <a:off x="5887062" y="1812923"/>
          <a:ext cx="5865537" cy="3673478"/>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2E2DF868-5E0D-6A4D-E607-2BDD262E4264}"/>
              </a:ext>
            </a:extLst>
          </p:cNvPr>
          <p:cNvSpPr txBox="1"/>
          <p:nvPr/>
        </p:nvSpPr>
        <p:spPr>
          <a:xfrm rot="16200000">
            <a:off x="3834372" y="3420174"/>
            <a:ext cx="3552318" cy="261610"/>
          </a:xfrm>
          <a:prstGeom prst="rect">
            <a:avLst/>
          </a:prstGeom>
          <a:noFill/>
        </p:spPr>
        <p:txBody>
          <a:bodyPr wrap="square" rtlCol="0">
            <a:spAutoFit/>
          </a:bodyPr>
          <a:lstStyle/>
          <a:p>
            <a:pPr algn="ctr"/>
            <a:r>
              <a:rPr lang="en-GB" sz="1100" b="1" dirty="0"/>
              <a:t>Long-term incremental profit per 000 impressions </a:t>
            </a:r>
          </a:p>
        </p:txBody>
      </p:sp>
      <p:sp>
        <p:nvSpPr>
          <p:cNvPr id="12" name="TextBox 11">
            <a:extLst>
              <a:ext uri="{FF2B5EF4-FFF2-40B4-BE49-F238E27FC236}">
                <a16:creationId xmlns:a16="http://schemas.microsoft.com/office/drawing/2014/main" id="{1D6D813E-7644-38BF-8137-CB60ACB1E8D8}"/>
              </a:ext>
            </a:extLst>
          </p:cNvPr>
          <p:cNvSpPr txBox="1"/>
          <p:nvPr/>
        </p:nvSpPr>
        <p:spPr>
          <a:xfrm>
            <a:off x="6095999" y="5498386"/>
            <a:ext cx="5656599" cy="261610"/>
          </a:xfrm>
          <a:prstGeom prst="rect">
            <a:avLst/>
          </a:prstGeom>
          <a:noFill/>
        </p:spPr>
        <p:txBody>
          <a:bodyPr wrap="square" rtlCol="0">
            <a:spAutoFit/>
          </a:bodyPr>
          <a:lstStyle/>
          <a:p>
            <a:pPr algn="ctr"/>
            <a:r>
              <a:rPr lang="en-GB" sz="1100" b="1" dirty="0"/>
              <a:t>Attentive seconds per 000 impressions</a:t>
            </a:r>
          </a:p>
        </p:txBody>
      </p:sp>
    </p:spTree>
    <p:extLst>
      <p:ext uri="{BB962C8B-B14F-4D97-AF65-F5344CB8AC3E}">
        <p14:creationId xmlns:p14="http://schemas.microsoft.com/office/powerpoint/2010/main" val="1031928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B1702-7B0B-EDC1-C524-C9A19E3CF2FB}"/>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F40D706-93C0-D64E-2222-1956E918B67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3080" r="3080"/>
          <a:stretch>
            <a:fillRect/>
          </a:stretch>
        </p:blipFill>
        <p:spPr>
          <a:prstGeom prst="roundRect">
            <a:avLst>
              <a:gd name="adj" fmla="val 1469"/>
            </a:avLst>
          </a:prstGeom>
          <a:blipFill>
            <a:blip r:embed="rId4"/>
            <a:srcRect/>
            <a:stretch>
              <a:fillRect l="-9150" r="-9150"/>
            </a:stretch>
          </a:blipFill>
        </p:spPr>
      </p:pic>
      <p:sp>
        <p:nvSpPr>
          <p:cNvPr id="3" name="Title 2">
            <a:extLst>
              <a:ext uri="{FF2B5EF4-FFF2-40B4-BE49-F238E27FC236}">
                <a16:creationId xmlns:a16="http://schemas.microsoft.com/office/drawing/2014/main" id="{94107863-F2FF-789C-D506-560DE7A67928}"/>
              </a:ext>
            </a:extLst>
          </p:cNvPr>
          <p:cNvSpPr>
            <a:spLocks noGrp="1"/>
          </p:cNvSpPr>
          <p:nvPr>
            <p:ph type="title"/>
          </p:nvPr>
        </p:nvSpPr>
        <p:spPr/>
        <p:txBody>
          <a:bodyPr/>
          <a:lstStyle/>
          <a:p>
            <a:r>
              <a:rPr lang="en-US" spc="50" dirty="0"/>
              <a:t>Geo-targeting to drive efficient response</a:t>
            </a:r>
            <a:endParaRPr lang="en-GB" dirty="0"/>
          </a:p>
        </p:txBody>
      </p:sp>
      <p:sp>
        <p:nvSpPr>
          <p:cNvPr id="10" name="Text Placeholder 4">
            <a:extLst>
              <a:ext uri="{FF2B5EF4-FFF2-40B4-BE49-F238E27FC236}">
                <a16:creationId xmlns:a16="http://schemas.microsoft.com/office/drawing/2014/main" id="{81E7387D-F207-213A-EAB8-D8BC0733BB0D}"/>
              </a:ext>
            </a:extLst>
          </p:cNvPr>
          <p:cNvSpPr txBox="1">
            <a:spLocks noGrp="1"/>
          </p:cNvSpPr>
          <p:nvPr>
            <p:ph type="body" sz="quarter" idx="16"/>
          </p:nvPr>
        </p:nvSpPr>
        <p:spPr>
          <a:xfrm>
            <a:off x="205242" y="1844676"/>
            <a:ext cx="6195580" cy="3168650"/>
          </a:xfrm>
          <a:prstGeom prst="rect">
            <a:avLst/>
          </a:prstGeom>
        </p:spPr>
        <p:txBody>
          <a:bodyPr vert="horz" lIns="0" tIns="0" rIns="0" bIns="0" rtlCol="0">
            <a:noAutofit/>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indent="0">
              <a:buNone/>
            </a:pPr>
            <a:r>
              <a:rPr lang="en-GB" sz="2000" dirty="0">
                <a:solidFill>
                  <a:schemeClr val="bg1"/>
                </a:solidFill>
              </a:rPr>
              <a:t>Using </a:t>
            </a:r>
            <a:r>
              <a:rPr lang="en-GB" sz="2000" dirty="0" err="1">
                <a:solidFill>
                  <a:schemeClr val="bg1"/>
                </a:solidFill>
              </a:rPr>
              <a:t>Cinemapper</a:t>
            </a:r>
            <a:r>
              <a:rPr lang="en-GB" sz="2000" dirty="0">
                <a:solidFill>
                  <a:schemeClr val="bg1"/>
                </a:solidFill>
              </a:rPr>
              <a:t>, DCM’s cinema proximity planning tool, you can run a targeted cinema campaign or add a localised spin to your national campaigns.</a:t>
            </a:r>
          </a:p>
          <a:p>
            <a:pPr indent="0">
              <a:buNone/>
            </a:pPr>
            <a:endParaRPr lang="en-GB" sz="2000" dirty="0">
              <a:solidFill>
                <a:schemeClr val="bg1"/>
              </a:solidFill>
            </a:endParaRPr>
          </a:p>
          <a:p>
            <a:pPr marL="342900" indent="-342900"/>
            <a:r>
              <a:rPr lang="en-GB" sz="2000" dirty="0">
                <a:solidFill>
                  <a:schemeClr val="bg1"/>
                </a:solidFill>
              </a:rPr>
              <a:t>Map postcodes of your stores, key catchment areas etc. to the nearest cinemas based on distance in miles, drive time or walk time</a:t>
            </a:r>
          </a:p>
          <a:p>
            <a:pPr marL="342900" indent="-342900"/>
            <a:endParaRPr lang="en-GB" sz="2000" dirty="0">
              <a:solidFill>
                <a:schemeClr val="bg1"/>
              </a:solidFill>
            </a:endParaRPr>
          </a:p>
          <a:p>
            <a:pPr marL="342900" indent="-342900"/>
            <a:r>
              <a:rPr lang="en-GB" sz="2000" dirty="0">
                <a:solidFill>
                  <a:schemeClr val="bg1"/>
                </a:solidFill>
              </a:rPr>
              <a:t>Add end frame messaging to direct the audience to their nearest location</a:t>
            </a:r>
          </a:p>
        </p:txBody>
      </p:sp>
    </p:spTree>
    <p:extLst>
      <p:ext uri="{BB962C8B-B14F-4D97-AF65-F5344CB8AC3E}">
        <p14:creationId xmlns:p14="http://schemas.microsoft.com/office/powerpoint/2010/main" val="2244845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CAC2503-DFA0-BBF9-7630-EDDA2F930A6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810" b="1810"/>
          <a:stretch>
            <a:fillRect/>
          </a:stretch>
        </p:blipFill>
        <p:spPr>
          <a:prstGeom prst="roundRect">
            <a:avLst>
              <a:gd name="adj" fmla="val 1469"/>
            </a:avLst>
          </a:prstGeom>
          <a:blipFill>
            <a:blip r:embed="rId3"/>
            <a:srcRect/>
            <a:stretch>
              <a:fillRect l="-3545" r="-3545"/>
            </a:stretch>
          </a:blipFill>
        </p:spPr>
      </p:pic>
      <p:sp>
        <p:nvSpPr>
          <p:cNvPr id="9" name="Title 2">
            <a:extLst>
              <a:ext uri="{FF2B5EF4-FFF2-40B4-BE49-F238E27FC236}">
                <a16:creationId xmlns:a16="http://schemas.microsoft.com/office/drawing/2014/main" id="{7D9312D6-3DF3-7DAE-5BF7-1E6049A83361}"/>
              </a:ext>
            </a:extLst>
          </p:cNvPr>
          <p:cNvSpPr>
            <a:spLocks noGrp="1"/>
          </p:cNvSpPr>
          <p:nvPr>
            <p:ph type="title"/>
          </p:nvPr>
        </p:nvSpPr>
        <p:spPr>
          <a:xfrm>
            <a:off x="206242" y="234165"/>
            <a:ext cx="6195580" cy="1335808"/>
          </a:xfrm>
        </p:spPr>
        <p:txBody>
          <a:bodyPr/>
          <a:lstStyle/>
          <a:p>
            <a:r>
              <a:rPr lang="en-US" spc="50" dirty="0"/>
              <a:t>Cinema delivers ROI</a:t>
            </a:r>
            <a:endParaRPr lang="en-GB" dirty="0"/>
          </a:p>
        </p:txBody>
      </p:sp>
      <p:grpSp>
        <p:nvGrpSpPr>
          <p:cNvPr id="10" name="Group 9">
            <a:extLst>
              <a:ext uri="{FF2B5EF4-FFF2-40B4-BE49-F238E27FC236}">
                <a16:creationId xmlns:a16="http://schemas.microsoft.com/office/drawing/2014/main" id="{5000EE9B-F45C-E643-C54A-63F1C049BAAB}"/>
              </a:ext>
            </a:extLst>
          </p:cNvPr>
          <p:cNvGrpSpPr/>
          <p:nvPr/>
        </p:nvGrpSpPr>
        <p:grpSpPr>
          <a:xfrm>
            <a:off x="497909" y="1109734"/>
            <a:ext cx="2486868" cy="1556462"/>
            <a:chOff x="4108419" y="1516230"/>
            <a:chExt cx="5905273" cy="1512001"/>
          </a:xfrm>
        </p:grpSpPr>
        <p:sp>
          <p:nvSpPr>
            <p:cNvPr id="11" name="Rectangle: Rounded Corners 10">
              <a:extLst>
                <a:ext uri="{FF2B5EF4-FFF2-40B4-BE49-F238E27FC236}">
                  <a16:creationId xmlns:a16="http://schemas.microsoft.com/office/drawing/2014/main" id="{124F73AC-7606-0157-0365-ACF8044F9E37}"/>
                </a:ext>
              </a:extLst>
            </p:cNvPr>
            <p:cNvSpPr/>
            <p:nvPr/>
          </p:nvSpPr>
          <p:spPr>
            <a:xfrm>
              <a:off x="4108419" y="1516230"/>
              <a:ext cx="5905273" cy="1512001"/>
            </a:xfrm>
            <a:prstGeom prst="roundRect">
              <a:avLst>
                <a:gd name="adj" fmla="val 29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endParaRPr lang="en-GB"/>
            </a:p>
          </p:txBody>
        </p:sp>
        <p:sp>
          <p:nvSpPr>
            <p:cNvPr id="13" name="TextBox 12">
              <a:extLst>
                <a:ext uri="{FF2B5EF4-FFF2-40B4-BE49-F238E27FC236}">
                  <a16:creationId xmlns:a16="http://schemas.microsoft.com/office/drawing/2014/main" id="{1BA422BD-32C2-9896-E379-87C700D91B6E}"/>
                </a:ext>
              </a:extLst>
            </p:cNvPr>
            <p:cNvSpPr txBox="1"/>
            <p:nvPr/>
          </p:nvSpPr>
          <p:spPr>
            <a:xfrm>
              <a:off x="4239973" y="2016156"/>
              <a:ext cx="5691707" cy="814402"/>
            </a:xfrm>
            <a:prstGeom prst="rect">
              <a:avLst/>
            </a:prstGeom>
            <a:noFill/>
          </p:spPr>
          <p:txBody>
            <a:bodyPr wrap="square" lIns="0" tIns="0" rIns="0" bIns="0" rtlCol="0" anchor="ctr" anchorCtr="0">
              <a:noAutofit/>
            </a:bodyPr>
            <a:lstStyle/>
            <a:p>
              <a:pPr>
                <a:lnSpc>
                  <a:spcPct val="150000"/>
                </a:lnSpc>
              </a:pPr>
              <a:endParaRPr lang="en-US" sz="1200">
                <a:sym typeface="Inter Tight"/>
              </a:endParaRPr>
            </a:p>
          </p:txBody>
        </p:sp>
      </p:grpSp>
      <p:grpSp>
        <p:nvGrpSpPr>
          <p:cNvPr id="26" name="Group 25">
            <a:extLst>
              <a:ext uri="{FF2B5EF4-FFF2-40B4-BE49-F238E27FC236}">
                <a16:creationId xmlns:a16="http://schemas.microsoft.com/office/drawing/2014/main" id="{E4D1B9D9-700F-CB9F-6A69-0EDE6B1270FA}"/>
              </a:ext>
            </a:extLst>
          </p:cNvPr>
          <p:cNvGrpSpPr/>
          <p:nvPr/>
        </p:nvGrpSpPr>
        <p:grpSpPr>
          <a:xfrm>
            <a:off x="508341" y="2787961"/>
            <a:ext cx="2486868" cy="1556462"/>
            <a:chOff x="4108419" y="1516230"/>
            <a:chExt cx="5905273" cy="1512001"/>
          </a:xfrm>
        </p:grpSpPr>
        <p:sp>
          <p:nvSpPr>
            <p:cNvPr id="27" name="Rectangle: Rounded Corners 26">
              <a:extLst>
                <a:ext uri="{FF2B5EF4-FFF2-40B4-BE49-F238E27FC236}">
                  <a16:creationId xmlns:a16="http://schemas.microsoft.com/office/drawing/2014/main" id="{01AAB92A-394C-8E65-D13E-883AD031419D}"/>
                </a:ext>
              </a:extLst>
            </p:cNvPr>
            <p:cNvSpPr/>
            <p:nvPr/>
          </p:nvSpPr>
          <p:spPr>
            <a:xfrm>
              <a:off x="4108419" y="1516230"/>
              <a:ext cx="5905273" cy="1512001"/>
            </a:xfrm>
            <a:prstGeom prst="roundRect">
              <a:avLst>
                <a:gd name="adj" fmla="val 29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endParaRPr lang="en-GB"/>
            </a:p>
          </p:txBody>
        </p:sp>
        <p:sp>
          <p:nvSpPr>
            <p:cNvPr id="28" name="TextBox 27">
              <a:extLst>
                <a:ext uri="{FF2B5EF4-FFF2-40B4-BE49-F238E27FC236}">
                  <a16:creationId xmlns:a16="http://schemas.microsoft.com/office/drawing/2014/main" id="{0CC1E21E-9C1F-6493-3B71-7947DF065CC0}"/>
                </a:ext>
              </a:extLst>
            </p:cNvPr>
            <p:cNvSpPr txBox="1"/>
            <p:nvPr/>
          </p:nvSpPr>
          <p:spPr>
            <a:xfrm>
              <a:off x="4239973" y="2016156"/>
              <a:ext cx="5691707" cy="814402"/>
            </a:xfrm>
            <a:prstGeom prst="rect">
              <a:avLst/>
            </a:prstGeom>
            <a:noFill/>
          </p:spPr>
          <p:txBody>
            <a:bodyPr wrap="square" lIns="0" tIns="0" rIns="0" bIns="0" rtlCol="0" anchor="ctr" anchorCtr="0">
              <a:noAutofit/>
            </a:bodyPr>
            <a:lstStyle/>
            <a:p>
              <a:pPr>
                <a:lnSpc>
                  <a:spcPct val="150000"/>
                </a:lnSpc>
              </a:pPr>
              <a:endParaRPr lang="en-US" sz="1200">
                <a:sym typeface="Inter Tight"/>
              </a:endParaRPr>
            </a:p>
          </p:txBody>
        </p:sp>
      </p:grpSp>
      <p:grpSp>
        <p:nvGrpSpPr>
          <p:cNvPr id="29" name="Group 28">
            <a:extLst>
              <a:ext uri="{FF2B5EF4-FFF2-40B4-BE49-F238E27FC236}">
                <a16:creationId xmlns:a16="http://schemas.microsoft.com/office/drawing/2014/main" id="{8E77560A-E067-DA0E-22A2-249A5E6BF393}"/>
              </a:ext>
            </a:extLst>
          </p:cNvPr>
          <p:cNvGrpSpPr/>
          <p:nvPr/>
        </p:nvGrpSpPr>
        <p:grpSpPr>
          <a:xfrm>
            <a:off x="497909" y="4466188"/>
            <a:ext cx="2486868" cy="1556462"/>
            <a:chOff x="4108419" y="1516230"/>
            <a:chExt cx="5905273" cy="1512001"/>
          </a:xfrm>
        </p:grpSpPr>
        <p:sp>
          <p:nvSpPr>
            <p:cNvPr id="30" name="Rectangle: Rounded Corners 29">
              <a:extLst>
                <a:ext uri="{FF2B5EF4-FFF2-40B4-BE49-F238E27FC236}">
                  <a16:creationId xmlns:a16="http://schemas.microsoft.com/office/drawing/2014/main" id="{DA916620-10F6-D0C2-D6ED-726921A13979}"/>
                </a:ext>
              </a:extLst>
            </p:cNvPr>
            <p:cNvSpPr/>
            <p:nvPr/>
          </p:nvSpPr>
          <p:spPr>
            <a:xfrm>
              <a:off x="4108419" y="1516230"/>
              <a:ext cx="5905273" cy="1512001"/>
            </a:xfrm>
            <a:prstGeom prst="roundRect">
              <a:avLst>
                <a:gd name="adj" fmla="val 29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endParaRPr lang="en-GB"/>
            </a:p>
          </p:txBody>
        </p:sp>
        <p:sp>
          <p:nvSpPr>
            <p:cNvPr id="31" name="TextBox 30">
              <a:extLst>
                <a:ext uri="{FF2B5EF4-FFF2-40B4-BE49-F238E27FC236}">
                  <a16:creationId xmlns:a16="http://schemas.microsoft.com/office/drawing/2014/main" id="{843A3C0D-C6F0-6F95-7BA3-E86379CB09A3}"/>
                </a:ext>
              </a:extLst>
            </p:cNvPr>
            <p:cNvSpPr txBox="1"/>
            <p:nvPr/>
          </p:nvSpPr>
          <p:spPr>
            <a:xfrm>
              <a:off x="4239973" y="2016156"/>
              <a:ext cx="5691707" cy="814402"/>
            </a:xfrm>
            <a:prstGeom prst="rect">
              <a:avLst/>
            </a:prstGeom>
            <a:noFill/>
          </p:spPr>
          <p:txBody>
            <a:bodyPr wrap="square" lIns="0" tIns="0" rIns="0" bIns="0" rtlCol="0" anchor="ctr" anchorCtr="0">
              <a:noAutofit/>
            </a:bodyPr>
            <a:lstStyle/>
            <a:p>
              <a:pPr>
                <a:lnSpc>
                  <a:spcPct val="150000"/>
                </a:lnSpc>
              </a:pPr>
              <a:endParaRPr lang="en-US" sz="1200">
                <a:sym typeface="Inter Tight"/>
              </a:endParaRPr>
            </a:p>
          </p:txBody>
        </p:sp>
      </p:grpSp>
      <p:grpSp>
        <p:nvGrpSpPr>
          <p:cNvPr id="32" name="Group 31">
            <a:extLst>
              <a:ext uri="{FF2B5EF4-FFF2-40B4-BE49-F238E27FC236}">
                <a16:creationId xmlns:a16="http://schemas.microsoft.com/office/drawing/2014/main" id="{72E8CE08-6C63-A76E-E2BF-619103AA768E}"/>
              </a:ext>
            </a:extLst>
          </p:cNvPr>
          <p:cNvGrpSpPr/>
          <p:nvPr/>
        </p:nvGrpSpPr>
        <p:grpSpPr>
          <a:xfrm>
            <a:off x="3111869" y="1109734"/>
            <a:ext cx="2486868" cy="1556462"/>
            <a:chOff x="4108419" y="1516230"/>
            <a:chExt cx="5905273" cy="1512001"/>
          </a:xfrm>
        </p:grpSpPr>
        <p:sp>
          <p:nvSpPr>
            <p:cNvPr id="33" name="Rectangle: Rounded Corners 32">
              <a:extLst>
                <a:ext uri="{FF2B5EF4-FFF2-40B4-BE49-F238E27FC236}">
                  <a16:creationId xmlns:a16="http://schemas.microsoft.com/office/drawing/2014/main" id="{B801528B-35E8-FEA0-03B2-347FCD05D498}"/>
                </a:ext>
              </a:extLst>
            </p:cNvPr>
            <p:cNvSpPr/>
            <p:nvPr/>
          </p:nvSpPr>
          <p:spPr>
            <a:xfrm>
              <a:off x="4108419" y="1516230"/>
              <a:ext cx="5905273" cy="1512001"/>
            </a:xfrm>
            <a:prstGeom prst="roundRect">
              <a:avLst>
                <a:gd name="adj" fmla="val 29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endParaRPr lang="en-GB"/>
            </a:p>
          </p:txBody>
        </p:sp>
        <p:sp>
          <p:nvSpPr>
            <p:cNvPr id="34" name="TextBox 33">
              <a:extLst>
                <a:ext uri="{FF2B5EF4-FFF2-40B4-BE49-F238E27FC236}">
                  <a16:creationId xmlns:a16="http://schemas.microsoft.com/office/drawing/2014/main" id="{5BC4C5AD-C5EA-9095-31E7-2402C745A86A}"/>
                </a:ext>
              </a:extLst>
            </p:cNvPr>
            <p:cNvSpPr txBox="1"/>
            <p:nvPr/>
          </p:nvSpPr>
          <p:spPr>
            <a:xfrm>
              <a:off x="4239973" y="2016156"/>
              <a:ext cx="5691707" cy="814402"/>
            </a:xfrm>
            <a:prstGeom prst="rect">
              <a:avLst/>
            </a:prstGeom>
            <a:noFill/>
          </p:spPr>
          <p:txBody>
            <a:bodyPr wrap="square" lIns="0" tIns="0" rIns="0" bIns="0" rtlCol="0" anchor="ctr" anchorCtr="0">
              <a:noAutofit/>
            </a:bodyPr>
            <a:lstStyle/>
            <a:p>
              <a:pPr>
                <a:lnSpc>
                  <a:spcPct val="150000"/>
                </a:lnSpc>
              </a:pPr>
              <a:endParaRPr lang="en-US" sz="1200">
                <a:sym typeface="Inter Tight"/>
              </a:endParaRPr>
            </a:p>
          </p:txBody>
        </p:sp>
      </p:grpSp>
      <p:grpSp>
        <p:nvGrpSpPr>
          <p:cNvPr id="35" name="Group 34">
            <a:extLst>
              <a:ext uri="{FF2B5EF4-FFF2-40B4-BE49-F238E27FC236}">
                <a16:creationId xmlns:a16="http://schemas.microsoft.com/office/drawing/2014/main" id="{4D6ACE0B-2BC6-C32C-8248-48A29E030B5E}"/>
              </a:ext>
            </a:extLst>
          </p:cNvPr>
          <p:cNvGrpSpPr/>
          <p:nvPr/>
        </p:nvGrpSpPr>
        <p:grpSpPr>
          <a:xfrm>
            <a:off x="3122301" y="2787961"/>
            <a:ext cx="2486868" cy="1556462"/>
            <a:chOff x="4108419" y="1516230"/>
            <a:chExt cx="5905273" cy="1512001"/>
          </a:xfrm>
        </p:grpSpPr>
        <p:sp>
          <p:nvSpPr>
            <p:cNvPr id="36" name="Rectangle: Rounded Corners 35">
              <a:extLst>
                <a:ext uri="{FF2B5EF4-FFF2-40B4-BE49-F238E27FC236}">
                  <a16:creationId xmlns:a16="http://schemas.microsoft.com/office/drawing/2014/main" id="{DFC61BDC-4356-674E-DA59-AD1BA7497737}"/>
                </a:ext>
              </a:extLst>
            </p:cNvPr>
            <p:cNvSpPr/>
            <p:nvPr/>
          </p:nvSpPr>
          <p:spPr>
            <a:xfrm>
              <a:off x="4108419" y="1516230"/>
              <a:ext cx="5905273" cy="1512001"/>
            </a:xfrm>
            <a:prstGeom prst="roundRect">
              <a:avLst>
                <a:gd name="adj" fmla="val 29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endParaRPr lang="en-GB"/>
            </a:p>
          </p:txBody>
        </p:sp>
        <p:sp>
          <p:nvSpPr>
            <p:cNvPr id="37" name="TextBox 36">
              <a:extLst>
                <a:ext uri="{FF2B5EF4-FFF2-40B4-BE49-F238E27FC236}">
                  <a16:creationId xmlns:a16="http://schemas.microsoft.com/office/drawing/2014/main" id="{8611DF3C-8B7F-15F4-5B09-54A8F81E065E}"/>
                </a:ext>
              </a:extLst>
            </p:cNvPr>
            <p:cNvSpPr txBox="1"/>
            <p:nvPr/>
          </p:nvSpPr>
          <p:spPr>
            <a:xfrm>
              <a:off x="4239973" y="2016156"/>
              <a:ext cx="5691707" cy="814402"/>
            </a:xfrm>
            <a:prstGeom prst="rect">
              <a:avLst/>
            </a:prstGeom>
            <a:noFill/>
          </p:spPr>
          <p:txBody>
            <a:bodyPr wrap="square" lIns="0" tIns="0" rIns="0" bIns="0" rtlCol="0" anchor="ctr" anchorCtr="0">
              <a:noAutofit/>
            </a:bodyPr>
            <a:lstStyle/>
            <a:p>
              <a:pPr>
                <a:lnSpc>
                  <a:spcPct val="150000"/>
                </a:lnSpc>
              </a:pPr>
              <a:endParaRPr lang="en-US" sz="1200">
                <a:sym typeface="Inter Tight"/>
              </a:endParaRPr>
            </a:p>
          </p:txBody>
        </p:sp>
      </p:grpSp>
      <p:grpSp>
        <p:nvGrpSpPr>
          <p:cNvPr id="38" name="Group 37">
            <a:extLst>
              <a:ext uri="{FF2B5EF4-FFF2-40B4-BE49-F238E27FC236}">
                <a16:creationId xmlns:a16="http://schemas.microsoft.com/office/drawing/2014/main" id="{753924F8-460A-B71A-1E1A-9ED10032A448}"/>
              </a:ext>
            </a:extLst>
          </p:cNvPr>
          <p:cNvGrpSpPr/>
          <p:nvPr/>
        </p:nvGrpSpPr>
        <p:grpSpPr>
          <a:xfrm>
            <a:off x="3111869" y="4466188"/>
            <a:ext cx="2486868" cy="1556462"/>
            <a:chOff x="4108419" y="1516230"/>
            <a:chExt cx="5905273" cy="1512001"/>
          </a:xfrm>
        </p:grpSpPr>
        <p:sp>
          <p:nvSpPr>
            <p:cNvPr id="39" name="Rectangle: Rounded Corners 38">
              <a:extLst>
                <a:ext uri="{FF2B5EF4-FFF2-40B4-BE49-F238E27FC236}">
                  <a16:creationId xmlns:a16="http://schemas.microsoft.com/office/drawing/2014/main" id="{2FD0CF98-A0A6-22CB-6D0D-32A5C49B3800}"/>
                </a:ext>
              </a:extLst>
            </p:cNvPr>
            <p:cNvSpPr/>
            <p:nvPr/>
          </p:nvSpPr>
          <p:spPr>
            <a:xfrm>
              <a:off x="4108419" y="1516230"/>
              <a:ext cx="5905273" cy="1512001"/>
            </a:xfrm>
            <a:prstGeom prst="roundRect">
              <a:avLst>
                <a:gd name="adj" fmla="val 29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endParaRPr lang="en-GB"/>
            </a:p>
          </p:txBody>
        </p:sp>
        <p:sp>
          <p:nvSpPr>
            <p:cNvPr id="40" name="TextBox 39">
              <a:extLst>
                <a:ext uri="{FF2B5EF4-FFF2-40B4-BE49-F238E27FC236}">
                  <a16:creationId xmlns:a16="http://schemas.microsoft.com/office/drawing/2014/main" id="{3BE7F096-3A75-5B62-814B-906BCA56CEF8}"/>
                </a:ext>
              </a:extLst>
            </p:cNvPr>
            <p:cNvSpPr txBox="1"/>
            <p:nvPr/>
          </p:nvSpPr>
          <p:spPr>
            <a:xfrm>
              <a:off x="4239973" y="2016156"/>
              <a:ext cx="5691707" cy="814402"/>
            </a:xfrm>
            <a:prstGeom prst="rect">
              <a:avLst/>
            </a:prstGeom>
            <a:noFill/>
          </p:spPr>
          <p:txBody>
            <a:bodyPr wrap="square" lIns="0" tIns="0" rIns="0" bIns="0" rtlCol="0" anchor="ctr" anchorCtr="0">
              <a:noAutofit/>
            </a:bodyPr>
            <a:lstStyle/>
            <a:p>
              <a:pPr>
                <a:lnSpc>
                  <a:spcPct val="150000"/>
                </a:lnSpc>
              </a:pPr>
              <a:endParaRPr lang="en-US" sz="1200">
                <a:sym typeface="Inter Tight"/>
              </a:endParaRPr>
            </a:p>
          </p:txBody>
        </p:sp>
      </p:grpSp>
      <p:pic>
        <p:nvPicPr>
          <p:cNvPr id="42" name="Picture 41">
            <a:extLst>
              <a:ext uri="{FF2B5EF4-FFF2-40B4-BE49-F238E27FC236}">
                <a16:creationId xmlns:a16="http://schemas.microsoft.com/office/drawing/2014/main" id="{4E2369CE-C728-11F2-98CC-CFEE590E218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35216" r="15261" b="36871"/>
          <a:stretch/>
        </p:blipFill>
        <p:spPr>
          <a:xfrm>
            <a:off x="759370" y="4479455"/>
            <a:ext cx="1979574" cy="512342"/>
          </a:xfrm>
          <a:prstGeom prst="rect">
            <a:avLst/>
          </a:prstGeom>
        </p:spPr>
      </p:pic>
      <p:pic>
        <p:nvPicPr>
          <p:cNvPr id="44" name="Picture 43">
            <a:extLst>
              <a:ext uri="{FF2B5EF4-FFF2-40B4-BE49-F238E27FC236}">
                <a16:creationId xmlns:a16="http://schemas.microsoft.com/office/drawing/2014/main" id="{BEBEB19B-C56E-8070-FA8F-FD617E8B571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889214" y="2912667"/>
            <a:ext cx="932178" cy="372871"/>
          </a:xfrm>
          <a:prstGeom prst="rect">
            <a:avLst/>
          </a:prstGeom>
        </p:spPr>
      </p:pic>
      <p:pic>
        <p:nvPicPr>
          <p:cNvPr id="46" name="Picture 45">
            <a:extLst>
              <a:ext uri="{FF2B5EF4-FFF2-40B4-BE49-F238E27FC236}">
                <a16:creationId xmlns:a16="http://schemas.microsoft.com/office/drawing/2014/main" id="{9F761AED-0551-861C-CA17-3190739E38E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143214" y="1132328"/>
            <a:ext cx="1150160" cy="581819"/>
          </a:xfrm>
          <a:prstGeom prst="rect">
            <a:avLst/>
          </a:prstGeom>
        </p:spPr>
      </p:pic>
      <p:pic>
        <p:nvPicPr>
          <p:cNvPr id="48" name="Picture 47">
            <a:extLst>
              <a:ext uri="{FF2B5EF4-FFF2-40B4-BE49-F238E27FC236}">
                <a16:creationId xmlns:a16="http://schemas.microsoft.com/office/drawing/2014/main" id="{24F08F25-0B79-9004-D0D1-66F284460BE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724977" y="968825"/>
            <a:ext cx="1205470" cy="904102"/>
          </a:xfrm>
          <a:prstGeom prst="rect">
            <a:avLst/>
          </a:prstGeom>
        </p:spPr>
      </p:pic>
      <p:pic>
        <p:nvPicPr>
          <p:cNvPr id="50" name="Picture 49" descr="A red star on a black background&#10;&#10;Description automatically generated">
            <a:extLst>
              <a:ext uri="{FF2B5EF4-FFF2-40B4-BE49-F238E27FC236}">
                <a16:creationId xmlns:a16="http://schemas.microsoft.com/office/drawing/2014/main" id="{9610BD66-05B6-D407-15BA-1DDF3341C52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16983" y="4543112"/>
            <a:ext cx="1342437" cy="360780"/>
          </a:xfrm>
          <a:prstGeom prst="rect">
            <a:avLst/>
          </a:prstGeom>
        </p:spPr>
      </p:pic>
      <p:pic>
        <p:nvPicPr>
          <p:cNvPr id="52" name="Picture 51" descr="A black and white logo&#10;&#10;Description automatically generated">
            <a:extLst>
              <a:ext uri="{FF2B5EF4-FFF2-40B4-BE49-F238E27FC236}">
                <a16:creationId xmlns:a16="http://schemas.microsoft.com/office/drawing/2014/main" id="{DD0B1988-86C9-CF54-B12E-4E72A03C68F8}"/>
              </a:ext>
            </a:extLst>
          </p:cNvPr>
          <p:cNvPicPr>
            <a:picLocks noChangeAspect="1"/>
          </p:cNvPicPr>
          <p:nvPr/>
        </p:nvPicPr>
        <p:blipFill rotWithShape="1">
          <a:blip r:embed="rId9">
            <a:extLst>
              <a:ext uri="{28A0092B-C50C-407E-A947-70E740481C1C}">
                <a14:useLocalDpi xmlns:a14="http://schemas.microsoft.com/office/drawing/2010/main" val="0"/>
              </a:ext>
            </a:extLst>
          </a:blip>
          <a:srcRect t="42151" b="41816"/>
          <a:stretch/>
        </p:blipFill>
        <p:spPr>
          <a:xfrm>
            <a:off x="595148" y="2902577"/>
            <a:ext cx="2314692" cy="371120"/>
          </a:xfrm>
          <a:prstGeom prst="rect">
            <a:avLst/>
          </a:prstGeom>
        </p:spPr>
      </p:pic>
      <p:sp>
        <p:nvSpPr>
          <p:cNvPr id="54" name="Content Placeholder 8">
            <a:extLst>
              <a:ext uri="{FF2B5EF4-FFF2-40B4-BE49-F238E27FC236}">
                <a16:creationId xmlns:a16="http://schemas.microsoft.com/office/drawing/2014/main" id="{0CC047C2-4821-7AD2-02A5-361E5AE16197}"/>
              </a:ext>
            </a:extLst>
          </p:cNvPr>
          <p:cNvSpPr txBox="1">
            <a:spLocks/>
          </p:cNvSpPr>
          <p:nvPr/>
        </p:nvSpPr>
        <p:spPr>
          <a:xfrm>
            <a:off x="529950" y="1769800"/>
            <a:ext cx="2482528" cy="1015936"/>
          </a:xfrm>
          <a:prstGeom prst="rect">
            <a:avLst/>
          </a:prstGeom>
        </p:spPr>
        <p:txBody>
          <a:bodyPr/>
          <a:lstStyle>
            <a:lvl1pPr marL="0" indent="0" algn="l" defTabSz="961844" rtl="0" eaLnBrk="1" latinLnBrk="0" hangingPunct="1">
              <a:lnSpc>
                <a:spcPts val="1900"/>
              </a:lnSpc>
              <a:spcBef>
                <a:spcPts val="0"/>
              </a:spcBef>
              <a:buClr>
                <a:srgbClr val="FFFFFF"/>
              </a:buClr>
              <a:buSzPct val="100000"/>
              <a:buFont typeface="Inter Tight"/>
              <a:buNone/>
              <a:defRPr sz="1800" b="1" kern="1200">
                <a:solidFill>
                  <a:schemeClr val="tx2"/>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marL="0" marR="0" lvl="3" indent="0" algn="ctr" defTabSz="961844" rtl="0" eaLnBrk="1" fontAlgn="auto" latinLnBrk="0" hangingPunct="1">
              <a:lnSpc>
                <a:spcPts val="1400"/>
              </a:lnSpc>
              <a:spcBef>
                <a:spcPts val="0"/>
              </a:spcBef>
              <a:spcAft>
                <a:spcPts val="0"/>
              </a:spcAft>
              <a:buClr>
                <a:srgbClr val="FFFFFF"/>
              </a:buClr>
              <a:buSzPct val="100000"/>
              <a:buFont typeface="Inter Tight"/>
              <a:buNone/>
              <a:tabLst/>
              <a:defRPr/>
            </a:pPr>
            <a:r>
              <a:rPr kumimoji="0" lang="en-GB" b="0" i="0" u="none" strike="noStrike" kern="1200" cap="none" spc="0" normalizeH="0" baseline="0" noProof="0" dirty="0">
                <a:ln>
                  <a:noFill/>
                </a:ln>
                <a:solidFill>
                  <a:srgbClr val="051D2E"/>
                </a:solidFill>
                <a:effectLst/>
                <a:uLnTx/>
                <a:uFillTx/>
                <a:latin typeface="+mj-lt"/>
                <a:ea typeface="+mn-ea"/>
                <a:cs typeface="+mn-cs"/>
              </a:rPr>
              <a:t>“Cinema is responsible for significant incremental sales and delivered ROI of </a:t>
            </a:r>
            <a:r>
              <a:rPr kumimoji="0" lang="en-GB" b="1" i="0" u="none" strike="noStrike" kern="1200" cap="none" spc="0" normalizeH="0" baseline="0" noProof="0" dirty="0">
                <a:ln>
                  <a:noFill/>
                </a:ln>
                <a:solidFill>
                  <a:srgbClr val="051D2E"/>
                </a:solidFill>
                <a:effectLst/>
                <a:uLnTx/>
                <a:uFillTx/>
                <a:latin typeface="+mj-lt"/>
                <a:ea typeface="+mn-ea"/>
                <a:cs typeface="+mn-cs"/>
              </a:rPr>
              <a:t>£18 for every £1 spent</a:t>
            </a:r>
            <a:r>
              <a:rPr kumimoji="0" lang="en-GB" b="0" i="0" u="none" strike="noStrike" kern="1200" cap="none" spc="0" normalizeH="0" baseline="0" noProof="0" dirty="0">
                <a:ln>
                  <a:noFill/>
                </a:ln>
                <a:solidFill>
                  <a:srgbClr val="051D2E"/>
                </a:solidFill>
                <a:effectLst/>
                <a:uLnTx/>
                <a:uFillTx/>
                <a:latin typeface="+mj-lt"/>
                <a:ea typeface="+mn-ea"/>
                <a:cs typeface="+mn-cs"/>
              </a:rPr>
              <a:t>”</a:t>
            </a:r>
            <a:endParaRPr kumimoji="0" lang="en-GB" b="0" i="0" u="none" strike="noStrike" kern="1200" cap="none" spc="0" normalizeH="0" baseline="0" noProof="0">
              <a:ln>
                <a:noFill/>
              </a:ln>
              <a:solidFill>
                <a:srgbClr val="051D2E"/>
              </a:solidFill>
              <a:effectLst/>
              <a:uLnTx/>
              <a:uFillTx/>
              <a:latin typeface="+mj-lt"/>
              <a:ea typeface="+mn-ea"/>
              <a:cs typeface="+mn-cs"/>
            </a:endParaRPr>
          </a:p>
        </p:txBody>
      </p:sp>
      <p:sp>
        <p:nvSpPr>
          <p:cNvPr id="56" name="Content Placeholder 11">
            <a:extLst>
              <a:ext uri="{FF2B5EF4-FFF2-40B4-BE49-F238E27FC236}">
                <a16:creationId xmlns:a16="http://schemas.microsoft.com/office/drawing/2014/main" id="{2EBAF948-0547-085A-A219-9BE12E814E53}"/>
              </a:ext>
            </a:extLst>
          </p:cNvPr>
          <p:cNvSpPr txBox="1">
            <a:spLocks/>
          </p:cNvSpPr>
          <p:nvPr/>
        </p:nvSpPr>
        <p:spPr>
          <a:xfrm>
            <a:off x="3167270" y="1646897"/>
            <a:ext cx="2286102" cy="1015936"/>
          </a:xfrm>
          <a:prstGeom prst="rect">
            <a:avLst/>
          </a:prstGeom>
        </p:spPr>
        <p:txBody>
          <a:bodyPr/>
          <a:lstStyle>
            <a:lvl1pPr marL="0" indent="0" algn="l" defTabSz="961844" rtl="0" eaLnBrk="1" latinLnBrk="0" hangingPunct="1">
              <a:lnSpc>
                <a:spcPts val="1900"/>
              </a:lnSpc>
              <a:spcBef>
                <a:spcPts val="0"/>
              </a:spcBef>
              <a:buClr>
                <a:srgbClr val="FFFFFF"/>
              </a:buClr>
              <a:buSzPct val="100000"/>
              <a:buFont typeface="Inter Tight"/>
              <a:buNone/>
              <a:defRPr sz="1800" b="1" kern="1200">
                <a:solidFill>
                  <a:schemeClr val="tx2"/>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marL="0" marR="0" lvl="3" indent="0" algn="ctr" defTabSz="961844" rtl="0" eaLnBrk="1" fontAlgn="auto" latinLnBrk="0" hangingPunct="1">
              <a:lnSpc>
                <a:spcPts val="1400"/>
              </a:lnSpc>
              <a:spcBef>
                <a:spcPts val="0"/>
              </a:spcBef>
              <a:spcAft>
                <a:spcPts val="0"/>
              </a:spcAft>
              <a:buClr>
                <a:srgbClr val="FFFFFF"/>
              </a:buClr>
              <a:buSzPct val="100000"/>
              <a:buFont typeface="Inter Tight"/>
              <a:buNone/>
              <a:tabLst/>
              <a:defRPr/>
            </a:pPr>
            <a:r>
              <a:rPr kumimoji="0" lang="en-GB" b="0" i="0" u="none" strike="noStrike" kern="1200" cap="none" spc="0" normalizeH="0" baseline="0" noProof="0" dirty="0">
                <a:ln>
                  <a:noFill/>
                </a:ln>
                <a:solidFill>
                  <a:srgbClr val="000000"/>
                </a:solidFill>
                <a:effectLst/>
                <a:uLnTx/>
                <a:uFillTx/>
                <a:latin typeface="+mj-lt"/>
                <a:ea typeface="+mn-ea"/>
                <a:cs typeface="+mn-cs"/>
              </a:rPr>
              <a:t>Cinema was the </a:t>
            </a:r>
            <a:r>
              <a:rPr kumimoji="0" lang="en-GB" b="1" i="0" u="none" strike="noStrike" kern="1200" cap="none" spc="0" normalizeH="0" baseline="0" noProof="0" dirty="0">
                <a:ln>
                  <a:noFill/>
                </a:ln>
                <a:solidFill>
                  <a:srgbClr val="000000"/>
                </a:solidFill>
                <a:effectLst/>
                <a:uLnTx/>
                <a:uFillTx/>
                <a:latin typeface="+mj-lt"/>
                <a:ea typeface="+mn-ea"/>
                <a:cs typeface="+mn-cs"/>
              </a:rPr>
              <a:t>top performing above-the-line channel </a:t>
            </a:r>
            <a:r>
              <a:rPr kumimoji="0" lang="en-GB" b="0" i="0" u="none" strike="noStrike" kern="1200" cap="none" spc="0" normalizeH="0" baseline="0" noProof="0" dirty="0">
                <a:ln>
                  <a:noFill/>
                </a:ln>
                <a:solidFill>
                  <a:srgbClr val="000000"/>
                </a:solidFill>
                <a:effectLst/>
                <a:uLnTx/>
                <a:uFillTx/>
                <a:latin typeface="+mj-lt"/>
                <a:ea typeface="+mn-ea"/>
                <a:cs typeface="+mn-cs"/>
              </a:rPr>
              <a:t>during the campaign – with a ROI of £50 for every £1 invested </a:t>
            </a:r>
            <a:endParaRPr kumimoji="0" lang="en-GB" b="0" i="0" u="none" strike="noStrike" kern="1200" cap="none" spc="0" normalizeH="0" baseline="0" noProof="0">
              <a:ln>
                <a:noFill/>
              </a:ln>
              <a:solidFill>
                <a:srgbClr val="000000"/>
              </a:solidFill>
              <a:effectLst/>
              <a:uLnTx/>
              <a:uFillTx/>
              <a:latin typeface="+mj-lt"/>
              <a:ea typeface="+mn-ea"/>
              <a:cs typeface="+mn-cs"/>
            </a:endParaRPr>
          </a:p>
        </p:txBody>
      </p:sp>
      <p:sp>
        <p:nvSpPr>
          <p:cNvPr id="58" name="Content Placeholder 9">
            <a:extLst>
              <a:ext uri="{FF2B5EF4-FFF2-40B4-BE49-F238E27FC236}">
                <a16:creationId xmlns:a16="http://schemas.microsoft.com/office/drawing/2014/main" id="{A8C6D280-C2BE-3747-234B-F9058AA32B76}"/>
              </a:ext>
            </a:extLst>
          </p:cNvPr>
          <p:cNvSpPr txBox="1">
            <a:spLocks/>
          </p:cNvSpPr>
          <p:nvPr/>
        </p:nvSpPr>
        <p:spPr>
          <a:xfrm>
            <a:off x="562450" y="3283673"/>
            <a:ext cx="2394464" cy="1125714"/>
          </a:xfrm>
          <a:prstGeom prst="rect">
            <a:avLst/>
          </a:prstGeom>
        </p:spPr>
        <p:txBody>
          <a:bodyPr/>
          <a:lstStyle>
            <a:lvl1pPr marL="0" indent="0" algn="l" defTabSz="961844" rtl="0" eaLnBrk="1" latinLnBrk="0" hangingPunct="1">
              <a:lnSpc>
                <a:spcPts val="1900"/>
              </a:lnSpc>
              <a:spcBef>
                <a:spcPts val="0"/>
              </a:spcBef>
              <a:buClr>
                <a:srgbClr val="FFFFFF"/>
              </a:buClr>
              <a:buSzPct val="100000"/>
              <a:buFont typeface="Inter Tight"/>
              <a:buNone/>
              <a:defRPr sz="1800" b="1" kern="1200">
                <a:solidFill>
                  <a:schemeClr val="tx2"/>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marL="0" marR="0" lvl="3" indent="0" algn="ctr" defTabSz="961844" rtl="0" eaLnBrk="1" fontAlgn="auto" latinLnBrk="0" hangingPunct="1">
              <a:lnSpc>
                <a:spcPts val="1400"/>
              </a:lnSpc>
              <a:spcBef>
                <a:spcPts val="0"/>
              </a:spcBef>
              <a:spcAft>
                <a:spcPts val="0"/>
              </a:spcAft>
              <a:buClr>
                <a:srgbClr val="FFFFFF"/>
              </a:buClr>
              <a:buSzPct val="100000"/>
              <a:buFont typeface="Inter Tight"/>
              <a:buNone/>
              <a:tabLst/>
              <a:defRPr/>
            </a:pPr>
            <a:r>
              <a:rPr kumimoji="0" lang="en-GB" b="0" i="0" u="none" strike="noStrike" kern="1200" cap="none" spc="0" normalizeH="0" baseline="0" noProof="0" dirty="0">
                <a:ln>
                  <a:noFill/>
                </a:ln>
                <a:solidFill>
                  <a:srgbClr val="000000"/>
                </a:solidFill>
                <a:effectLst/>
                <a:uLnTx/>
                <a:uFillTx/>
                <a:latin typeface="+mj-lt"/>
                <a:ea typeface="+mn-ea"/>
                <a:cs typeface="+mn-cs"/>
              </a:rPr>
              <a:t>The stores in locations running cinema saw a </a:t>
            </a:r>
            <a:r>
              <a:rPr kumimoji="0" lang="en-GB" b="1" i="0" u="none" strike="noStrike" kern="1200" cap="none" spc="0" normalizeH="0" baseline="0" noProof="0" dirty="0">
                <a:ln>
                  <a:noFill/>
                </a:ln>
                <a:solidFill>
                  <a:srgbClr val="000000"/>
                </a:solidFill>
                <a:effectLst/>
                <a:uLnTx/>
                <a:uFillTx/>
                <a:latin typeface="+mj-lt"/>
                <a:ea typeface="+mn-ea"/>
                <a:cs typeface="+mn-cs"/>
              </a:rPr>
              <a:t>9% YOY increase in attributed sales </a:t>
            </a:r>
            <a:r>
              <a:rPr kumimoji="0" lang="en-GB" b="0" i="0" u="none" strike="noStrike" kern="1200" cap="none" spc="0" normalizeH="0" baseline="0" noProof="0" dirty="0">
                <a:ln>
                  <a:noFill/>
                </a:ln>
                <a:solidFill>
                  <a:srgbClr val="000000"/>
                </a:solidFill>
                <a:effectLst/>
                <a:uLnTx/>
                <a:uFillTx/>
                <a:latin typeface="+mj-lt"/>
                <a:ea typeface="+mn-ea"/>
                <a:cs typeface="+mn-cs"/>
              </a:rPr>
              <a:t>outperforming other outlets by 3%.</a:t>
            </a:r>
            <a:endParaRPr kumimoji="0" lang="en-GB" b="0" i="0" u="none" strike="noStrike" kern="1200" cap="none" spc="0" normalizeH="0" baseline="0" noProof="0">
              <a:ln>
                <a:noFill/>
              </a:ln>
              <a:solidFill>
                <a:srgbClr val="000000"/>
              </a:solidFill>
              <a:effectLst/>
              <a:uLnTx/>
              <a:uFillTx/>
              <a:latin typeface="+mj-lt"/>
              <a:ea typeface="+mn-ea"/>
              <a:cs typeface="+mn-cs"/>
            </a:endParaRPr>
          </a:p>
        </p:txBody>
      </p:sp>
      <p:sp>
        <p:nvSpPr>
          <p:cNvPr id="60" name="Content Placeholder 7">
            <a:extLst>
              <a:ext uri="{FF2B5EF4-FFF2-40B4-BE49-F238E27FC236}">
                <a16:creationId xmlns:a16="http://schemas.microsoft.com/office/drawing/2014/main" id="{332229CC-651F-AE89-CD01-B6D378DDB389}"/>
              </a:ext>
            </a:extLst>
          </p:cNvPr>
          <p:cNvSpPr txBox="1">
            <a:spLocks/>
          </p:cNvSpPr>
          <p:nvPr/>
        </p:nvSpPr>
        <p:spPr>
          <a:xfrm>
            <a:off x="3218853" y="3375386"/>
            <a:ext cx="2216227" cy="1003948"/>
          </a:xfrm>
          <a:prstGeom prst="rect">
            <a:avLst/>
          </a:prstGeom>
        </p:spPr>
        <p:txBody>
          <a:bodyPr/>
          <a:lstStyle>
            <a:lvl1pPr marL="0" indent="0" algn="l" defTabSz="961844" rtl="0" eaLnBrk="1" latinLnBrk="0" hangingPunct="1">
              <a:lnSpc>
                <a:spcPts val="1900"/>
              </a:lnSpc>
              <a:spcBef>
                <a:spcPts val="0"/>
              </a:spcBef>
              <a:buClr>
                <a:srgbClr val="FFFFFF"/>
              </a:buClr>
              <a:buSzPct val="100000"/>
              <a:buFont typeface="Inter Tight"/>
              <a:buNone/>
              <a:defRPr sz="1800" b="1" kern="1200">
                <a:solidFill>
                  <a:schemeClr val="tx2"/>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marL="0" marR="0" lvl="3" indent="0" algn="ctr" defTabSz="961844" rtl="0" eaLnBrk="1" fontAlgn="auto" latinLnBrk="0" hangingPunct="1">
              <a:lnSpc>
                <a:spcPts val="1400"/>
              </a:lnSpc>
              <a:spcBef>
                <a:spcPts val="0"/>
              </a:spcBef>
              <a:spcAft>
                <a:spcPts val="0"/>
              </a:spcAft>
              <a:buClr>
                <a:srgbClr val="FFFFFF"/>
              </a:buClr>
              <a:buSzPct val="100000"/>
              <a:buFont typeface="Inter Tight"/>
              <a:buNone/>
              <a:tabLst/>
              <a:defRPr/>
            </a:pPr>
            <a:r>
              <a:rPr kumimoji="0" lang="en-GB" b="0" i="0" u="none" strike="noStrike" kern="1200" cap="none" spc="0" normalizeH="0" baseline="0" noProof="0" dirty="0">
                <a:ln>
                  <a:noFill/>
                </a:ln>
                <a:solidFill>
                  <a:srgbClr val="000000"/>
                </a:solidFill>
                <a:effectLst/>
                <a:uLnTx/>
                <a:uFillTx/>
                <a:latin typeface="+mj-lt"/>
                <a:ea typeface="+mn-ea"/>
                <a:cs typeface="+mn-cs"/>
              </a:rPr>
              <a:t>Sales in the test region</a:t>
            </a:r>
            <a:r>
              <a:rPr kumimoji="0" lang="en-GB" b="1" i="0" u="none" strike="noStrike" kern="1200" cap="none" spc="0" normalizeH="0" baseline="0" noProof="0" dirty="0">
                <a:ln>
                  <a:noFill/>
                </a:ln>
                <a:solidFill>
                  <a:srgbClr val="000000"/>
                </a:solidFill>
                <a:effectLst/>
                <a:uLnTx/>
                <a:uFillTx/>
                <a:latin typeface="+mj-lt"/>
                <a:ea typeface="+mn-ea"/>
                <a:cs typeface="+mn-cs"/>
              </a:rPr>
              <a:t> increased by 2.6% </a:t>
            </a:r>
            <a:r>
              <a:rPr kumimoji="0" lang="en-GB" b="0" i="0" u="none" strike="noStrike" kern="1200" cap="none" spc="0" normalizeH="0" baseline="0" noProof="0" dirty="0">
                <a:ln>
                  <a:noFill/>
                </a:ln>
                <a:solidFill>
                  <a:srgbClr val="000000"/>
                </a:solidFill>
                <a:effectLst/>
                <a:uLnTx/>
                <a:uFillTx/>
                <a:latin typeface="+mj-lt"/>
                <a:ea typeface="+mn-ea"/>
                <a:cs typeface="+mn-cs"/>
              </a:rPr>
              <a:t>as a result of the cinema activity </a:t>
            </a:r>
            <a:endParaRPr kumimoji="0" lang="en-GB" b="0" i="0" u="none" strike="noStrike" kern="1200" cap="none" spc="0" normalizeH="0" baseline="0" noProof="0">
              <a:ln>
                <a:noFill/>
              </a:ln>
              <a:solidFill>
                <a:srgbClr val="000000"/>
              </a:solidFill>
              <a:effectLst/>
              <a:uLnTx/>
              <a:uFillTx/>
              <a:latin typeface="+mj-lt"/>
              <a:ea typeface="+mn-ea"/>
              <a:cs typeface="+mn-cs"/>
            </a:endParaRPr>
          </a:p>
        </p:txBody>
      </p:sp>
      <p:sp>
        <p:nvSpPr>
          <p:cNvPr id="62" name="Content Placeholder 2">
            <a:extLst>
              <a:ext uri="{FF2B5EF4-FFF2-40B4-BE49-F238E27FC236}">
                <a16:creationId xmlns:a16="http://schemas.microsoft.com/office/drawing/2014/main" id="{FC89A833-9F3E-49FF-0F39-92CD09F0E6CF}"/>
              </a:ext>
            </a:extLst>
          </p:cNvPr>
          <p:cNvSpPr txBox="1">
            <a:spLocks/>
          </p:cNvSpPr>
          <p:nvPr/>
        </p:nvSpPr>
        <p:spPr>
          <a:xfrm>
            <a:off x="466955" y="4933916"/>
            <a:ext cx="2564403" cy="1015936"/>
          </a:xfrm>
          <a:prstGeom prst="rect">
            <a:avLst/>
          </a:prstGeom>
        </p:spPr>
        <p:txBody>
          <a:bodyPr/>
          <a:lstStyle>
            <a:lvl1pPr marL="0" indent="0" algn="l" defTabSz="961844" rtl="0" eaLnBrk="1" latinLnBrk="0" hangingPunct="1">
              <a:lnSpc>
                <a:spcPts val="1900"/>
              </a:lnSpc>
              <a:spcBef>
                <a:spcPts val="0"/>
              </a:spcBef>
              <a:buClr>
                <a:srgbClr val="FFFFFF"/>
              </a:buClr>
              <a:buSzPct val="100000"/>
              <a:buFont typeface="Inter Tight"/>
              <a:buNone/>
              <a:defRPr sz="1800" b="1" kern="1200">
                <a:solidFill>
                  <a:schemeClr val="tx2"/>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marL="0" marR="0" lvl="0" indent="0" algn="ctr" defTabSz="961844" rtl="0" eaLnBrk="1" fontAlgn="auto" latinLnBrk="0" hangingPunct="1">
              <a:lnSpc>
                <a:spcPts val="1400"/>
              </a:lnSpc>
              <a:spcBef>
                <a:spcPts val="0"/>
              </a:spcBef>
              <a:spcAft>
                <a:spcPts val="0"/>
              </a:spcAft>
              <a:buClr>
                <a:srgbClr val="FFFFFF"/>
              </a:buClr>
              <a:buSzPct val="100000"/>
              <a:buFont typeface="Inter Tight"/>
              <a:buNone/>
              <a:tabLst/>
              <a:defRPr/>
            </a:pPr>
            <a:r>
              <a:rPr kumimoji="0" lang="en-GB" sz="1400" b="0" i="0" u="none" strike="noStrike" kern="1200" cap="none" spc="0" normalizeH="0" baseline="0" noProof="0" dirty="0">
                <a:ln>
                  <a:noFill/>
                </a:ln>
                <a:solidFill>
                  <a:srgbClr val="000000"/>
                </a:solidFill>
                <a:effectLst/>
                <a:uLnTx/>
                <a:uFillTx/>
                <a:latin typeface="+mj-lt"/>
                <a:ea typeface="+mn-ea"/>
                <a:cs typeface="+mn-cs"/>
              </a:rPr>
              <a:t>Healthy Skin Harmony saw </a:t>
            </a:r>
            <a:r>
              <a:rPr kumimoji="0" lang="en-GB" sz="1400" b="1" i="0" u="none" strike="noStrike" kern="1200" cap="none" spc="0" normalizeH="0" baseline="0" noProof="0" dirty="0">
                <a:ln>
                  <a:noFill/>
                </a:ln>
                <a:solidFill>
                  <a:srgbClr val="000000"/>
                </a:solidFill>
                <a:effectLst/>
                <a:uLnTx/>
                <a:uFillTx/>
                <a:latin typeface="+mj-lt"/>
                <a:ea typeface="+mn-ea"/>
                <a:cs typeface="+mn-cs"/>
              </a:rPr>
              <a:t>3.5% value sales growth </a:t>
            </a:r>
            <a:r>
              <a:rPr kumimoji="0" lang="en-GB" sz="1400" b="0" i="0" u="none" strike="noStrike" kern="1200" cap="none" spc="0" normalizeH="0" baseline="0" noProof="0" dirty="0">
                <a:ln>
                  <a:noFill/>
                </a:ln>
                <a:solidFill>
                  <a:srgbClr val="000000"/>
                </a:solidFill>
                <a:effectLst/>
                <a:uLnTx/>
                <a:uFillTx/>
                <a:latin typeface="+mj-lt"/>
                <a:ea typeface="+mn-ea"/>
                <a:cs typeface="+mn-cs"/>
              </a:rPr>
              <a:t>&amp; Max Factor was the </a:t>
            </a:r>
            <a:r>
              <a:rPr kumimoji="0" lang="en-GB" sz="1400" b="1" i="0" u="none" strike="noStrike" kern="1200" cap="none" spc="0" normalizeH="0" baseline="0" noProof="0" dirty="0">
                <a:ln>
                  <a:noFill/>
                </a:ln>
                <a:solidFill>
                  <a:srgbClr val="000000"/>
                </a:solidFill>
                <a:effectLst/>
                <a:uLnTx/>
                <a:uFillTx/>
                <a:latin typeface="+mj-lt"/>
                <a:ea typeface="+mn-ea"/>
                <a:cs typeface="+mn-cs"/>
              </a:rPr>
              <a:t>No.1 selling </a:t>
            </a:r>
            <a:r>
              <a:rPr kumimoji="0" lang="en-GB" sz="1400" b="0" i="0" u="none" strike="noStrike" kern="1200" cap="none" spc="0" normalizeH="0" baseline="0" noProof="0" dirty="0">
                <a:ln>
                  <a:noFill/>
                </a:ln>
                <a:solidFill>
                  <a:srgbClr val="000000"/>
                </a:solidFill>
                <a:effectLst/>
                <a:uLnTx/>
                <a:uFillTx/>
                <a:latin typeface="+mj-lt"/>
                <a:ea typeface="+mn-ea"/>
                <a:cs typeface="+mn-cs"/>
              </a:rPr>
              <a:t>self-select cosmetics brand in Boots in December </a:t>
            </a:r>
            <a:endParaRPr kumimoji="0" lang="en-GB" sz="1000" b="1" i="0" u="none" strike="noStrike" kern="1200" cap="none" spc="0" normalizeH="0" baseline="0" noProof="0">
              <a:ln>
                <a:noFill/>
              </a:ln>
              <a:solidFill>
                <a:srgbClr val="B6008D"/>
              </a:solidFill>
              <a:effectLst/>
              <a:uLnTx/>
              <a:uFillTx/>
              <a:latin typeface="+mj-lt"/>
              <a:ea typeface="+mn-ea"/>
              <a:cs typeface="+mn-cs"/>
            </a:endParaRPr>
          </a:p>
        </p:txBody>
      </p:sp>
      <p:sp>
        <p:nvSpPr>
          <p:cNvPr id="64" name="Content Placeholder 10">
            <a:extLst>
              <a:ext uri="{FF2B5EF4-FFF2-40B4-BE49-F238E27FC236}">
                <a16:creationId xmlns:a16="http://schemas.microsoft.com/office/drawing/2014/main" id="{A9E1F99D-69EF-AA33-7C7E-408893803136}"/>
              </a:ext>
            </a:extLst>
          </p:cNvPr>
          <p:cNvSpPr txBox="1">
            <a:spLocks/>
          </p:cNvSpPr>
          <p:nvPr/>
        </p:nvSpPr>
        <p:spPr>
          <a:xfrm>
            <a:off x="3132733" y="4913887"/>
            <a:ext cx="2390314" cy="1003948"/>
          </a:xfrm>
          <a:prstGeom prst="rect">
            <a:avLst/>
          </a:prstGeom>
        </p:spPr>
        <p:txBody>
          <a:bodyPr/>
          <a:lstStyle>
            <a:defPPr>
              <a:defRPr lang="en-US"/>
            </a:defPPr>
            <a:lvl1pPr marR="0" lvl="0" indent="0" algn="ctr" fontAlgn="auto">
              <a:lnSpc>
                <a:spcPts val="1600"/>
              </a:lnSpc>
              <a:spcBef>
                <a:spcPts val="0"/>
              </a:spcBef>
              <a:spcAft>
                <a:spcPts val="0"/>
              </a:spcAft>
              <a:buClr>
                <a:srgbClr val="FFFFFF"/>
              </a:buClr>
              <a:buSzPct val="100000"/>
              <a:buFont typeface="Inter Tight"/>
              <a:buNone/>
              <a:tabLst/>
              <a:defRPr kumimoji="0" sz="1100" b="0" i="0" u="none" strike="noStrike" cap="none" spc="0" normalizeH="0" baseline="0">
                <a:ln>
                  <a:noFill/>
                </a:ln>
                <a:solidFill>
                  <a:srgbClr val="000000"/>
                </a:solidFill>
                <a:effectLst/>
                <a:uLnTx/>
                <a:uFillTx/>
                <a:latin typeface="Inter Tight"/>
              </a:defRPr>
            </a:lvl1pPr>
            <a:lvl2pPr marL="0" indent="0">
              <a:lnSpc>
                <a:spcPts val="1900"/>
              </a:lnSpc>
              <a:spcBef>
                <a:spcPts val="0"/>
              </a:spcBef>
              <a:buClr>
                <a:srgbClr val="FFFFFF"/>
              </a:buClr>
              <a:buSzPct val="100000"/>
              <a:buFont typeface="Inter Tight"/>
              <a:buNone/>
              <a:defRPr sz="1800" b="0">
                <a:solidFill>
                  <a:schemeClr val="bg1"/>
                </a:solidFill>
              </a:defRPr>
            </a:lvl2pPr>
            <a:lvl3pPr marL="0" indent="0">
              <a:lnSpc>
                <a:spcPts val="1500"/>
              </a:lnSpc>
              <a:spcBef>
                <a:spcPts val="0"/>
              </a:spcBef>
              <a:buClr>
                <a:srgbClr val="FFFFFF"/>
              </a:buClr>
              <a:buSzPct val="100000"/>
              <a:buFont typeface="Inter Tight"/>
              <a:buNone/>
              <a:tabLst/>
              <a:defRPr sz="1400" b="1" baseline="0">
                <a:solidFill>
                  <a:schemeClr val="tx2"/>
                </a:solidFill>
              </a:defRPr>
            </a:lvl3pPr>
            <a:lvl4pPr marL="0" indent="0">
              <a:lnSpc>
                <a:spcPts val="1600"/>
              </a:lnSpc>
              <a:spcBef>
                <a:spcPts val="0"/>
              </a:spcBef>
              <a:buClr>
                <a:srgbClr val="FFFFFF"/>
              </a:buClr>
              <a:buSzPct val="100000"/>
              <a:buFont typeface="Inter Tight"/>
              <a:buNone/>
              <a:tabLst/>
              <a:defRPr sz="1400" b="0">
                <a:solidFill>
                  <a:srgbClr val="000000"/>
                </a:solidFill>
              </a:defRPr>
            </a:lvl4pPr>
            <a:lvl5pPr marL="0" indent="0">
              <a:lnSpc>
                <a:spcPts val="1100"/>
              </a:lnSpc>
              <a:spcBef>
                <a:spcPts val="0"/>
              </a:spcBef>
              <a:buClr>
                <a:srgbClr val="FFFFFF"/>
              </a:buClr>
              <a:buSzPct val="100000"/>
              <a:buFont typeface="Inter Tight"/>
              <a:buNone/>
              <a:tabLst/>
              <a:defRPr sz="1000" b="0">
                <a:solidFill>
                  <a:schemeClr val="accent6"/>
                </a:solidFill>
              </a:defRPr>
            </a:lvl5pPr>
            <a:lvl6pPr marL="2645074" indent="-240462">
              <a:lnSpc>
                <a:spcPct val="90000"/>
              </a:lnSpc>
              <a:spcBef>
                <a:spcPct val="30000"/>
              </a:spcBef>
              <a:buClr>
                <a:schemeClr val="accent6"/>
              </a:buClr>
              <a:buSzPct val="70000"/>
              <a:buFont typeface="Wingdings" panose="05000000000000000000" pitchFamily="2" charset="2"/>
              <a:buChar char="¤"/>
            </a:lvl6pPr>
            <a:lvl7pPr marL="3125997" indent="-240462">
              <a:lnSpc>
                <a:spcPct val="90000"/>
              </a:lnSpc>
              <a:spcBef>
                <a:spcPct val="30000"/>
              </a:spcBef>
              <a:buClr>
                <a:schemeClr val="accent6"/>
              </a:buClr>
              <a:buSzPct val="70000"/>
              <a:buFont typeface="Wingdings" panose="05000000000000000000" pitchFamily="2" charset="2"/>
              <a:buChar char="¤"/>
            </a:lvl7pPr>
            <a:lvl8pPr marL="3606920" indent="-240462">
              <a:lnSpc>
                <a:spcPct val="90000"/>
              </a:lnSpc>
              <a:spcBef>
                <a:spcPct val="30000"/>
              </a:spcBef>
              <a:buClr>
                <a:schemeClr val="accent6"/>
              </a:buClr>
              <a:buSzPct val="70000"/>
              <a:buFont typeface="Wingdings" panose="05000000000000000000" pitchFamily="2" charset="2"/>
              <a:buChar char="¤"/>
            </a:lvl8pPr>
            <a:lvl9pPr marL="4087842" indent="-240462">
              <a:lnSpc>
                <a:spcPct val="90000"/>
              </a:lnSpc>
              <a:spcBef>
                <a:spcPct val="30000"/>
              </a:spcBef>
              <a:buClr>
                <a:schemeClr val="accent6"/>
              </a:buClr>
              <a:buSzPct val="70000"/>
              <a:buFont typeface="Wingdings" panose="05000000000000000000" pitchFamily="2" charset="2"/>
              <a:buChar char="¤"/>
            </a:lvl9pPr>
          </a:lstStyle>
          <a:p>
            <a:pPr>
              <a:lnSpc>
                <a:spcPts val="1400"/>
              </a:lnSpc>
            </a:pPr>
            <a:r>
              <a:rPr lang="en-GB" sz="1400" b="1" dirty="0">
                <a:latin typeface="+mj-lt"/>
              </a:rPr>
              <a:t>Like-for-like sales increased by 12% </a:t>
            </a:r>
            <a:r>
              <a:rPr lang="en-GB" sz="1400" dirty="0">
                <a:latin typeface="+mj-lt"/>
              </a:rPr>
              <a:t>(against sector decline) with Cinema delivering </a:t>
            </a:r>
            <a:r>
              <a:rPr lang="en-GB" sz="1400" b="1" dirty="0">
                <a:latin typeface="+mj-lt"/>
              </a:rPr>
              <a:t>60% of the incremental sales.</a:t>
            </a:r>
          </a:p>
        </p:txBody>
      </p:sp>
      <p:sp>
        <p:nvSpPr>
          <p:cNvPr id="65" name="Text Placeholder 1">
            <a:extLst>
              <a:ext uri="{FF2B5EF4-FFF2-40B4-BE49-F238E27FC236}">
                <a16:creationId xmlns:a16="http://schemas.microsoft.com/office/drawing/2014/main" id="{B9829A53-C463-8720-E460-985F0C1499E6}"/>
              </a:ext>
            </a:extLst>
          </p:cNvPr>
          <p:cNvSpPr txBox="1">
            <a:spLocks/>
          </p:cNvSpPr>
          <p:nvPr/>
        </p:nvSpPr>
        <p:spPr>
          <a:xfrm>
            <a:off x="759599" y="6413723"/>
            <a:ext cx="4918508" cy="437703"/>
          </a:xfrm>
          <a:prstGeom prst="rect">
            <a:avLst/>
          </a:prstGeom>
        </p:spPr>
        <p:txBody>
          <a:bodyPr vert="horz" lIns="0" tIns="0" rIns="0" bIns="0" rtlCol="0">
            <a:noAutofit/>
          </a:bodyPr>
          <a:lstStyle>
            <a:lvl1pPr indent="0" algn="r" defTabSz="961844">
              <a:lnSpc>
                <a:spcPts val="842"/>
              </a:lnSpc>
              <a:spcBef>
                <a:spcPts val="0"/>
              </a:spcBef>
              <a:buClr>
                <a:srgbClr val="FFFFFF"/>
              </a:buClr>
              <a:buSzPct val="100000"/>
              <a:buFont typeface="Inter Tight" panose="020B0604020202020204" pitchFamily="34" charset="0"/>
              <a:buNone/>
              <a:tabLst/>
              <a:defRPr sz="1000" b="0">
                <a:solidFill>
                  <a:schemeClr val="bg1"/>
                </a:solidFill>
                <a:latin typeface="Inter Tight"/>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US" dirty="0"/>
              <a:t>Source: DCM case studies</a:t>
            </a:r>
          </a:p>
        </p:txBody>
      </p:sp>
    </p:spTree>
    <p:extLst>
      <p:ext uri="{BB962C8B-B14F-4D97-AF65-F5344CB8AC3E}">
        <p14:creationId xmlns:p14="http://schemas.microsoft.com/office/powerpoint/2010/main" val="3464276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0CCA1-5BE7-7F4C-FA07-6B9FBF90506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5DA0A9D-CD8F-ECFC-02DA-4D849921448B}"/>
              </a:ext>
            </a:extLst>
          </p:cNvPr>
          <p:cNvSpPr>
            <a:spLocks noGrp="1"/>
          </p:cNvSpPr>
          <p:nvPr>
            <p:ph type="body" sz="quarter" idx="83"/>
          </p:nvPr>
        </p:nvSpPr>
        <p:spPr/>
        <p:txBody>
          <a:bodyPr/>
          <a:lstStyle/>
          <a:p>
            <a:r>
              <a:rPr lang="en-GB" dirty="0"/>
              <a:t>Source: GB TGI October 2024 </a:t>
            </a:r>
          </a:p>
          <a:p>
            <a:endParaRPr lang="en-GB" dirty="0"/>
          </a:p>
          <a:p>
            <a:endParaRPr lang="en-GB" dirty="0"/>
          </a:p>
        </p:txBody>
      </p:sp>
      <p:sp>
        <p:nvSpPr>
          <p:cNvPr id="3" name="Subtitle 2">
            <a:extLst>
              <a:ext uri="{FF2B5EF4-FFF2-40B4-BE49-F238E27FC236}">
                <a16:creationId xmlns:a16="http://schemas.microsoft.com/office/drawing/2014/main" id="{DC176F1B-A7FE-9948-DC3D-DFB7EFCBACEF}"/>
              </a:ext>
            </a:extLst>
          </p:cNvPr>
          <p:cNvSpPr>
            <a:spLocks noGrp="1"/>
          </p:cNvSpPr>
          <p:nvPr>
            <p:ph type="subTitle" idx="1"/>
          </p:nvPr>
        </p:nvSpPr>
        <p:spPr>
          <a:xfrm>
            <a:off x="199829" y="955471"/>
            <a:ext cx="11879395" cy="296968"/>
          </a:xfrm>
        </p:spPr>
        <p:txBody>
          <a:bodyPr/>
          <a:lstStyle/>
          <a:p>
            <a:r>
              <a:rPr lang="en-GB" dirty="0"/>
              <a:t>Cinema’s appeal, particularly among younger adults, has sustained making it one of the most </a:t>
            </a:r>
            <a:br>
              <a:rPr lang="en-GB" dirty="0"/>
            </a:br>
            <a:r>
              <a:rPr lang="en-GB" dirty="0"/>
              <a:t>popular out-of-home leisure activities enjoyed.</a:t>
            </a:r>
          </a:p>
          <a:p>
            <a:endParaRPr lang="en-GB" dirty="0"/>
          </a:p>
        </p:txBody>
      </p:sp>
      <p:sp>
        <p:nvSpPr>
          <p:cNvPr id="4" name="Title 3">
            <a:extLst>
              <a:ext uri="{FF2B5EF4-FFF2-40B4-BE49-F238E27FC236}">
                <a16:creationId xmlns:a16="http://schemas.microsoft.com/office/drawing/2014/main" id="{BFDBDC85-1655-4BF5-670E-AC472CD44301}"/>
              </a:ext>
            </a:extLst>
          </p:cNvPr>
          <p:cNvSpPr>
            <a:spLocks noGrp="1"/>
          </p:cNvSpPr>
          <p:nvPr>
            <p:ph type="title"/>
          </p:nvPr>
        </p:nvSpPr>
        <p:spPr/>
        <p:txBody>
          <a:bodyPr/>
          <a:lstStyle/>
          <a:p>
            <a:r>
              <a:rPr lang="en-GB" dirty="0"/>
              <a:t>Cinema’s popularity continues to endure</a:t>
            </a:r>
          </a:p>
        </p:txBody>
      </p:sp>
      <p:graphicFrame>
        <p:nvGraphicFramePr>
          <p:cNvPr id="8" name="Chart Placeholder 7">
            <a:extLst>
              <a:ext uri="{FF2B5EF4-FFF2-40B4-BE49-F238E27FC236}">
                <a16:creationId xmlns:a16="http://schemas.microsoft.com/office/drawing/2014/main" id="{BA9CF55D-80F4-6DCC-B9E4-82D003712473}"/>
              </a:ext>
            </a:extLst>
          </p:cNvPr>
          <p:cNvGraphicFramePr>
            <a:graphicFrameLocks noGrp="1"/>
          </p:cNvGraphicFramePr>
          <p:nvPr>
            <p:ph type="chart" sz="quarter" idx="84"/>
            <p:extLst>
              <p:ext uri="{D42A27DB-BD31-4B8C-83A1-F6EECF244321}">
                <p14:modId xmlns:p14="http://schemas.microsoft.com/office/powerpoint/2010/main" val="2109078157"/>
              </p:ext>
            </p:extLst>
          </p:nvPr>
        </p:nvGraphicFramePr>
        <p:xfrm>
          <a:off x="199829" y="2069715"/>
          <a:ext cx="11541125" cy="4210050"/>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A4A7EDA5-88CE-4A4E-189E-AD2DDC57D8FD}"/>
              </a:ext>
            </a:extLst>
          </p:cNvPr>
          <p:cNvSpPr/>
          <p:nvPr/>
        </p:nvSpPr>
        <p:spPr>
          <a:xfrm>
            <a:off x="9848088" y="2429633"/>
            <a:ext cx="868680" cy="3374136"/>
          </a:xfrm>
          <a:prstGeom prst="rect">
            <a:avLst/>
          </a:prstGeom>
          <a:noFill/>
          <a:ln w="28575">
            <a:solidFill>
              <a:schemeClr val="bg2"/>
            </a:solidFill>
            <a:prstDash val="dash"/>
          </a:ln>
          <a:effectLst/>
        </p:spPr>
        <p:style>
          <a:lnRef idx="1">
            <a:schemeClr val="accent1"/>
          </a:lnRef>
          <a:fillRef idx="2">
            <a:schemeClr val="accent1"/>
          </a:fillRef>
          <a:effectRef idx="1">
            <a:schemeClr val="accent1"/>
          </a:effectRef>
          <a:fontRef idx="minor">
            <a:schemeClr val="dk1"/>
          </a:fontRef>
        </p:style>
        <p:txBody>
          <a:bodyPr lIns="0" tIns="0" rIns="0" bIns="0" rtlCol="0" anchor="ctr"/>
          <a:lstStyle/>
          <a:p>
            <a:pPr algn="ctr"/>
            <a:endParaRPr lang="en-GB" dirty="0">
              <a:solidFill>
                <a:srgbClr val="051D2E"/>
              </a:solidFill>
            </a:endParaRPr>
          </a:p>
        </p:txBody>
      </p:sp>
    </p:spTree>
    <p:extLst>
      <p:ext uri="{BB962C8B-B14F-4D97-AF65-F5344CB8AC3E}">
        <p14:creationId xmlns:p14="http://schemas.microsoft.com/office/powerpoint/2010/main" val="20301295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5D6AC-6AD0-F4A4-DC19-23F2722CA44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EF8F20E-E86F-BE9B-0859-151F159EE5D8}"/>
              </a:ext>
            </a:extLst>
          </p:cNvPr>
          <p:cNvSpPr>
            <a:spLocks noGrp="1"/>
          </p:cNvSpPr>
          <p:nvPr>
            <p:ph type="subTitle" idx="1"/>
          </p:nvPr>
        </p:nvSpPr>
        <p:spPr/>
        <p:txBody>
          <a:bodyPr/>
          <a:lstStyle/>
          <a:p>
            <a:r>
              <a:rPr lang="en-GB" dirty="0"/>
              <a:t>The strengths of cinema are particularly influential for campaigns where you may be starting something new – e.g. new </a:t>
            </a:r>
            <a:r>
              <a:rPr lang="en-GB" sz="1800" dirty="0"/>
              <a:t>c</a:t>
            </a:r>
            <a:r>
              <a:rPr lang="en-GB" dirty="0"/>
              <a:t>ampaigns, new </a:t>
            </a:r>
            <a:r>
              <a:rPr lang="en-GB" sz="1800" dirty="0"/>
              <a:t>p</a:t>
            </a:r>
            <a:r>
              <a:rPr lang="en-GB" dirty="0"/>
              <a:t>roducts &amp; new </a:t>
            </a:r>
            <a:r>
              <a:rPr lang="en-GB" sz="1800" dirty="0"/>
              <a:t>m</a:t>
            </a:r>
            <a:r>
              <a:rPr lang="en-GB" dirty="0"/>
              <a:t>essages</a:t>
            </a:r>
          </a:p>
          <a:p>
            <a:endParaRPr lang="en-GB" sz="1800" dirty="0"/>
          </a:p>
          <a:p>
            <a:endParaRPr lang="en-GB" dirty="0"/>
          </a:p>
        </p:txBody>
      </p:sp>
      <p:sp>
        <p:nvSpPr>
          <p:cNvPr id="4" name="Title 3">
            <a:extLst>
              <a:ext uri="{FF2B5EF4-FFF2-40B4-BE49-F238E27FC236}">
                <a16:creationId xmlns:a16="http://schemas.microsoft.com/office/drawing/2014/main" id="{8D2A8755-8D37-6B8D-BBCD-AAEBD6D29136}"/>
              </a:ext>
            </a:extLst>
          </p:cNvPr>
          <p:cNvSpPr>
            <a:spLocks noGrp="1"/>
          </p:cNvSpPr>
          <p:nvPr>
            <p:ph type="title"/>
          </p:nvPr>
        </p:nvSpPr>
        <p:spPr/>
        <p:txBody>
          <a:bodyPr/>
          <a:lstStyle/>
          <a:p>
            <a:r>
              <a:rPr lang="en-GB" dirty="0"/>
              <a:t>Maximise impact with cinema</a:t>
            </a:r>
          </a:p>
        </p:txBody>
      </p:sp>
      <p:grpSp>
        <p:nvGrpSpPr>
          <p:cNvPr id="21" name="Group 20">
            <a:extLst>
              <a:ext uri="{FF2B5EF4-FFF2-40B4-BE49-F238E27FC236}">
                <a16:creationId xmlns:a16="http://schemas.microsoft.com/office/drawing/2014/main" id="{443409FD-FA1E-1C84-6850-DC465C8DEC4E}"/>
              </a:ext>
            </a:extLst>
          </p:cNvPr>
          <p:cNvGrpSpPr/>
          <p:nvPr/>
        </p:nvGrpSpPr>
        <p:grpSpPr>
          <a:xfrm>
            <a:off x="477264" y="2408337"/>
            <a:ext cx="2495245" cy="2671336"/>
            <a:chOff x="4210505" y="1617131"/>
            <a:chExt cx="3805238" cy="2671336"/>
          </a:xfrm>
        </p:grpSpPr>
        <p:sp>
          <p:nvSpPr>
            <p:cNvPr id="22" name="Rectangle: Rounded Corners 21">
              <a:extLst>
                <a:ext uri="{FF2B5EF4-FFF2-40B4-BE49-F238E27FC236}">
                  <a16:creationId xmlns:a16="http://schemas.microsoft.com/office/drawing/2014/main" id="{E6F040BF-75C3-EAFF-B82A-B7C3E40A43DD}"/>
                </a:ext>
              </a:extLst>
            </p:cNvPr>
            <p:cNvSpPr/>
            <p:nvPr/>
          </p:nvSpPr>
          <p:spPr>
            <a:xfrm>
              <a:off x="4210505" y="1617131"/>
              <a:ext cx="3805238" cy="2671336"/>
            </a:xfrm>
            <a:prstGeom prst="roundRect">
              <a:avLst>
                <a:gd name="adj" fmla="val 29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CC475FC9-15FE-29F7-8129-DC9F6B2FF1EF}"/>
                </a:ext>
              </a:extLst>
            </p:cNvPr>
            <p:cNvSpPr txBox="1"/>
            <p:nvPr/>
          </p:nvSpPr>
          <p:spPr>
            <a:xfrm>
              <a:off x="4582432" y="2700299"/>
              <a:ext cx="3120295" cy="1321796"/>
            </a:xfrm>
            <a:prstGeom prst="rect">
              <a:avLst/>
            </a:prstGeom>
            <a:noFill/>
          </p:spPr>
          <p:txBody>
            <a:bodyPr wrap="square" lIns="0" tIns="0" rIns="0" bIns="0" rtlCol="0">
              <a:noAutofit/>
            </a:bodyPr>
            <a:lstStyle>
              <a:defPPr>
                <a:defRPr lang="en-US"/>
              </a:defPPr>
              <a:lvl1pPr>
                <a:defRPr sz="1600"/>
              </a:lvl1pPr>
            </a:lstStyle>
            <a:p>
              <a:endParaRPr lang="en-US" dirty="0">
                <a:sym typeface="Inter Tight"/>
              </a:endParaRPr>
            </a:p>
            <a:p>
              <a:r>
                <a:rPr lang="en-US" dirty="0">
                  <a:sym typeface="Inter Tight"/>
                </a:rPr>
                <a:t>A necessity for storytelling</a:t>
              </a:r>
            </a:p>
          </p:txBody>
        </p:sp>
      </p:grpSp>
      <p:grpSp>
        <p:nvGrpSpPr>
          <p:cNvPr id="7" name="Group 6">
            <a:extLst>
              <a:ext uri="{FF2B5EF4-FFF2-40B4-BE49-F238E27FC236}">
                <a16:creationId xmlns:a16="http://schemas.microsoft.com/office/drawing/2014/main" id="{C76F6BC2-388F-1078-58BF-BEBADA7956AB}"/>
              </a:ext>
            </a:extLst>
          </p:cNvPr>
          <p:cNvGrpSpPr/>
          <p:nvPr/>
        </p:nvGrpSpPr>
        <p:grpSpPr>
          <a:xfrm>
            <a:off x="3391997" y="2389973"/>
            <a:ext cx="2495245" cy="3290860"/>
            <a:chOff x="4210505" y="1617131"/>
            <a:chExt cx="3805238" cy="3290860"/>
          </a:xfrm>
        </p:grpSpPr>
        <p:sp>
          <p:nvSpPr>
            <p:cNvPr id="8" name="Rectangle: Rounded Corners 7">
              <a:extLst>
                <a:ext uri="{FF2B5EF4-FFF2-40B4-BE49-F238E27FC236}">
                  <a16:creationId xmlns:a16="http://schemas.microsoft.com/office/drawing/2014/main" id="{BF2921F1-F95F-6B71-5F9F-61C5E043AA77}"/>
                </a:ext>
              </a:extLst>
            </p:cNvPr>
            <p:cNvSpPr/>
            <p:nvPr/>
          </p:nvSpPr>
          <p:spPr>
            <a:xfrm>
              <a:off x="4210505" y="1617131"/>
              <a:ext cx="3805238" cy="2689700"/>
            </a:xfrm>
            <a:prstGeom prst="roundRect">
              <a:avLst>
                <a:gd name="adj" fmla="val 29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66ACEADA-669F-334E-1309-705FC7DCE102}"/>
                </a:ext>
              </a:extLst>
            </p:cNvPr>
            <p:cNvSpPr txBox="1"/>
            <p:nvPr/>
          </p:nvSpPr>
          <p:spPr>
            <a:xfrm>
              <a:off x="4466105" y="2699412"/>
              <a:ext cx="3236895" cy="2208579"/>
            </a:xfrm>
            <a:prstGeom prst="rect">
              <a:avLst/>
            </a:prstGeom>
            <a:noFill/>
          </p:spPr>
          <p:txBody>
            <a:bodyPr wrap="square" lIns="0" tIns="0" rIns="0" bIns="0" rtlCol="0">
              <a:noAutofit/>
            </a:bodyPr>
            <a:lstStyle/>
            <a:p>
              <a:endParaRPr lang="en-GB" sz="1600" dirty="0"/>
            </a:p>
            <a:p>
              <a:r>
                <a:rPr lang="en-GB" sz="1600" dirty="0"/>
                <a:t>Particularly for 16-24, 16-34 and houseperson with children audiences</a:t>
              </a:r>
            </a:p>
          </p:txBody>
        </p:sp>
      </p:grpSp>
      <p:grpSp>
        <p:nvGrpSpPr>
          <p:cNvPr id="11" name="Group 10">
            <a:extLst>
              <a:ext uri="{FF2B5EF4-FFF2-40B4-BE49-F238E27FC236}">
                <a16:creationId xmlns:a16="http://schemas.microsoft.com/office/drawing/2014/main" id="{2FF3D4F2-957B-61A9-11D0-4E710C52AE9F}"/>
              </a:ext>
            </a:extLst>
          </p:cNvPr>
          <p:cNvGrpSpPr/>
          <p:nvPr/>
        </p:nvGrpSpPr>
        <p:grpSpPr>
          <a:xfrm>
            <a:off x="6308663" y="2389973"/>
            <a:ext cx="2495245" cy="3240060"/>
            <a:chOff x="4210505" y="1617131"/>
            <a:chExt cx="3805238" cy="3240060"/>
          </a:xfrm>
        </p:grpSpPr>
        <p:sp>
          <p:nvSpPr>
            <p:cNvPr id="12" name="Rectangle: Rounded Corners 11">
              <a:extLst>
                <a:ext uri="{FF2B5EF4-FFF2-40B4-BE49-F238E27FC236}">
                  <a16:creationId xmlns:a16="http://schemas.microsoft.com/office/drawing/2014/main" id="{229537C7-E8EF-A98E-418C-90AD9D41F44C}"/>
                </a:ext>
              </a:extLst>
            </p:cNvPr>
            <p:cNvSpPr/>
            <p:nvPr/>
          </p:nvSpPr>
          <p:spPr>
            <a:xfrm>
              <a:off x="4210505" y="1617131"/>
              <a:ext cx="3805238" cy="2689700"/>
            </a:xfrm>
            <a:prstGeom prst="roundRect">
              <a:avLst>
                <a:gd name="adj" fmla="val 29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344D02A4-5064-A2DE-958B-0F38C6B402C9}"/>
                </a:ext>
              </a:extLst>
            </p:cNvPr>
            <p:cNvSpPr txBox="1"/>
            <p:nvPr/>
          </p:nvSpPr>
          <p:spPr>
            <a:xfrm>
              <a:off x="4517294" y="2699412"/>
              <a:ext cx="3087450" cy="2157779"/>
            </a:xfrm>
            <a:prstGeom prst="rect">
              <a:avLst/>
            </a:prstGeom>
            <a:noFill/>
          </p:spPr>
          <p:txBody>
            <a:bodyPr wrap="square" lIns="0" tIns="0" rIns="0" bIns="0" rtlCol="0">
              <a:noAutofit/>
            </a:bodyPr>
            <a:lstStyle/>
            <a:p>
              <a:endParaRPr lang="en-GB" sz="1600" dirty="0"/>
            </a:p>
            <a:p>
              <a:r>
                <a:rPr lang="en-GB" sz="1600" dirty="0"/>
                <a:t>Increasingly key as this declines in some linear AV environments</a:t>
              </a:r>
            </a:p>
          </p:txBody>
        </p:sp>
      </p:grpSp>
      <p:grpSp>
        <p:nvGrpSpPr>
          <p:cNvPr id="15" name="Group 14">
            <a:extLst>
              <a:ext uri="{FF2B5EF4-FFF2-40B4-BE49-F238E27FC236}">
                <a16:creationId xmlns:a16="http://schemas.microsoft.com/office/drawing/2014/main" id="{6C04C1EE-4784-E72A-8A97-917D540A242D}"/>
              </a:ext>
            </a:extLst>
          </p:cNvPr>
          <p:cNvGrpSpPr/>
          <p:nvPr/>
        </p:nvGrpSpPr>
        <p:grpSpPr>
          <a:xfrm>
            <a:off x="9225329" y="2389973"/>
            <a:ext cx="2495245" cy="3221696"/>
            <a:chOff x="4210505" y="1617131"/>
            <a:chExt cx="3805238" cy="3221696"/>
          </a:xfrm>
        </p:grpSpPr>
        <p:sp>
          <p:nvSpPr>
            <p:cNvPr id="16" name="Rectangle: Rounded Corners 15">
              <a:extLst>
                <a:ext uri="{FF2B5EF4-FFF2-40B4-BE49-F238E27FC236}">
                  <a16:creationId xmlns:a16="http://schemas.microsoft.com/office/drawing/2014/main" id="{41B2C069-5B9F-9DB7-FB4B-943D6BCE9DC5}"/>
                </a:ext>
              </a:extLst>
            </p:cNvPr>
            <p:cNvSpPr/>
            <p:nvPr/>
          </p:nvSpPr>
          <p:spPr>
            <a:xfrm>
              <a:off x="4210505" y="1617131"/>
              <a:ext cx="3805238" cy="2689700"/>
            </a:xfrm>
            <a:prstGeom prst="roundRect">
              <a:avLst>
                <a:gd name="adj" fmla="val 29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1C7FF68E-D6D5-4C20-535E-04C029E79293}"/>
                </a:ext>
              </a:extLst>
            </p:cNvPr>
            <p:cNvSpPr txBox="1"/>
            <p:nvPr/>
          </p:nvSpPr>
          <p:spPr>
            <a:xfrm>
              <a:off x="4467770" y="2711638"/>
              <a:ext cx="3435719" cy="2127189"/>
            </a:xfrm>
            <a:prstGeom prst="rect">
              <a:avLst/>
            </a:prstGeom>
            <a:noFill/>
          </p:spPr>
          <p:txBody>
            <a:bodyPr wrap="square" lIns="0" tIns="0" rIns="0" bIns="0" rtlCol="0">
              <a:noAutofit/>
            </a:bodyPr>
            <a:lstStyle/>
            <a:p>
              <a:endParaRPr lang="en-GB" sz="1600" dirty="0"/>
            </a:p>
            <a:p>
              <a:r>
                <a:rPr lang="en-GB" sz="1600" dirty="0"/>
                <a:t>An immersive, trusted &amp; premium environment that can deliver brand and response outcomes</a:t>
              </a:r>
            </a:p>
          </p:txBody>
        </p:sp>
      </p:grpSp>
      <p:sp>
        <p:nvSpPr>
          <p:cNvPr id="20" name="Rectangle: Rounded Corners 19">
            <a:extLst>
              <a:ext uri="{FF2B5EF4-FFF2-40B4-BE49-F238E27FC236}">
                <a16:creationId xmlns:a16="http://schemas.microsoft.com/office/drawing/2014/main" id="{50002EC0-4C10-5787-5CAA-1D4E20C4D6E0}"/>
              </a:ext>
            </a:extLst>
          </p:cNvPr>
          <p:cNvSpPr/>
          <p:nvPr/>
        </p:nvSpPr>
        <p:spPr>
          <a:xfrm>
            <a:off x="545035" y="2481899"/>
            <a:ext cx="2359701" cy="1009605"/>
          </a:xfrm>
          <a:prstGeom prst="roundRect">
            <a:avLst>
              <a:gd name="adj" fmla="val 2364"/>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108000" bIns="0" rtlCol="0" anchor="ctr"/>
          <a:lstStyle/>
          <a:p>
            <a:r>
              <a:rPr lang="en-GB" sz="2000" b="1" dirty="0">
                <a:solidFill>
                  <a:srgbClr val="051D2E"/>
                </a:solidFill>
              </a:rPr>
              <a:t>Cinema delivers unrivalled attention</a:t>
            </a:r>
          </a:p>
        </p:txBody>
      </p:sp>
      <p:sp>
        <p:nvSpPr>
          <p:cNvPr id="26" name="Rectangle: Rounded Corners 25">
            <a:extLst>
              <a:ext uri="{FF2B5EF4-FFF2-40B4-BE49-F238E27FC236}">
                <a16:creationId xmlns:a16="http://schemas.microsoft.com/office/drawing/2014/main" id="{A1111ED9-1F0F-362A-A721-FB4D6AC2A4F7}"/>
              </a:ext>
            </a:extLst>
          </p:cNvPr>
          <p:cNvSpPr/>
          <p:nvPr/>
        </p:nvSpPr>
        <p:spPr>
          <a:xfrm>
            <a:off x="3469393" y="2462649"/>
            <a:ext cx="2359701" cy="1009605"/>
          </a:xfrm>
          <a:prstGeom prst="roundRect">
            <a:avLst>
              <a:gd name="adj" fmla="val 2364"/>
            </a:avLst>
          </a:prstGeom>
          <a:solidFill>
            <a:srgbClr val="79BE76"/>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108000" bIns="0" rtlCol="0" anchor="ctr"/>
          <a:lstStyle/>
          <a:p>
            <a:r>
              <a:rPr lang="en-GB" sz="2000" b="1" dirty="0">
                <a:solidFill>
                  <a:srgbClr val="051D2E"/>
                </a:solidFill>
              </a:rPr>
              <a:t>Cinema delivers exclusive reach</a:t>
            </a:r>
          </a:p>
        </p:txBody>
      </p:sp>
      <p:sp>
        <p:nvSpPr>
          <p:cNvPr id="28" name="Rectangle: Rounded Corners 27">
            <a:extLst>
              <a:ext uri="{FF2B5EF4-FFF2-40B4-BE49-F238E27FC236}">
                <a16:creationId xmlns:a16="http://schemas.microsoft.com/office/drawing/2014/main" id="{81528C44-CB7B-9609-BEC2-1441AF8EDC9D}"/>
              </a:ext>
            </a:extLst>
          </p:cNvPr>
          <p:cNvSpPr/>
          <p:nvPr/>
        </p:nvSpPr>
        <p:spPr>
          <a:xfrm>
            <a:off x="6376434" y="2474875"/>
            <a:ext cx="2359701" cy="1009605"/>
          </a:xfrm>
          <a:prstGeom prst="roundRect">
            <a:avLst>
              <a:gd name="adj" fmla="val 2364"/>
            </a:avLst>
          </a:prstGeom>
          <a:solidFill>
            <a:srgbClr val="82B2B3"/>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108000" bIns="0" rtlCol="0" anchor="ctr"/>
          <a:lstStyle/>
          <a:p>
            <a:r>
              <a:rPr lang="en-GB" sz="2000" b="1" dirty="0">
                <a:solidFill>
                  <a:srgbClr val="051D2E"/>
                </a:solidFill>
              </a:rPr>
              <a:t>Cinema: the place for co-viewing</a:t>
            </a:r>
          </a:p>
        </p:txBody>
      </p:sp>
      <p:sp>
        <p:nvSpPr>
          <p:cNvPr id="30" name="Rectangle: Rounded Corners 29">
            <a:extLst>
              <a:ext uri="{FF2B5EF4-FFF2-40B4-BE49-F238E27FC236}">
                <a16:creationId xmlns:a16="http://schemas.microsoft.com/office/drawing/2014/main" id="{11F48DDD-BDD5-B284-50C8-689751238919}"/>
              </a:ext>
            </a:extLst>
          </p:cNvPr>
          <p:cNvSpPr/>
          <p:nvPr/>
        </p:nvSpPr>
        <p:spPr>
          <a:xfrm>
            <a:off x="9293681" y="2475318"/>
            <a:ext cx="2359701" cy="1009605"/>
          </a:xfrm>
          <a:prstGeom prst="roundRect">
            <a:avLst>
              <a:gd name="adj" fmla="val 2364"/>
            </a:avLst>
          </a:prstGeom>
          <a:solidFill>
            <a:srgbClr val="FF9527"/>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108000" bIns="0" rtlCol="0" anchor="ctr"/>
          <a:lstStyle/>
          <a:p>
            <a:r>
              <a:rPr lang="en-GB" sz="2000" b="1" dirty="0">
                <a:solidFill>
                  <a:srgbClr val="051D2E"/>
                </a:solidFill>
              </a:rPr>
              <a:t>Cinema delivers impact</a:t>
            </a:r>
          </a:p>
        </p:txBody>
      </p:sp>
    </p:spTree>
    <p:extLst>
      <p:ext uri="{BB962C8B-B14F-4D97-AF65-F5344CB8AC3E}">
        <p14:creationId xmlns:p14="http://schemas.microsoft.com/office/powerpoint/2010/main" val="4291594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0B1A8-4B19-2B55-B0E1-B462DB5785D7}"/>
            </a:ext>
          </a:extLst>
        </p:cNvPr>
        <p:cNvGrpSpPr/>
        <p:nvPr/>
      </p:nvGrpSpPr>
      <p:grpSpPr>
        <a:xfrm>
          <a:off x="0" y="0"/>
          <a:ext cx="0" cy="0"/>
          <a:chOff x="0" y="0"/>
          <a:chExt cx="0" cy="0"/>
        </a:xfrm>
      </p:grpSpPr>
      <p:pic>
        <p:nvPicPr>
          <p:cNvPr id="39" name="Picture Placeholder 38">
            <a:extLst>
              <a:ext uri="{FF2B5EF4-FFF2-40B4-BE49-F238E27FC236}">
                <a16:creationId xmlns:a16="http://schemas.microsoft.com/office/drawing/2014/main" id="{04C0617A-D2DD-352B-BBA7-6C1D19DAE5E5}"/>
              </a:ext>
            </a:extLst>
          </p:cNvPr>
          <p:cNvPicPr>
            <a:picLocks noChangeAspect="1"/>
          </p:cNvPicPr>
          <p:nvPr/>
        </p:nvPicPr>
        <p:blipFill>
          <a:blip r:embed="rId3">
            <a:extLst>
              <a:ext uri="{28A0092B-C50C-407E-A947-70E740481C1C}">
                <a14:useLocalDpi xmlns:a14="http://schemas.microsoft.com/office/drawing/2010/main" val="0"/>
              </a:ext>
            </a:extLst>
          </a:blip>
          <a:srcRect l="2169" r="2169"/>
          <a:stretch>
            <a:fillRect/>
          </a:stretch>
        </p:blipFill>
        <p:spPr>
          <a:xfrm>
            <a:off x="6153150" y="1664716"/>
            <a:ext cx="2881313" cy="2120900"/>
          </a:xfrm>
          <a:prstGeom prst="roundRect">
            <a:avLst>
              <a:gd name="adj" fmla="val 1469"/>
            </a:avLst>
          </a:prstGeom>
          <a:blipFill>
            <a:blip r:embed="rId4"/>
            <a:srcRect/>
            <a:stretch>
              <a:fillRect t="-45288" b="-45288"/>
            </a:stretch>
          </a:blipFill>
        </p:spPr>
      </p:pic>
      <p:pic>
        <p:nvPicPr>
          <p:cNvPr id="6" name="Picture Placeholder 40">
            <a:extLst>
              <a:ext uri="{FF2B5EF4-FFF2-40B4-BE49-F238E27FC236}">
                <a16:creationId xmlns:a16="http://schemas.microsoft.com/office/drawing/2014/main" id="{39C72FEA-6973-7A4F-9A90-8DEE1FCA19B7}"/>
              </a:ext>
            </a:extLst>
          </p:cNvPr>
          <p:cNvPicPr>
            <a:picLocks noChangeAspect="1"/>
          </p:cNvPicPr>
          <p:nvPr/>
        </p:nvPicPr>
        <p:blipFill>
          <a:blip r:embed="rId5">
            <a:extLst>
              <a:ext uri="{28A0092B-C50C-407E-A947-70E740481C1C}">
                <a14:useLocalDpi xmlns:a14="http://schemas.microsoft.com/office/drawing/2010/main" val="0"/>
              </a:ext>
            </a:extLst>
          </a:blip>
          <a:srcRect t="6834" b="6834"/>
          <a:stretch>
            <a:fillRect/>
          </a:stretch>
        </p:blipFill>
        <p:spPr>
          <a:xfrm>
            <a:off x="9132888" y="1664716"/>
            <a:ext cx="2881312" cy="2120900"/>
          </a:xfrm>
          <a:prstGeom prst="roundRect">
            <a:avLst>
              <a:gd name="adj" fmla="val 1469"/>
            </a:avLst>
          </a:prstGeom>
          <a:blipFill>
            <a:blip r:embed="rId4"/>
            <a:srcRect/>
            <a:stretch>
              <a:fillRect t="-45288" b="-45288"/>
            </a:stretch>
          </a:blipFill>
        </p:spPr>
      </p:pic>
      <p:pic>
        <p:nvPicPr>
          <p:cNvPr id="47" name="Picture Placeholder 46">
            <a:extLst>
              <a:ext uri="{FF2B5EF4-FFF2-40B4-BE49-F238E27FC236}">
                <a16:creationId xmlns:a16="http://schemas.microsoft.com/office/drawing/2014/main" id="{62AA650F-A062-8C8C-681E-C13A1646C1F9}"/>
              </a:ext>
            </a:extLst>
          </p:cNvPr>
          <p:cNvPicPr>
            <a:picLocks noChangeAspect="1"/>
          </p:cNvPicPr>
          <p:nvPr/>
        </p:nvPicPr>
        <p:blipFill>
          <a:blip r:embed="rId6">
            <a:extLst>
              <a:ext uri="{28A0092B-C50C-407E-A947-70E740481C1C}">
                <a14:useLocalDpi xmlns:a14="http://schemas.microsoft.com/office/drawing/2010/main" val="0"/>
              </a:ext>
            </a:extLst>
          </a:blip>
          <a:srcRect t="9210" b="9210"/>
          <a:stretch>
            <a:fillRect/>
          </a:stretch>
        </p:blipFill>
        <p:spPr>
          <a:xfrm>
            <a:off x="6153150" y="3862832"/>
            <a:ext cx="2881313" cy="2122488"/>
          </a:xfrm>
          <a:prstGeom prst="roundRect">
            <a:avLst>
              <a:gd name="adj" fmla="val 1469"/>
            </a:avLst>
          </a:prstGeom>
          <a:blipFill>
            <a:blip r:embed="rId4"/>
            <a:srcRect/>
            <a:stretch>
              <a:fillRect t="-45288" b="-45288"/>
            </a:stretch>
          </a:blipFill>
        </p:spPr>
      </p:pic>
      <p:pic>
        <p:nvPicPr>
          <p:cNvPr id="49" name="Picture Placeholder 48">
            <a:extLst>
              <a:ext uri="{FF2B5EF4-FFF2-40B4-BE49-F238E27FC236}">
                <a16:creationId xmlns:a16="http://schemas.microsoft.com/office/drawing/2014/main" id="{C1D47536-B2FE-DB23-3A8A-2F715203B058}"/>
              </a:ext>
            </a:extLst>
          </p:cNvPr>
          <p:cNvPicPr>
            <a:picLocks noChangeAspect="1"/>
          </p:cNvPicPr>
          <p:nvPr/>
        </p:nvPicPr>
        <p:blipFill>
          <a:blip r:embed="rId7">
            <a:extLst>
              <a:ext uri="{28A0092B-C50C-407E-A947-70E740481C1C}">
                <a14:useLocalDpi xmlns:a14="http://schemas.microsoft.com/office/drawing/2010/main" val="0"/>
              </a:ext>
            </a:extLst>
          </a:blip>
          <a:srcRect l="12668" r="12668"/>
          <a:stretch>
            <a:fillRect/>
          </a:stretch>
        </p:blipFill>
        <p:spPr>
          <a:xfrm>
            <a:off x="9132888" y="3862832"/>
            <a:ext cx="2881312" cy="2122488"/>
          </a:xfrm>
          <a:prstGeom prst="roundRect">
            <a:avLst>
              <a:gd name="adj" fmla="val 1469"/>
            </a:avLst>
          </a:prstGeom>
          <a:blipFill>
            <a:blip r:embed="rId4"/>
            <a:srcRect/>
            <a:stretch>
              <a:fillRect t="-45288" b="-45288"/>
            </a:stretch>
          </a:blipFill>
        </p:spPr>
      </p:pic>
      <p:pic>
        <p:nvPicPr>
          <p:cNvPr id="7" name="Picture Placeholder 34">
            <a:extLst>
              <a:ext uri="{FF2B5EF4-FFF2-40B4-BE49-F238E27FC236}">
                <a16:creationId xmlns:a16="http://schemas.microsoft.com/office/drawing/2014/main" id="{4F505800-1D06-520E-5CC1-2758AD3C9AC3}"/>
              </a:ext>
            </a:extLst>
          </p:cNvPr>
          <p:cNvPicPr>
            <a:picLocks noChangeAspect="1"/>
          </p:cNvPicPr>
          <p:nvPr/>
        </p:nvPicPr>
        <p:blipFill>
          <a:blip r:embed="rId8">
            <a:extLst>
              <a:ext uri="{28A0092B-C50C-407E-A947-70E740481C1C}">
                <a14:useLocalDpi xmlns:a14="http://schemas.microsoft.com/office/drawing/2010/main" val="0"/>
              </a:ext>
            </a:extLst>
          </a:blip>
          <a:srcRect l="2371" r="2371"/>
          <a:stretch>
            <a:fillRect/>
          </a:stretch>
        </p:blipFill>
        <p:spPr>
          <a:xfrm>
            <a:off x="198438" y="1664716"/>
            <a:ext cx="2881312" cy="2120900"/>
          </a:xfrm>
          <a:prstGeom prst="roundRect">
            <a:avLst>
              <a:gd name="adj" fmla="val 1469"/>
            </a:avLst>
          </a:prstGeom>
          <a:blipFill>
            <a:blip r:embed="rId4"/>
            <a:srcRect/>
            <a:stretch>
              <a:fillRect t="-45288" b="-45288"/>
            </a:stretch>
          </a:blipFill>
        </p:spPr>
      </p:pic>
      <p:pic>
        <p:nvPicPr>
          <p:cNvPr id="37" name="Picture Placeholder 36">
            <a:extLst>
              <a:ext uri="{FF2B5EF4-FFF2-40B4-BE49-F238E27FC236}">
                <a16:creationId xmlns:a16="http://schemas.microsoft.com/office/drawing/2014/main" id="{6BD3691E-D0B7-63CC-DE35-B2BC4344CD33}"/>
              </a:ext>
            </a:extLst>
          </p:cNvPr>
          <p:cNvPicPr>
            <a:picLocks noChangeAspect="1"/>
          </p:cNvPicPr>
          <p:nvPr/>
        </p:nvPicPr>
        <p:blipFill>
          <a:blip r:embed="rId9">
            <a:extLst>
              <a:ext uri="{28A0092B-C50C-407E-A947-70E740481C1C}">
                <a14:useLocalDpi xmlns:a14="http://schemas.microsoft.com/office/drawing/2010/main" val="0"/>
              </a:ext>
            </a:extLst>
          </a:blip>
          <a:srcRect l="2037" r="2037"/>
          <a:stretch>
            <a:fillRect/>
          </a:stretch>
        </p:blipFill>
        <p:spPr>
          <a:xfrm>
            <a:off x="3176588" y="1664716"/>
            <a:ext cx="2882900" cy="2120900"/>
          </a:xfrm>
          <a:prstGeom prst="roundRect">
            <a:avLst>
              <a:gd name="adj" fmla="val 1469"/>
            </a:avLst>
          </a:prstGeom>
          <a:blipFill>
            <a:blip r:embed="rId4"/>
            <a:srcRect/>
            <a:stretch>
              <a:fillRect t="-45288" b="-45288"/>
            </a:stretch>
          </a:blipFill>
        </p:spPr>
      </p:pic>
      <p:pic>
        <p:nvPicPr>
          <p:cNvPr id="43" name="Picture Placeholder 42">
            <a:extLst>
              <a:ext uri="{FF2B5EF4-FFF2-40B4-BE49-F238E27FC236}">
                <a16:creationId xmlns:a16="http://schemas.microsoft.com/office/drawing/2014/main" id="{D7011335-F9F9-4F4C-0EAF-491252F6024D}"/>
              </a:ext>
            </a:extLst>
          </p:cNvPr>
          <p:cNvPicPr>
            <a:picLocks noChangeAspect="1"/>
          </p:cNvPicPr>
          <p:nvPr/>
        </p:nvPicPr>
        <p:blipFill>
          <a:blip r:embed="rId10">
            <a:extLst>
              <a:ext uri="{28A0092B-C50C-407E-A947-70E740481C1C}">
                <a14:useLocalDpi xmlns:a14="http://schemas.microsoft.com/office/drawing/2010/main" val="0"/>
              </a:ext>
            </a:extLst>
          </a:blip>
          <a:srcRect t="10788" b="10788"/>
          <a:stretch>
            <a:fillRect/>
          </a:stretch>
        </p:blipFill>
        <p:spPr>
          <a:xfrm>
            <a:off x="198438" y="3862832"/>
            <a:ext cx="2881312" cy="2122488"/>
          </a:xfrm>
          <a:prstGeom prst="roundRect">
            <a:avLst>
              <a:gd name="adj" fmla="val 1469"/>
            </a:avLst>
          </a:prstGeom>
          <a:blipFill>
            <a:blip r:embed="rId4"/>
            <a:srcRect/>
            <a:stretch>
              <a:fillRect t="-45288" b="-45288"/>
            </a:stretch>
          </a:blipFill>
        </p:spPr>
      </p:pic>
      <p:pic>
        <p:nvPicPr>
          <p:cNvPr id="45" name="Picture Placeholder 44">
            <a:extLst>
              <a:ext uri="{FF2B5EF4-FFF2-40B4-BE49-F238E27FC236}">
                <a16:creationId xmlns:a16="http://schemas.microsoft.com/office/drawing/2014/main" id="{E791C667-EC6B-2E8B-7BB6-2C91409B531B}"/>
              </a:ext>
            </a:extLst>
          </p:cNvPr>
          <p:cNvPicPr>
            <a:picLocks noChangeAspect="1"/>
          </p:cNvPicPr>
          <p:nvPr/>
        </p:nvPicPr>
        <p:blipFill>
          <a:blip r:embed="rId11">
            <a:extLst>
              <a:ext uri="{28A0092B-C50C-407E-A947-70E740481C1C}">
                <a14:useLocalDpi xmlns:a14="http://schemas.microsoft.com/office/drawing/2010/main" val="0"/>
              </a:ext>
            </a:extLst>
          </a:blip>
          <a:srcRect t="13691" b="13691"/>
          <a:stretch>
            <a:fillRect/>
          </a:stretch>
        </p:blipFill>
        <p:spPr>
          <a:xfrm>
            <a:off x="3176588" y="3862832"/>
            <a:ext cx="2882900" cy="2122488"/>
          </a:xfrm>
          <a:prstGeom prst="roundRect">
            <a:avLst>
              <a:gd name="adj" fmla="val 1469"/>
            </a:avLst>
          </a:prstGeom>
          <a:blipFill>
            <a:blip r:embed="rId4"/>
            <a:srcRect/>
            <a:stretch>
              <a:fillRect t="-45288" b="-45288"/>
            </a:stretch>
          </a:blipFill>
        </p:spPr>
      </p:pic>
      <p:sp>
        <p:nvSpPr>
          <p:cNvPr id="8" name="Title 3">
            <a:extLst>
              <a:ext uri="{FF2B5EF4-FFF2-40B4-BE49-F238E27FC236}">
                <a16:creationId xmlns:a16="http://schemas.microsoft.com/office/drawing/2014/main" id="{36CF2DB4-81ED-35FE-672A-89776563BE84}"/>
              </a:ext>
            </a:extLst>
          </p:cNvPr>
          <p:cNvSpPr>
            <a:spLocks noGrp="1"/>
          </p:cNvSpPr>
          <p:nvPr>
            <p:ph type="title" idx="4294967295"/>
          </p:nvPr>
        </p:nvSpPr>
        <p:spPr>
          <a:xfrm>
            <a:off x="199829" y="239094"/>
            <a:ext cx="10882181" cy="525552"/>
          </a:xfrm>
        </p:spPr>
        <p:txBody>
          <a:bodyPr vert="horz" lIns="0" tIns="0" rIns="0" bIns="0" rtlCol="0" anchor="t" anchorCtr="0">
            <a:noAutofit/>
          </a:bodyPr>
          <a:lstStyle/>
          <a:p>
            <a:pPr algn="l"/>
            <a:r>
              <a:rPr lang="en-GB" sz="4400" dirty="0">
                <a:solidFill>
                  <a:schemeClr val="bg1"/>
                </a:solidFill>
              </a:rPr>
              <a:t>The cinemagoing experience: bigger and better than ever</a:t>
            </a:r>
          </a:p>
        </p:txBody>
      </p:sp>
    </p:spTree>
    <p:extLst>
      <p:ext uri="{BB962C8B-B14F-4D97-AF65-F5344CB8AC3E}">
        <p14:creationId xmlns:p14="http://schemas.microsoft.com/office/powerpoint/2010/main" val="1259709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7FD4B-C2AD-611B-E081-09A81134D488}"/>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8D489275-ED62-50C0-B63D-238635AC0E11}"/>
              </a:ext>
            </a:extLst>
          </p:cNvPr>
          <p:cNvSpPr txBox="1">
            <a:spLocks/>
          </p:cNvSpPr>
          <p:nvPr/>
        </p:nvSpPr>
        <p:spPr>
          <a:xfrm>
            <a:off x="6588682" y="6480592"/>
            <a:ext cx="5398076" cy="157051"/>
          </a:xfrm>
          <a:prstGeom prst="rect">
            <a:avLst/>
          </a:prstGeom>
        </p:spPr>
        <p:txBody>
          <a:bodyPr vert="horz" lIns="0" tIns="0" rIns="0" bIns="0" rtlCol="0">
            <a:noAutofit/>
          </a:bodyPr>
          <a:lstStyle>
            <a:lvl1pPr marL="6350" indent="-6350" algn="r">
              <a:lnSpc>
                <a:spcPct val="90000"/>
              </a:lnSpc>
              <a:spcBef>
                <a:spcPts val="1000"/>
              </a:spcBef>
              <a:buFont typeface="Inter Tight" panose="020B0604020202020204" pitchFamily="34" charset="0"/>
              <a:buNone/>
              <a:tabLst/>
              <a:defRPr sz="1000" b="0" kern="0">
                <a:solidFill>
                  <a:schemeClr val="bg1"/>
                </a:solidFill>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GB" dirty="0">
                <a:solidFill>
                  <a:srgbClr val="051D2E"/>
                </a:solidFill>
              </a:rPr>
              <a:t>Sources: Cinema UK / </a:t>
            </a:r>
            <a:r>
              <a:rPr lang="en-GB" dirty="0" err="1">
                <a:solidFill>
                  <a:srgbClr val="051D2E"/>
                </a:solidFill>
              </a:rPr>
              <a:t>Comscore</a:t>
            </a:r>
            <a:r>
              <a:rPr lang="en-GB" dirty="0">
                <a:solidFill>
                  <a:srgbClr val="051D2E"/>
                </a:solidFill>
              </a:rPr>
              <a:t>. UK figures.</a:t>
            </a:r>
          </a:p>
          <a:p>
            <a:endParaRPr lang="en-GB" dirty="0">
              <a:solidFill>
                <a:srgbClr val="051D2E"/>
              </a:solidFill>
            </a:endParaRPr>
          </a:p>
        </p:txBody>
      </p:sp>
      <p:sp>
        <p:nvSpPr>
          <p:cNvPr id="14" name="Title 4">
            <a:extLst>
              <a:ext uri="{FF2B5EF4-FFF2-40B4-BE49-F238E27FC236}">
                <a16:creationId xmlns:a16="http://schemas.microsoft.com/office/drawing/2014/main" id="{7AAF5859-008A-43CF-7869-8A24FD1A2E20}"/>
              </a:ext>
            </a:extLst>
          </p:cNvPr>
          <p:cNvSpPr>
            <a:spLocks noGrp="1"/>
          </p:cNvSpPr>
          <p:nvPr>
            <p:ph type="title"/>
          </p:nvPr>
        </p:nvSpPr>
        <p:spPr>
          <a:xfrm>
            <a:off x="199829" y="239094"/>
            <a:ext cx="11799331" cy="525552"/>
          </a:xfrm>
        </p:spPr>
        <p:txBody>
          <a:bodyPr vert="horz" lIns="0" tIns="0" rIns="0" bIns="0" rtlCol="0" anchor="t" anchorCtr="0">
            <a:noAutofit/>
          </a:bodyPr>
          <a:lstStyle/>
          <a:p>
            <a:r>
              <a:rPr lang="en-GB" dirty="0">
                <a:solidFill>
                  <a:srgbClr val="051D2E"/>
                </a:solidFill>
              </a:rPr>
              <a:t>Cinema: resilient &amp; offering affordable entertainment</a:t>
            </a:r>
          </a:p>
        </p:txBody>
      </p:sp>
      <p:sp>
        <p:nvSpPr>
          <p:cNvPr id="25" name="Text Placeholder 1">
            <a:extLst>
              <a:ext uri="{FF2B5EF4-FFF2-40B4-BE49-F238E27FC236}">
                <a16:creationId xmlns:a16="http://schemas.microsoft.com/office/drawing/2014/main" id="{393AE4EF-B881-6A5A-E23F-49AD3F4ECDFB}"/>
              </a:ext>
            </a:extLst>
          </p:cNvPr>
          <p:cNvSpPr txBox="1">
            <a:spLocks/>
          </p:cNvSpPr>
          <p:nvPr/>
        </p:nvSpPr>
        <p:spPr>
          <a:xfrm>
            <a:off x="205242" y="2150074"/>
            <a:ext cx="3822263" cy="3953252"/>
          </a:xfrm>
          <a:prstGeom prst="roundRect">
            <a:avLst>
              <a:gd name="adj" fmla="val 2208"/>
            </a:avLst>
          </a:prstGeom>
          <a:solidFill>
            <a:srgbClr val="EF3340"/>
          </a:solidFill>
        </p:spPr>
        <p:txBody>
          <a:bodyPr vert="horz" lIns="0" tIns="0" rIns="0" bIns="0" rtlCol="0" anchor="ctr" anchorCtr="1">
            <a:noAutofit/>
          </a:bodyPr>
          <a:lstStyle>
            <a:lvl1pPr marL="6350" indent="-6350" algn="ctr">
              <a:lnSpc>
                <a:spcPct val="90000"/>
              </a:lnSpc>
              <a:spcBef>
                <a:spcPts val="1000"/>
              </a:spcBef>
              <a:buFont typeface="Inter Tight" panose="020B0604020202020204" pitchFamily="34" charset="0"/>
              <a:buNone/>
              <a:tabLst/>
              <a:defRPr sz="7200" b="1" kern="0">
                <a:solidFill>
                  <a:srgbClr val="051D2E"/>
                </a:solidFill>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GB" dirty="0">
                <a:solidFill>
                  <a:schemeClr val="bg1"/>
                </a:solidFill>
              </a:rPr>
              <a:t>+10%</a:t>
            </a:r>
            <a:r>
              <a:rPr lang="en-GB" sz="2800" dirty="0">
                <a:solidFill>
                  <a:schemeClr val="bg1"/>
                </a:solidFill>
              </a:rPr>
              <a:t> increase in number of cinemas across the last 10 years</a:t>
            </a:r>
          </a:p>
        </p:txBody>
      </p:sp>
      <p:sp>
        <p:nvSpPr>
          <p:cNvPr id="26" name="Text Placeholder 5">
            <a:extLst>
              <a:ext uri="{FF2B5EF4-FFF2-40B4-BE49-F238E27FC236}">
                <a16:creationId xmlns:a16="http://schemas.microsoft.com/office/drawing/2014/main" id="{A27BF95C-3EC0-2AFC-32F1-3561511AC831}"/>
              </a:ext>
            </a:extLst>
          </p:cNvPr>
          <p:cNvSpPr txBox="1">
            <a:spLocks/>
          </p:cNvSpPr>
          <p:nvPr/>
        </p:nvSpPr>
        <p:spPr>
          <a:xfrm>
            <a:off x="4192035" y="2150074"/>
            <a:ext cx="3822263" cy="3953252"/>
          </a:xfrm>
          <a:prstGeom prst="roundRect">
            <a:avLst>
              <a:gd name="adj" fmla="val 2208"/>
            </a:avLst>
          </a:prstGeom>
          <a:solidFill>
            <a:srgbClr val="051D2E"/>
          </a:solidFill>
        </p:spPr>
        <p:txBody>
          <a:bodyPr vert="horz" lIns="0" tIns="0" rIns="0" bIns="0" rtlCol="0" anchor="ctr" anchorCtr="1">
            <a:noAutofit/>
          </a:bodyPr>
          <a:lstStyle>
            <a:lvl1pPr lvl="0" indent="0" algn="ctr">
              <a:lnSpc>
                <a:spcPct val="100000"/>
              </a:lnSpc>
              <a:spcBef>
                <a:spcPts val="0"/>
              </a:spcBef>
              <a:buFont typeface="Inter Tight" panose="020B0604020202020204" pitchFamily="34" charset="0"/>
              <a:buNone/>
              <a:tabLst/>
              <a:defRPr sz="7200" b="1" kern="0">
                <a:solidFill>
                  <a:srgbClr val="051D2E"/>
                </a:solidFill>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GB" dirty="0">
                <a:solidFill>
                  <a:schemeClr val="bg1"/>
                </a:solidFill>
              </a:rPr>
              <a:t>£7.92</a:t>
            </a:r>
          </a:p>
          <a:p>
            <a:r>
              <a:rPr lang="en-GB" sz="2800" dirty="0">
                <a:solidFill>
                  <a:schemeClr val="bg1"/>
                </a:solidFill>
              </a:rPr>
              <a:t>Average ticket </a:t>
            </a:r>
          </a:p>
          <a:p>
            <a:r>
              <a:rPr lang="en-GB" sz="2800" dirty="0">
                <a:solidFill>
                  <a:schemeClr val="bg1"/>
                </a:solidFill>
              </a:rPr>
              <a:t>price</a:t>
            </a:r>
          </a:p>
        </p:txBody>
      </p:sp>
      <p:sp>
        <p:nvSpPr>
          <p:cNvPr id="27" name="Text Placeholder 6">
            <a:extLst>
              <a:ext uri="{FF2B5EF4-FFF2-40B4-BE49-F238E27FC236}">
                <a16:creationId xmlns:a16="http://schemas.microsoft.com/office/drawing/2014/main" id="{62D20098-8652-FEBC-F1C5-FB0A69E0D291}"/>
              </a:ext>
            </a:extLst>
          </p:cNvPr>
          <p:cNvSpPr txBox="1">
            <a:spLocks/>
          </p:cNvSpPr>
          <p:nvPr/>
        </p:nvSpPr>
        <p:spPr>
          <a:xfrm>
            <a:off x="8176897" y="2150074"/>
            <a:ext cx="3822263" cy="3953252"/>
          </a:xfrm>
          <a:prstGeom prst="roundRect">
            <a:avLst>
              <a:gd name="adj" fmla="val 2208"/>
            </a:avLst>
          </a:prstGeom>
          <a:solidFill>
            <a:srgbClr val="267355"/>
          </a:solidFill>
        </p:spPr>
        <p:txBody>
          <a:bodyPr vert="horz" lIns="0" tIns="0" rIns="0" bIns="0" rtlCol="0" anchor="ctr" anchorCtr="1">
            <a:noAutofit/>
          </a:bodyPr>
          <a:lstStyle>
            <a:lvl1pPr marL="6350" indent="-6350" algn="ctr">
              <a:lnSpc>
                <a:spcPct val="90000"/>
              </a:lnSpc>
              <a:spcBef>
                <a:spcPts val="1000"/>
              </a:spcBef>
              <a:buFont typeface="Inter Tight" panose="020B0604020202020204" pitchFamily="34" charset="0"/>
              <a:buNone/>
              <a:tabLst/>
              <a:defRPr sz="7200" b="1" kern="0">
                <a:solidFill>
                  <a:srgbClr val="051D2E"/>
                </a:solidFill>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GB" dirty="0">
                <a:solidFill>
                  <a:schemeClr val="bg1"/>
                </a:solidFill>
              </a:rPr>
              <a:t>+10%</a:t>
            </a:r>
            <a:r>
              <a:rPr lang="en-GB" sz="2800" dirty="0">
                <a:solidFill>
                  <a:schemeClr val="bg1"/>
                </a:solidFill>
              </a:rPr>
              <a:t> increase in </a:t>
            </a:r>
            <a:br>
              <a:rPr lang="en-GB" sz="2800" dirty="0">
                <a:solidFill>
                  <a:schemeClr val="bg1"/>
                </a:solidFill>
              </a:rPr>
            </a:br>
            <a:r>
              <a:rPr lang="en-GB" sz="2800" dirty="0">
                <a:solidFill>
                  <a:schemeClr val="bg1"/>
                </a:solidFill>
              </a:rPr>
              <a:t>admissions since </a:t>
            </a:r>
            <a:br>
              <a:rPr lang="en-GB" sz="2800" dirty="0">
                <a:solidFill>
                  <a:schemeClr val="bg1"/>
                </a:solidFill>
              </a:rPr>
            </a:br>
            <a:r>
              <a:rPr lang="en-GB" sz="2800" dirty="0">
                <a:solidFill>
                  <a:schemeClr val="bg1"/>
                </a:solidFill>
              </a:rPr>
              <a:t>2022</a:t>
            </a:r>
          </a:p>
        </p:txBody>
      </p:sp>
      <p:sp>
        <p:nvSpPr>
          <p:cNvPr id="3" name="Subtitle 12">
            <a:extLst>
              <a:ext uri="{FF2B5EF4-FFF2-40B4-BE49-F238E27FC236}">
                <a16:creationId xmlns:a16="http://schemas.microsoft.com/office/drawing/2014/main" id="{ED51BDC2-BCB4-036D-E6D5-9EBEA5E69A73}"/>
              </a:ext>
            </a:extLst>
          </p:cNvPr>
          <p:cNvSpPr txBox="1">
            <a:spLocks/>
          </p:cNvSpPr>
          <p:nvPr/>
        </p:nvSpPr>
        <p:spPr>
          <a:xfrm>
            <a:off x="199829" y="1531938"/>
            <a:ext cx="11302360" cy="240870"/>
          </a:xfrm>
          <a:prstGeom prst="rect">
            <a:avLst/>
          </a:prstGeom>
        </p:spPr>
        <p:txBody>
          <a:bodyPr vert="horz" lIns="0" tIns="0" rIns="0" bIns="0" rtlCol="0">
            <a:noAutofit/>
          </a:bodyPr>
          <a:lstStyle>
            <a:lvl1pPr indent="0">
              <a:lnSpc>
                <a:spcPct val="90000"/>
              </a:lnSpc>
              <a:spcBef>
                <a:spcPts val="1000"/>
              </a:spcBef>
              <a:buFont typeface="Inter Tight" panose="020B0604020202020204" pitchFamily="34" charset="0"/>
              <a:buNone/>
              <a:tabLst/>
              <a:defRPr sz="2000" b="1"/>
            </a:lvl1pPr>
            <a:lvl2pPr indent="0" algn="ctr">
              <a:lnSpc>
                <a:spcPct val="90000"/>
              </a:lnSpc>
              <a:spcBef>
                <a:spcPts val="500"/>
              </a:spcBef>
              <a:buFont typeface="Inter Tight" panose="020B0604020202020204" pitchFamily="34" charset="0"/>
              <a:buNone/>
              <a:defRPr sz="2000" b="1"/>
            </a:lvl2pPr>
            <a:lvl3pPr indent="0" algn="ctr">
              <a:lnSpc>
                <a:spcPct val="90000"/>
              </a:lnSpc>
              <a:spcBef>
                <a:spcPts val="500"/>
              </a:spcBef>
              <a:buFont typeface="Inter Tight" panose="020B0604020202020204" pitchFamily="34" charset="0"/>
              <a:buNone/>
              <a:defRPr b="1"/>
            </a:lvl3pPr>
            <a:lvl4pPr indent="0" algn="ctr">
              <a:lnSpc>
                <a:spcPct val="90000"/>
              </a:lnSpc>
              <a:spcBef>
                <a:spcPts val="500"/>
              </a:spcBef>
              <a:buFont typeface="Inter Tight" panose="020B0604020202020204" pitchFamily="34" charset="0"/>
              <a:buNone/>
              <a:defRPr sz="1600" b="1"/>
            </a:lvl4pPr>
            <a:lvl5pPr indent="0" algn="ctr">
              <a:lnSpc>
                <a:spcPct val="90000"/>
              </a:lnSpc>
              <a:spcBef>
                <a:spcPts val="500"/>
              </a:spcBef>
              <a:buFont typeface="Inter Tight" panose="020B0604020202020204" pitchFamily="34" charset="0"/>
              <a:buNone/>
              <a:defRPr sz="1600" b="1"/>
            </a:lvl5pPr>
            <a:lvl6pPr indent="0" algn="ctr">
              <a:lnSpc>
                <a:spcPct val="90000"/>
              </a:lnSpc>
              <a:spcBef>
                <a:spcPts val="500"/>
              </a:spcBef>
              <a:buFont typeface="Inter Tight" panose="020B0604020202020204" pitchFamily="34" charset="0"/>
              <a:buNone/>
              <a:defRPr sz="1600"/>
            </a:lvl6pPr>
            <a:lvl7pPr indent="0" algn="ctr">
              <a:lnSpc>
                <a:spcPct val="90000"/>
              </a:lnSpc>
              <a:spcBef>
                <a:spcPts val="500"/>
              </a:spcBef>
              <a:buFont typeface="Inter Tight" panose="020B0604020202020204" pitchFamily="34" charset="0"/>
              <a:buNone/>
              <a:defRPr sz="1600"/>
            </a:lvl7pPr>
            <a:lvl8pPr indent="0" algn="ctr">
              <a:lnSpc>
                <a:spcPct val="90000"/>
              </a:lnSpc>
              <a:spcBef>
                <a:spcPts val="500"/>
              </a:spcBef>
              <a:buFont typeface="Inter Tight" panose="020B0604020202020204" pitchFamily="34" charset="0"/>
              <a:buNone/>
              <a:defRPr sz="1600"/>
            </a:lvl8pPr>
            <a:lvl9pPr indent="0" algn="ctr">
              <a:lnSpc>
                <a:spcPct val="90000"/>
              </a:lnSpc>
              <a:spcBef>
                <a:spcPts val="500"/>
              </a:spcBef>
              <a:buFont typeface="Inter Tight" panose="020B0604020202020204" pitchFamily="34" charset="0"/>
              <a:buNone/>
              <a:defRPr sz="1600"/>
            </a:lvl9pPr>
          </a:lstStyle>
          <a:p>
            <a:r>
              <a:rPr lang="en-GB" dirty="0">
                <a:solidFill>
                  <a:srgbClr val="051D2E"/>
                </a:solidFill>
              </a:rPr>
              <a:t>The UK cinema sector remains in a strong place </a:t>
            </a:r>
            <a:endParaRPr lang="en-GB" dirty="0"/>
          </a:p>
        </p:txBody>
      </p:sp>
    </p:spTree>
    <p:extLst>
      <p:ext uri="{BB962C8B-B14F-4D97-AF65-F5344CB8AC3E}">
        <p14:creationId xmlns:p14="http://schemas.microsoft.com/office/powerpoint/2010/main" val="3423680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F1502-632C-6E71-1074-38ACFE125599}"/>
            </a:ext>
          </a:extLst>
        </p:cNvPr>
        <p:cNvGrpSpPr/>
        <p:nvPr/>
      </p:nvGrpSpPr>
      <p:grpSpPr>
        <a:xfrm>
          <a:off x="0" y="0"/>
          <a:ext cx="0" cy="0"/>
          <a:chOff x="0" y="0"/>
          <a:chExt cx="0" cy="0"/>
        </a:xfrm>
      </p:grpSpPr>
      <p:pic>
        <p:nvPicPr>
          <p:cNvPr id="41" name="Picture Placeholder 40">
            <a:extLst>
              <a:ext uri="{FF2B5EF4-FFF2-40B4-BE49-F238E27FC236}">
                <a16:creationId xmlns:a16="http://schemas.microsoft.com/office/drawing/2014/main" id="{A5E2C286-670E-386F-C9A9-C45B33C6A010}"/>
              </a:ext>
            </a:extLst>
          </p:cNvPr>
          <p:cNvPicPr>
            <a:picLocks noChangeAspect="1"/>
          </p:cNvPicPr>
          <p:nvPr/>
        </p:nvPicPr>
        <p:blipFill>
          <a:blip r:embed="rId3">
            <a:extLst>
              <a:ext uri="{28A0092B-C50C-407E-A947-70E740481C1C}">
                <a14:useLocalDpi xmlns:a14="http://schemas.microsoft.com/office/drawing/2010/main" val="0"/>
              </a:ext>
            </a:extLst>
          </a:blip>
          <a:srcRect t="3617" b="3617"/>
          <a:stretch>
            <a:fillRect/>
          </a:stretch>
        </p:blipFill>
        <p:spPr>
          <a:xfrm>
            <a:off x="199829" y="1999511"/>
            <a:ext cx="2247368" cy="3982178"/>
          </a:xfrm>
          <a:prstGeom prst="roundRect">
            <a:avLst>
              <a:gd name="adj" fmla="val 2732"/>
            </a:avLst>
          </a:prstGeom>
          <a:blipFill>
            <a:blip r:embed="rId4"/>
            <a:srcRect/>
            <a:stretch>
              <a:fillRect t="-23" b="-23"/>
            </a:stretch>
          </a:blipFill>
        </p:spPr>
      </p:pic>
      <p:pic>
        <p:nvPicPr>
          <p:cNvPr id="43" name="Picture Placeholder 42">
            <a:extLst>
              <a:ext uri="{FF2B5EF4-FFF2-40B4-BE49-F238E27FC236}">
                <a16:creationId xmlns:a16="http://schemas.microsoft.com/office/drawing/2014/main" id="{345F0D12-076F-9EC2-25DE-121B778F1514}"/>
              </a:ext>
            </a:extLst>
          </p:cNvPr>
          <p:cNvPicPr>
            <a:picLocks noChangeAspect="1"/>
          </p:cNvPicPr>
          <p:nvPr/>
        </p:nvPicPr>
        <p:blipFill>
          <a:blip r:embed="rId5">
            <a:extLst>
              <a:ext uri="{28A0092B-C50C-407E-A947-70E740481C1C}">
                <a14:useLocalDpi xmlns:a14="http://schemas.microsoft.com/office/drawing/2010/main" val="0"/>
              </a:ext>
            </a:extLst>
          </a:blip>
          <a:srcRect t="3495" b="3495"/>
          <a:stretch>
            <a:fillRect/>
          </a:stretch>
        </p:blipFill>
        <p:spPr>
          <a:xfrm>
            <a:off x="2584545" y="1999511"/>
            <a:ext cx="2249160" cy="3982179"/>
          </a:xfrm>
          <a:prstGeom prst="roundRect">
            <a:avLst>
              <a:gd name="adj" fmla="val 2732"/>
            </a:avLst>
          </a:prstGeom>
          <a:blipFill>
            <a:blip r:embed="rId4"/>
            <a:srcRect/>
            <a:stretch>
              <a:fillRect t="-23" b="-23"/>
            </a:stretch>
          </a:blipFill>
        </p:spPr>
      </p:pic>
      <p:pic>
        <p:nvPicPr>
          <p:cNvPr id="45" name="Picture Placeholder 44">
            <a:extLst>
              <a:ext uri="{FF2B5EF4-FFF2-40B4-BE49-F238E27FC236}">
                <a16:creationId xmlns:a16="http://schemas.microsoft.com/office/drawing/2014/main" id="{3F6FE584-3944-3C18-22E2-9E2FFAAF300D}"/>
              </a:ext>
            </a:extLst>
          </p:cNvPr>
          <p:cNvPicPr>
            <a:picLocks noChangeAspect="1"/>
          </p:cNvPicPr>
          <p:nvPr/>
        </p:nvPicPr>
        <p:blipFill>
          <a:blip r:embed="rId6">
            <a:extLst>
              <a:ext uri="{28A0092B-C50C-407E-A947-70E740481C1C}">
                <a14:useLocalDpi xmlns:a14="http://schemas.microsoft.com/office/drawing/2010/main" val="0"/>
              </a:ext>
            </a:extLst>
          </a:blip>
          <a:srcRect t="3833" b="3833"/>
          <a:stretch>
            <a:fillRect/>
          </a:stretch>
        </p:blipFill>
        <p:spPr>
          <a:xfrm>
            <a:off x="4971053" y="1999512"/>
            <a:ext cx="2249161" cy="3982179"/>
          </a:xfrm>
          <a:prstGeom prst="roundRect">
            <a:avLst>
              <a:gd name="adj" fmla="val 2732"/>
            </a:avLst>
          </a:prstGeom>
          <a:blipFill>
            <a:blip r:embed="rId4"/>
            <a:srcRect/>
            <a:stretch>
              <a:fillRect t="-23" b="-23"/>
            </a:stretch>
          </a:blipFill>
        </p:spPr>
      </p:pic>
      <p:pic>
        <p:nvPicPr>
          <p:cNvPr id="49" name="Picture Placeholder 48">
            <a:extLst>
              <a:ext uri="{FF2B5EF4-FFF2-40B4-BE49-F238E27FC236}">
                <a16:creationId xmlns:a16="http://schemas.microsoft.com/office/drawing/2014/main" id="{1065F831-4EC0-E8AF-B0E5-5008FD99E461}"/>
              </a:ext>
            </a:extLst>
          </p:cNvPr>
          <p:cNvPicPr>
            <a:picLocks noChangeAspect="1"/>
          </p:cNvPicPr>
          <p:nvPr/>
        </p:nvPicPr>
        <p:blipFill>
          <a:blip r:embed="rId7">
            <a:extLst>
              <a:ext uri="{28A0092B-C50C-407E-A947-70E740481C1C}">
                <a14:useLocalDpi xmlns:a14="http://schemas.microsoft.com/office/drawing/2010/main" val="0"/>
              </a:ext>
            </a:extLst>
          </a:blip>
          <a:srcRect t="3617" b="3617"/>
          <a:stretch>
            <a:fillRect/>
          </a:stretch>
        </p:blipFill>
        <p:spPr>
          <a:xfrm>
            <a:off x="7357562" y="1999512"/>
            <a:ext cx="2247368" cy="3982178"/>
          </a:xfrm>
          <a:prstGeom prst="roundRect">
            <a:avLst>
              <a:gd name="adj" fmla="val 2732"/>
            </a:avLst>
          </a:prstGeom>
          <a:blipFill>
            <a:blip r:embed="rId4"/>
            <a:srcRect/>
            <a:stretch>
              <a:fillRect t="-23" b="-23"/>
            </a:stretch>
          </a:blipFill>
        </p:spPr>
      </p:pic>
      <p:pic>
        <p:nvPicPr>
          <p:cNvPr id="51" name="Picture Placeholder 50">
            <a:extLst>
              <a:ext uri="{FF2B5EF4-FFF2-40B4-BE49-F238E27FC236}">
                <a16:creationId xmlns:a16="http://schemas.microsoft.com/office/drawing/2014/main" id="{3A53A35D-F075-7F01-F70F-2D8B0BE7227A}"/>
              </a:ext>
            </a:extLst>
          </p:cNvPr>
          <p:cNvPicPr>
            <a:picLocks noChangeAspect="1"/>
          </p:cNvPicPr>
          <p:nvPr/>
        </p:nvPicPr>
        <p:blipFill>
          <a:blip r:embed="rId8">
            <a:extLst>
              <a:ext uri="{28A0092B-C50C-407E-A947-70E740481C1C}">
                <a14:useLocalDpi xmlns:a14="http://schemas.microsoft.com/office/drawing/2010/main" val="0"/>
              </a:ext>
            </a:extLst>
          </a:blip>
          <a:srcRect t="3145" b="3145"/>
          <a:stretch>
            <a:fillRect/>
          </a:stretch>
        </p:blipFill>
        <p:spPr>
          <a:xfrm>
            <a:off x="9742278" y="1999511"/>
            <a:ext cx="2247368" cy="3982178"/>
          </a:xfrm>
          <a:prstGeom prst="roundRect">
            <a:avLst>
              <a:gd name="adj" fmla="val 2732"/>
            </a:avLst>
          </a:prstGeom>
          <a:blipFill>
            <a:blip r:embed="rId4"/>
            <a:srcRect/>
            <a:stretch>
              <a:fillRect t="-23" b="-23"/>
            </a:stretch>
          </a:blipFill>
        </p:spPr>
      </p:pic>
      <p:sp>
        <p:nvSpPr>
          <p:cNvPr id="10" name="Text Placeholder 1">
            <a:extLst>
              <a:ext uri="{FF2B5EF4-FFF2-40B4-BE49-F238E27FC236}">
                <a16:creationId xmlns:a16="http://schemas.microsoft.com/office/drawing/2014/main" id="{684DD63E-E50B-7B6B-6E02-1277FAA55C33}"/>
              </a:ext>
            </a:extLst>
          </p:cNvPr>
          <p:cNvSpPr txBox="1">
            <a:spLocks/>
          </p:cNvSpPr>
          <p:nvPr/>
        </p:nvSpPr>
        <p:spPr>
          <a:xfrm>
            <a:off x="6588682" y="6480592"/>
            <a:ext cx="5398076" cy="157051"/>
          </a:xfrm>
          <a:prstGeom prst="rect">
            <a:avLst/>
          </a:prstGeom>
        </p:spPr>
        <p:txBody>
          <a:bodyPr vert="horz" lIns="0" tIns="0" rIns="0" bIns="0" rtlCol="0">
            <a:noAutofit/>
          </a:bodyPr>
          <a:lstStyle>
            <a:lvl1pPr marL="6350" indent="-6350" algn="r">
              <a:lnSpc>
                <a:spcPct val="90000"/>
              </a:lnSpc>
              <a:spcBef>
                <a:spcPts val="1000"/>
              </a:spcBef>
              <a:buFont typeface="Inter Tight" panose="020B0604020202020204" pitchFamily="34" charset="0"/>
              <a:buNone/>
              <a:tabLst/>
              <a:defRPr sz="1000" b="0"/>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GB" dirty="0"/>
              <a:t>Source: </a:t>
            </a:r>
            <a:r>
              <a:rPr lang="en-GB" dirty="0" err="1"/>
              <a:t>Comscore</a:t>
            </a:r>
            <a:r>
              <a:rPr lang="en-GB" dirty="0"/>
              <a:t> Movies</a:t>
            </a:r>
          </a:p>
          <a:p>
            <a:endParaRPr lang="en-GB" dirty="0"/>
          </a:p>
        </p:txBody>
      </p:sp>
      <p:sp>
        <p:nvSpPr>
          <p:cNvPr id="11" name="Title 3">
            <a:extLst>
              <a:ext uri="{FF2B5EF4-FFF2-40B4-BE49-F238E27FC236}">
                <a16:creationId xmlns:a16="http://schemas.microsoft.com/office/drawing/2014/main" id="{7F079520-9EC0-E16D-095A-B52F2A73F411}"/>
              </a:ext>
            </a:extLst>
          </p:cNvPr>
          <p:cNvSpPr txBox="1">
            <a:spLocks/>
          </p:cNvSpPr>
          <p:nvPr/>
        </p:nvSpPr>
        <p:spPr>
          <a:xfrm>
            <a:off x="199829" y="239094"/>
            <a:ext cx="10882181" cy="525552"/>
          </a:xfrm>
          <a:prstGeom prst="rect">
            <a:avLst/>
          </a:prstGeom>
        </p:spPr>
        <p:txBody>
          <a:bodyPr vert="horz" lIns="0" tIns="0" rIns="0" bIns="0" rtlCol="0" anchor="t" anchorCtr="0">
            <a:noAutofit/>
          </a:bodyPr>
          <a:lstStyle>
            <a:lvl1pPr>
              <a:lnSpc>
                <a:spcPct val="90000"/>
              </a:lnSpc>
              <a:spcBef>
                <a:spcPct val="0"/>
              </a:spcBef>
              <a:buNone/>
              <a:defRPr sz="4400" b="1">
                <a:latin typeface="+mj-lt"/>
                <a:ea typeface="+mj-ea"/>
                <a:cs typeface="+mj-cs"/>
              </a:defRPr>
            </a:lvl1pPr>
          </a:lstStyle>
          <a:p>
            <a:r>
              <a:rPr lang="en-GB" dirty="0"/>
              <a:t>Cinema continues to create huge cultural moments</a:t>
            </a:r>
          </a:p>
        </p:txBody>
      </p:sp>
      <p:sp>
        <p:nvSpPr>
          <p:cNvPr id="13" name="Subtitle 12">
            <a:extLst>
              <a:ext uri="{FF2B5EF4-FFF2-40B4-BE49-F238E27FC236}">
                <a16:creationId xmlns:a16="http://schemas.microsoft.com/office/drawing/2014/main" id="{676254FE-163E-4BE2-A755-8973009FF735}"/>
              </a:ext>
            </a:extLst>
          </p:cNvPr>
          <p:cNvSpPr txBox="1">
            <a:spLocks/>
          </p:cNvSpPr>
          <p:nvPr/>
        </p:nvSpPr>
        <p:spPr>
          <a:xfrm>
            <a:off x="199829" y="1531938"/>
            <a:ext cx="11302360" cy="240870"/>
          </a:xfrm>
          <a:prstGeom prst="rect">
            <a:avLst/>
          </a:prstGeom>
        </p:spPr>
        <p:txBody>
          <a:bodyPr vert="horz" lIns="0" tIns="0" rIns="0" bIns="0" rtlCol="0">
            <a:noAutofit/>
          </a:bodyPr>
          <a:lstStyle>
            <a:lvl1pPr indent="0">
              <a:lnSpc>
                <a:spcPct val="90000"/>
              </a:lnSpc>
              <a:spcBef>
                <a:spcPts val="1000"/>
              </a:spcBef>
              <a:buFont typeface="Inter Tight" panose="020B0604020202020204" pitchFamily="34" charset="0"/>
              <a:buNone/>
              <a:tabLst/>
              <a:defRPr sz="2000" b="1"/>
            </a:lvl1pPr>
            <a:lvl2pPr indent="0" algn="ctr">
              <a:lnSpc>
                <a:spcPct val="90000"/>
              </a:lnSpc>
              <a:spcBef>
                <a:spcPts val="500"/>
              </a:spcBef>
              <a:buFont typeface="Inter Tight" panose="020B0604020202020204" pitchFamily="34" charset="0"/>
              <a:buNone/>
              <a:defRPr sz="2000" b="1"/>
            </a:lvl2pPr>
            <a:lvl3pPr indent="0" algn="ctr">
              <a:lnSpc>
                <a:spcPct val="90000"/>
              </a:lnSpc>
              <a:spcBef>
                <a:spcPts val="500"/>
              </a:spcBef>
              <a:buFont typeface="Inter Tight" panose="020B0604020202020204" pitchFamily="34" charset="0"/>
              <a:buNone/>
              <a:defRPr b="1"/>
            </a:lvl3pPr>
            <a:lvl4pPr indent="0" algn="ctr">
              <a:lnSpc>
                <a:spcPct val="90000"/>
              </a:lnSpc>
              <a:spcBef>
                <a:spcPts val="500"/>
              </a:spcBef>
              <a:buFont typeface="Inter Tight" panose="020B0604020202020204" pitchFamily="34" charset="0"/>
              <a:buNone/>
              <a:defRPr sz="1600" b="1"/>
            </a:lvl4pPr>
            <a:lvl5pPr indent="0" algn="ctr">
              <a:lnSpc>
                <a:spcPct val="90000"/>
              </a:lnSpc>
              <a:spcBef>
                <a:spcPts val="500"/>
              </a:spcBef>
              <a:buFont typeface="Inter Tight" panose="020B0604020202020204" pitchFamily="34" charset="0"/>
              <a:buNone/>
              <a:defRPr sz="1600" b="1"/>
            </a:lvl5pPr>
            <a:lvl6pPr indent="0" algn="ctr">
              <a:lnSpc>
                <a:spcPct val="90000"/>
              </a:lnSpc>
              <a:spcBef>
                <a:spcPts val="500"/>
              </a:spcBef>
              <a:buFont typeface="Inter Tight" panose="020B0604020202020204" pitchFamily="34" charset="0"/>
              <a:buNone/>
              <a:defRPr sz="1600"/>
            </a:lvl6pPr>
            <a:lvl7pPr indent="0" algn="ctr">
              <a:lnSpc>
                <a:spcPct val="90000"/>
              </a:lnSpc>
              <a:spcBef>
                <a:spcPts val="500"/>
              </a:spcBef>
              <a:buFont typeface="Inter Tight" panose="020B0604020202020204" pitchFamily="34" charset="0"/>
              <a:buNone/>
              <a:defRPr sz="1600"/>
            </a:lvl7pPr>
            <a:lvl8pPr indent="0" algn="ctr">
              <a:lnSpc>
                <a:spcPct val="90000"/>
              </a:lnSpc>
              <a:spcBef>
                <a:spcPts val="500"/>
              </a:spcBef>
              <a:buFont typeface="Inter Tight" panose="020B0604020202020204" pitchFamily="34" charset="0"/>
              <a:buNone/>
              <a:defRPr sz="1600"/>
            </a:lvl8pPr>
            <a:lvl9pPr indent="0" algn="ctr">
              <a:lnSpc>
                <a:spcPct val="90000"/>
              </a:lnSpc>
              <a:spcBef>
                <a:spcPts val="500"/>
              </a:spcBef>
              <a:buFont typeface="Inter Tight" panose="020B0604020202020204" pitchFamily="34" charset="0"/>
              <a:buNone/>
              <a:defRPr sz="1600"/>
            </a:lvl9pPr>
          </a:lstStyle>
          <a:p>
            <a:r>
              <a:rPr lang="en-GB" dirty="0"/>
              <a:t>Half of the films in the Top 10 All-Time UK Box-Office list have been released in last 5 years…</a:t>
            </a:r>
          </a:p>
          <a:p>
            <a:endParaRPr lang="en-GB" dirty="0"/>
          </a:p>
        </p:txBody>
      </p:sp>
    </p:spTree>
    <p:extLst>
      <p:ext uri="{BB962C8B-B14F-4D97-AF65-F5344CB8AC3E}">
        <p14:creationId xmlns:p14="http://schemas.microsoft.com/office/powerpoint/2010/main" val="1754757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00D84-8014-1986-38CC-1F0BC97319E5}"/>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FEBCD6DA-367F-4342-699A-DAF809AD4F2B}"/>
              </a:ext>
            </a:extLst>
          </p:cNvPr>
          <p:cNvSpPr>
            <a:spLocks noGrp="1"/>
          </p:cNvSpPr>
          <p:nvPr>
            <p:ph type="title"/>
          </p:nvPr>
        </p:nvSpPr>
        <p:spPr>
          <a:xfrm>
            <a:off x="199829" y="239094"/>
            <a:ext cx="11495347" cy="525552"/>
          </a:xfrm>
        </p:spPr>
        <p:txBody>
          <a:bodyPr vert="horz" lIns="0" tIns="0" rIns="0" bIns="0" rtlCol="0" anchor="t" anchorCtr="0">
            <a:noAutofit/>
          </a:bodyPr>
          <a:lstStyle/>
          <a:p>
            <a:pPr algn="l"/>
            <a:r>
              <a:rPr lang="en-GB" sz="4400" dirty="0"/>
              <a:t>The Maximiser: the role of cinema for brands</a:t>
            </a:r>
          </a:p>
        </p:txBody>
      </p:sp>
      <p:sp>
        <p:nvSpPr>
          <p:cNvPr id="7" name="Text Placeholder 1">
            <a:extLst>
              <a:ext uri="{FF2B5EF4-FFF2-40B4-BE49-F238E27FC236}">
                <a16:creationId xmlns:a16="http://schemas.microsoft.com/office/drawing/2014/main" id="{D9B57090-4CE6-2172-46A4-E035636B161C}"/>
              </a:ext>
            </a:extLst>
          </p:cNvPr>
          <p:cNvSpPr txBox="1">
            <a:spLocks/>
          </p:cNvSpPr>
          <p:nvPr/>
        </p:nvSpPr>
        <p:spPr>
          <a:xfrm>
            <a:off x="205242" y="1708408"/>
            <a:ext cx="3822263" cy="3953252"/>
          </a:xfrm>
          <a:prstGeom prst="roundRect">
            <a:avLst>
              <a:gd name="adj" fmla="val 2208"/>
            </a:avLst>
          </a:prstGeom>
          <a:solidFill>
            <a:srgbClr val="EF3340"/>
          </a:solidFill>
        </p:spPr>
        <p:txBody>
          <a:bodyPr vert="horz" lIns="180000" tIns="0" rIns="180000" bIns="0" rtlCol="0" anchor="ctr" anchorCtr="1">
            <a:noAutofit/>
          </a:bodyPr>
          <a:lstStyle>
            <a:lvl1pPr marL="6350" indent="-6350" algn="ctr">
              <a:lnSpc>
                <a:spcPct val="90000"/>
              </a:lnSpc>
              <a:spcBef>
                <a:spcPts val="1000"/>
              </a:spcBef>
              <a:buFont typeface="Inter Tight" panose="020B0604020202020204" pitchFamily="34" charset="0"/>
              <a:buNone/>
              <a:tabLst/>
              <a:defRPr sz="7200" b="1" kern="0">
                <a:solidFill>
                  <a:srgbClr val="051D2E"/>
                </a:solidFill>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GB" sz="4000" dirty="0">
                <a:solidFill>
                  <a:schemeClr val="bg1"/>
                </a:solidFill>
              </a:rPr>
              <a:t>Maximise awareness</a:t>
            </a:r>
          </a:p>
        </p:txBody>
      </p:sp>
      <p:sp>
        <p:nvSpPr>
          <p:cNvPr id="8" name="Text Placeholder 5">
            <a:extLst>
              <a:ext uri="{FF2B5EF4-FFF2-40B4-BE49-F238E27FC236}">
                <a16:creationId xmlns:a16="http://schemas.microsoft.com/office/drawing/2014/main" id="{E00C2D67-7EE3-99A6-329C-3B65FFB14B3B}"/>
              </a:ext>
            </a:extLst>
          </p:cNvPr>
          <p:cNvSpPr txBox="1">
            <a:spLocks/>
          </p:cNvSpPr>
          <p:nvPr/>
        </p:nvSpPr>
        <p:spPr>
          <a:xfrm>
            <a:off x="4192035" y="1708408"/>
            <a:ext cx="3822263" cy="3953252"/>
          </a:xfrm>
          <a:prstGeom prst="roundRect">
            <a:avLst>
              <a:gd name="adj" fmla="val 2208"/>
            </a:avLst>
          </a:prstGeom>
          <a:solidFill>
            <a:srgbClr val="267355"/>
          </a:solidFill>
        </p:spPr>
        <p:txBody>
          <a:bodyPr vert="horz" lIns="180000" tIns="0" rIns="180000" bIns="0" rtlCol="0" anchor="ctr" anchorCtr="1">
            <a:noAutofit/>
          </a:bodyPr>
          <a:lstStyle>
            <a:defPPr>
              <a:defRPr lang="en-US"/>
            </a:defPPr>
            <a:lvl1pPr marL="6350" indent="-6350" algn="ctr">
              <a:lnSpc>
                <a:spcPct val="90000"/>
              </a:lnSpc>
              <a:spcBef>
                <a:spcPts val="1000"/>
              </a:spcBef>
              <a:buFont typeface="Inter Tight" panose="020B0604020202020204" pitchFamily="34" charset="0"/>
              <a:buNone/>
              <a:tabLst/>
              <a:defRPr sz="4400" b="1" kern="0">
                <a:solidFill>
                  <a:schemeClr val="bg1"/>
                </a:solidFill>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GB" sz="4000" dirty="0"/>
              <a:t>Maximise consideration</a:t>
            </a:r>
          </a:p>
        </p:txBody>
      </p:sp>
      <p:sp>
        <p:nvSpPr>
          <p:cNvPr id="9" name="Text Placeholder 6">
            <a:extLst>
              <a:ext uri="{FF2B5EF4-FFF2-40B4-BE49-F238E27FC236}">
                <a16:creationId xmlns:a16="http://schemas.microsoft.com/office/drawing/2014/main" id="{E6B4E05C-23E0-B561-81AD-167BE5973ED0}"/>
              </a:ext>
            </a:extLst>
          </p:cNvPr>
          <p:cNvSpPr txBox="1">
            <a:spLocks/>
          </p:cNvSpPr>
          <p:nvPr/>
        </p:nvSpPr>
        <p:spPr>
          <a:xfrm>
            <a:off x="8176897" y="1708408"/>
            <a:ext cx="3822263" cy="3953252"/>
          </a:xfrm>
          <a:prstGeom prst="roundRect">
            <a:avLst>
              <a:gd name="adj" fmla="val 2208"/>
            </a:avLst>
          </a:prstGeom>
          <a:solidFill>
            <a:srgbClr val="FFB3B9"/>
          </a:solidFill>
        </p:spPr>
        <p:txBody>
          <a:bodyPr vert="horz" lIns="180000" tIns="0" rIns="180000" bIns="0" rtlCol="0" anchor="ctr" anchorCtr="1">
            <a:noAutofit/>
          </a:bodyPr>
          <a:lstStyle>
            <a:lvl1pPr marL="6350" indent="-6350" algn="ctr">
              <a:lnSpc>
                <a:spcPct val="90000"/>
              </a:lnSpc>
              <a:spcBef>
                <a:spcPts val="1000"/>
              </a:spcBef>
              <a:buFont typeface="Inter Tight" panose="020B0604020202020204" pitchFamily="34" charset="0"/>
              <a:buNone/>
              <a:tabLst/>
              <a:defRPr sz="7200" b="1" kern="0">
                <a:solidFill>
                  <a:srgbClr val="051D2E"/>
                </a:solidFill>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r>
              <a:rPr lang="en-GB" sz="4000" dirty="0"/>
              <a:t>Maximise sales</a:t>
            </a:r>
          </a:p>
        </p:txBody>
      </p:sp>
      <p:sp>
        <p:nvSpPr>
          <p:cNvPr id="10" name="Subtitle 12">
            <a:extLst>
              <a:ext uri="{FF2B5EF4-FFF2-40B4-BE49-F238E27FC236}">
                <a16:creationId xmlns:a16="http://schemas.microsoft.com/office/drawing/2014/main" id="{429C8562-B64A-4B87-41B0-1136E519F0BC}"/>
              </a:ext>
            </a:extLst>
          </p:cNvPr>
          <p:cNvSpPr txBox="1">
            <a:spLocks/>
          </p:cNvSpPr>
          <p:nvPr/>
        </p:nvSpPr>
        <p:spPr>
          <a:xfrm>
            <a:off x="199829" y="955471"/>
            <a:ext cx="9483667" cy="240870"/>
          </a:xfrm>
          <a:prstGeom prst="rect">
            <a:avLst/>
          </a:prstGeom>
        </p:spPr>
        <p:txBody>
          <a:bodyPr vert="horz" lIns="0" tIns="0" rIns="0" bIns="0" rtlCol="0">
            <a:noAutofit/>
          </a:bodyPr>
          <a:lstStyle>
            <a:lvl1pPr indent="0">
              <a:lnSpc>
                <a:spcPct val="90000"/>
              </a:lnSpc>
              <a:spcBef>
                <a:spcPts val="1000"/>
              </a:spcBef>
              <a:buFont typeface="Inter Tight" panose="020B0604020202020204" pitchFamily="34" charset="0"/>
              <a:buNone/>
              <a:tabLst/>
              <a:defRPr sz="2000" b="1"/>
            </a:lvl1pPr>
            <a:lvl2pPr indent="0" algn="ctr">
              <a:lnSpc>
                <a:spcPct val="90000"/>
              </a:lnSpc>
              <a:spcBef>
                <a:spcPts val="500"/>
              </a:spcBef>
              <a:buFont typeface="Inter Tight" panose="020B0604020202020204" pitchFamily="34" charset="0"/>
              <a:buNone/>
              <a:defRPr sz="2000" b="1"/>
            </a:lvl2pPr>
            <a:lvl3pPr indent="0" algn="ctr">
              <a:lnSpc>
                <a:spcPct val="90000"/>
              </a:lnSpc>
              <a:spcBef>
                <a:spcPts val="500"/>
              </a:spcBef>
              <a:buFont typeface="Inter Tight" panose="020B0604020202020204" pitchFamily="34" charset="0"/>
              <a:buNone/>
              <a:defRPr b="1"/>
            </a:lvl3pPr>
            <a:lvl4pPr indent="0" algn="ctr">
              <a:lnSpc>
                <a:spcPct val="90000"/>
              </a:lnSpc>
              <a:spcBef>
                <a:spcPts val="500"/>
              </a:spcBef>
              <a:buFont typeface="Inter Tight" panose="020B0604020202020204" pitchFamily="34" charset="0"/>
              <a:buNone/>
              <a:defRPr sz="1600" b="1"/>
            </a:lvl4pPr>
            <a:lvl5pPr indent="0" algn="ctr">
              <a:lnSpc>
                <a:spcPct val="90000"/>
              </a:lnSpc>
              <a:spcBef>
                <a:spcPts val="500"/>
              </a:spcBef>
              <a:buFont typeface="Inter Tight" panose="020B0604020202020204" pitchFamily="34" charset="0"/>
              <a:buNone/>
              <a:defRPr sz="1600" b="1"/>
            </a:lvl5pPr>
            <a:lvl6pPr indent="0" algn="ctr">
              <a:lnSpc>
                <a:spcPct val="90000"/>
              </a:lnSpc>
              <a:spcBef>
                <a:spcPts val="500"/>
              </a:spcBef>
              <a:buFont typeface="Inter Tight" panose="020B0604020202020204" pitchFamily="34" charset="0"/>
              <a:buNone/>
              <a:defRPr sz="1600"/>
            </a:lvl6pPr>
            <a:lvl7pPr indent="0" algn="ctr">
              <a:lnSpc>
                <a:spcPct val="90000"/>
              </a:lnSpc>
              <a:spcBef>
                <a:spcPts val="500"/>
              </a:spcBef>
              <a:buFont typeface="Inter Tight" panose="020B0604020202020204" pitchFamily="34" charset="0"/>
              <a:buNone/>
              <a:defRPr sz="1600"/>
            </a:lvl7pPr>
            <a:lvl8pPr indent="0" algn="ctr">
              <a:lnSpc>
                <a:spcPct val="90000"/>
              </a:lnSpc>
              <a:spcBef>
                <a:spcPts val="500"/>
              </a:spcBef>
              <a:buFont typeface="Inter Tight" panose="020B0604020202020204" pitchFamily="34" charset="0"/>
              <a:buNone/>
              <a:defRPr sz="1600"/>
            </a:lvl8pPr>
            <a:lvl9pPr indent="0" algn="ctr">
              <a:lnSpc>
                <a:spcPct val="90000"/>
              </a:lnSpc>
              <a:spcBef>
                <a:spcPts val="500"/>
              </a:spcBef>
              <a:buFont typeface="Inter Tight" panose="020B0604020202020204" pitchFamily="34" charset="0"/>
              <a:buNone/>
              <a:defRPr sz="1600"/>
            </a:lvl9pPr>
          </a:lstStyle>
          <a:p>
            <a:r>
              <a:rPr lang="en-GB" dirty="0">
                <a:solidFill>
                  <a:schemeClr val="bg1"/>
                </a:solidFill>
              </a:rPr>
              <a:t>Cinema’s strengths allow it to play a multitude of role for brands</a:t>
            </a:r>
          </a:p>
        </p:txBody>
      </p:sp>
    </p:spTree>
    <p:extLst>
      <p:ext uri="{BB962C8B-B14F-4D97-AF65-F5344CB8AC3E}">
        <p14:creationId xmlns:p14="http://schemas.microsoft.com/office/powerpoint/2010/main" val="586431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149C5B-313B-B508-0B03-E67155E39E4A}"/>
              </a:ext>
            </a:extLst>
          </p:cNvPr>
          <p:cNvSpPr>
            <a:spLocks noGrp="1"/>
          </p:cNvSpPr>
          <p:nvPr>
            <p:ph type="body" sz="quarter" idx="83"/>
          </p:nvPr>
        </p:nvSpPr>
        <p:spPr>
          <a:xfrm>
            <a:off x="6588682" y="6343651"/>
            <a:ext cx="5398076" cy="293994"/>
          </a:xfrm>
        </p:spPr>
        <p:txBody>
          <a:bodyPr/>
          <a:lstStyle/>
          <a:p>
            <a:r>
              <a:rPr lang="en-GB" dirty="0"/>
              <a:t>Source: GB TGI Jan 2024 (Dec 2022 – Nov 2023)- ‘Been to the cinema in the last week’ / Channels watched in the last week’ / Instagram, Facebook, TikTok &amp; YouTube = Used in last 7 days</a:t>
            </a:r>
            <a:endParaRPr lang="en-GB" sz="1050" dirty="0"/>
          </a:p>
          <a:p>
            <a:endParaRPr lang="en-GB" dirty="0"/>
          </a:p>
        </p:txBody>
      </p:sp>
      <p:sp>
        <p:nvSpPr>
          <p:cNvPr id="3" name="Subtitle 2">
            <a:extLst>
              <a:ext uri="{FF2B5EF4-FFF2-40B4-BE49-F238E27FC236}">
                <a16:creationId xmlns:a16="http://schemas.microsoft.com/office/drawing/2014/main" id="{92B998F7-BF24-D1F5-E467-4F6978BCED9C}"/>
              </a:ext>
            </a:extLst>
          </p:cNvPr>
          <p:cNvSpPr>
            <a:spLocks noGrp="1"/>
          </p:cNvSpPr>
          <p:nvPr>
            <p:ph type="subTitle" idx="1"/>
          </p:nvPr>
        </p:nvSpPr>
        <p:spPr>
          <a:xfrm>
            <a:off x="199830" y="955470"/>
            <a:ext cx="11786928" cy="525552"/>
          </a:xfrm>
        </p:spPr>
        <p:txBody>
          <a:bodyPr/>
          <a:lstStyle/>
          <a:p>
            <a:r>
              <a:rPr lang="en-GB" dirty="0"/>
              <a:t>Cinema is a great complement to TV &amp; online video campaigns providing a more affluent, younger skewing audience</a:t>
            </a:r>
          </a:p>
          <a:p>
            <a:endParaRPr lang="en-GB" dirty="0"/>
          </a:p>
        </p:txBody>
      </p:sp>
      <p:sp>
        <p:nvSpPr>
          <p:cNvPr id="4" name="Title 3">
            <a:extLst>
              <a:ext uri="{FF2B5EF4-FFF2-40B4-BE49-F238E27FC236}">
                <a16:creationId xmlns:a16="http://schemas.microsoft.com/office/drawing/2014/main" id="{70CA1653-148B-94AA-3FFA-00E6BBBEDFD2}"/>
              </a:ext>
            </a:extLst>
          </p:cNvPr>
          <p:cNvSpPr>
            <a:spLocks noGrp="1"/>
          </p:cNvSpPr>
          <p:nvPr>
            <p:ph type="title"/>
          </p:nvPr>
        </p:nvSpPr>
        <p:spPr>
          <a:xfrm>
            <a:off x="199830" y="239094"/>
            <a:ext cx="11690103" cy="525552"/>
          </a:xfrm>
        </p:spPr>
        <p:txBody>
          <a:bodyPr/>
          <a:lstStyle/>
          <a:p>
            <a:r>
              <a:rPr lang="en-GB" dirty="0"/>
              <a:t>Cinema profiles younger and more upmarket</a:t>
            </a:r>
          </a:p>
        </p:txBody>
      </p:sp>
      <p:graphicFrame>
        <p:nvGraphicFramePr>
          <p:cNvPr id="6" name="Chart Placeholder 13">
            <a:extLst>
              <a:ext uri="{FF2B5EF4-FFF2-40B4-BE49-F238E27FC236}">
                <a16:creationId xmlns:a16="http://schemas.microsoft.com/office/drawing/2014/main" id="{59FA9F1F-5C06-179C-ED19-D9E7196EAEAD}"/>
              </a:ext>
            </a:extLst>
          </p:cNvPr>
          <p:cNvGraphicFramePr>
            <a:graphicFrameLocks/>
          </p:cNvGraphicFramePr>
          <p:nvPr>
            <p:extLst>
              <p:ext uri="{D42A27DB-BD31-4B8C-83A1-F6EECF244321}">
                <p14:modId xmlns:p14="http://schemas.microsoft.com/office/powerpoint/2010/main" val="2237993865"/>
              </p:ext>
            </p:extLst>
          </p:nvPr>
        </p:nvGraphicFramePr>
        <p:xfrm>
          <a:off x="325438" y="1670050"/>
          <a:ext cx="11541125" cy="4210050"/>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Straight Connector 6">
            <a:extLst>
              <a:ext uri="{FF2B5EF4-FFF2-40B4-BE49-F238E27FC236}">
                <a16:creationId xmlns:a16="http://schemas.microsoft.com/office/drawing/2014/main" id="{95AAA01E-7626-F94D-584A-4BDB33CAB41B}"/>
              </a:ext>
            </a:extLst>
          </p:cNvPr>
          <p:cNvCxnSpPr>
            <a:cxnSpLocks/>
          </p:cNvCxnSpPr>
          <p:nvPr/>
        </p:nvCxnSpPr>
        <p:spPr>
          <a:xfrm flipH="1">
            <a:off x="965387" y="3357112"/>
            <a:ext cx="10731313" cy="157051"/>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66DD048-9A8F-E842-3845-A2AF4BEE4BBD}"/>
              </a:ext>
            </a:extLst>
          </p:cNvPr>
          <p:cNvCxnSpPr>
            <a:cxnSpLocks/>
          </p:cNvCxnSpPr>
          <p:nvPr/>
        </p:nvCxnSpPr>
        <p:spPr>
          <a:xfrm flipV="1">
            <a:off x="6351633" y="1844566"/>
            <a:ext cx="0" cy="3358055"/>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8351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429E942-BF17-18B8-1192-57A88F0E0F0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9B57978-5B6A-37DB-16AF-2ADFB149253C}"/>
              </a:ext>
            </a:extLst>
          </p:cNvPr>
          <p:cNvSpPr>
            <a:spLocks noGrp="1"/>
          </p:cNvSpPr>
          <p:nvPr>
            <p:ph type="body" sz="quarter" idx="83"/>
          </p:nvPr>
        </p:nvSpPr>
        <p:spPr/>
        <p:txBody>
          <a:bodyPr/>
          <a:lstStyle/>
          <a:p>
            <a:r>
              <a:rPr lang="en-GB" dirty="0"/>
              <a:t>Source: </a:t>
            </a:r>
            <a:r>
              <a:rPr lang="en-US">
                <a:cs typeface="Inter Tight" pitchFamily="34" charset="-120"/>
              </a:rPr>
              <a:t>DCM AV Reach Maximiser, powered by IPA Touchpoints 2024 Channel Planner Data</a:t>
            </a:r>
            <a:endParaRPr lang="en-GB" dirty="0"/>
          </a:p>
          <a:p>
            <a:endParaRPr lang="en-GB" dirty="0"/>
          </a:p>
        </p:txBody>
      </p:sp>
      <p:sp>
        <p:nvSpPr>
          <p:cNvPr id="3" name="Subtitle 2">
            <a:extLst>
              <a:ext uri="{FF2B5EF4-FFF2-40B4-BE49-F238E27FC236}">
                <a16:creationId xmlns:a16="http://schemas.microsoft.com/office/drawing/2014/main" id="{9A23D785-B39A-0AF5-0497-919652CBB8AD}"/>
              </a:ext>
            </a:extLst>
          </p:cNvPr>
          <p:cNvSpPr>
            <a:spLocks noGrp="1"/>
          </p:cNvSpPr>
          <p:nvPr>
            <p:ph type="subTitle" idx="1"/>
          </p:nvPr>
        </p:nvSpPr>
        <p:spPr>
          <a:xfrm>
            <a:off x="199829" y="955471"/>
            <a:ext cx="11786929" cy="263730"/>
          </a:xfrm>
        </p:spPr>
        <p:txBody>
          <a:bodyPr/>
          <a:lstStyle/>
          <a:p>
            <a:r>
              <a:rPr lang="en-GB" dirty="0"/>
              <a:t>Redistributing weight from linear TV into cinema can increase total campaign weight for key audiences – as seen below with this £2.5m AV budget example. </a:t>
            </a:r>
          </a:p>
          <a:p>
            <a:endParaRPr lang="en-GB" dirty="0"/>
          </a:p>
        </p:txBody>
      </p:sp>
      <p:sp>
        <p:nvSpPr>
          <p:cNvPr id="4" name="Title 3">
            <a:extLst>
              <a:ext uri="{FF2B5EF4-FFF2-40B4-BE49-F238E27FC236}">
                <a16:creationId xmlns:a16="http://schemas.microsoft.com/office/drawing/2014/main" id="{BDBA202F-BF71-FC48-2827-9352EA58F7F8}"/>
              </a:ext>
            </a:extLst>
          </p:cNvPr>
          <p:cNvSpPr>
            <a:spLocks noGrp="1"/>
          </p:cNvSpPr>
          <p:nvPr>
            <p:ph type="title"/>
          </p:nvPr>
        </p:nvSpPr>
        <p:spPr/>
        <p:txBody>
          <a:bodyPr/>
          <a:lstStyle/>
          <a:p>
            <a:r>
              <a:rPr lang="en-GB" dirty="0"/>
              <a:t>Maximise 16-34 reach with cinema</a:t>
            </a:r>
          </a:p>
        </p:txBody>
      </p:sp>
      <p:graphicFrame>
        <p:nvGraphicFramePr>
          <p:cNvPr id="7" name="Chart Placeholder 8">
            <a:extLst>
              <a:ext uri="{FF2B5EF4-FFF2-40B4-BE49-F238E27FC236}">
                <a16:creationId xmlns:a16="http://schemas.microsoft.com/office/drawing/2014/main" id="{9E4A637A-8289-59E6-F02A-ADB7E6BF51D3}"/>
              </a:ext>
            </a:extLst>
          </p:cNvPr>
          <p:cNvGraphicFramePr>
            <a:graphicFrameLocks noGrp="1"/>
          </p:cNvGraphicFramePr>
          <p:nvPr>
            <p:ph type="chart" sz="quarter" idx="84"/>
            <p:extLst>
              <p:ext uri="{D42A27DB-BD31-4B8C-83A1-F6EECF244321}">
                <p14:modId xmlns:p14="http://schemas.microsoft.com/office/powerpoint/2010/main" val="63849259"/>
              </p:ext>
            </p:extLst>
          </p:nvPr>
        </p:nvGraphicFramePr>
        <p:xfrm>
          <a:off x="325439" y="1744871"/>
          <a:ext cx="7618412" cy="421005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5">
            <a:extLst>
              <a:ext uri="{FF2B5EF4-FFF2-40B4-BE49-F238E27FC236}">
                <a16:creationId xmlns:a16="http://schemas.microsoft.com/office/drawing/2014/main" id="{D5540129-8407-9730-4FA7-25AA78F0CF53}"/>
              </a:ext>
            </a:extLst>
          </p:cNvPr>
          <p:cNvSpPr txBox="1">
            <a:spLocks/>
          </p:cNvSpPr>
          <p:nvPr/>
        </p:nvSpPr>
        <p:spPr>
          <a:xfrm>
            <a:off x="8523917" y="2385134"/>
            <a:ext cx="2558093" cy="2661461"/>
          </a:xfrm>
          <a:prstGeom prst="roundRect">
            <a:avLst>
              <a:gd name="adj" fmla="val 2208"/>
            </a:avLst>
          </a:prstGeom>
          <a:solidFill>
            <a:srgbClr val="F3DDBD"/>
          </a:solidFill>
        </p:spPr>
        <p:txBody>
          <a:bodyPr vert="horz" lIns="0" tIns="0" rIns="0" bIns="0" rtlCol="0" anchor="ctr" anchorCtr="1">
            <a:noAutofit/>
          </a:bodyPr>
          <a:lstStyle>
            <a:defPPr>
              <a:defRPr lang="en-US"/>
            </a:defPPr>
            <a:lvl1pPr marL="6350" indent="-6350" algn="ctr">
              <a:lnSpc>
                <a:spcPct val="90000"/>
              </a:lnSpc>
              <a:spcBef>
                <a:spcPts val="1000"/>
              </a:spcBef>
              <a:buFont typeface="Inter Tight" panose="020B0604020202020204" pitchFamily="34" charset="0"/>
              <a:buNone/>
              <a:tabLst/>
              <a:defRPr sz="4400" b="1" kern="0">
                <a:solidFill>
                  <a:schemeClr val="bg1"/>
                </a:solidFill>
              </a:defRPr>
            </a:lvl1pPr>
            <a:lvl2pPr marL="685800" indent="-228600">
              <a:lnSpc>
                <a:spcPct val="90000"/>
              </a:lnSpc>
              <a:spcBef>
                <a:spcPts val="500"/>
              </a:spcBef>
              <a:buFont typeface="Inter Tight" panose="020B0604020202020204" pitchFamily="34" charset="0"/>
              <a:buChar char="•"/>
              <a:defRPr sz="2400" b="1"/>
            </a:lvl2pPr>
            <a:lvl3pPr marL="1143000" indent="-228600">
              <a:lnSpc>
                <a:spcPct val="90000"/>
              </a:lnSpc>
              <a:spcBef>
                <a:spcPts val="500"/>
              </a:spcBef>
              <a:buFont typeface="Inter Tight" panose="020B0604020202020204" pitchFamily="34" charset="0"/>
              <a:buChar char="•"/>
              <a:defRPr sz="2000" b="1"/>
            </a:lvl3pPr>
            <a:lvl4pPr marL="1600200" indent="-228600">
              <a:lnSpc>
                <a:spcPct val="90000"/>
              </a:lnSpc>
              <a:spcBef>
                <a:spcPts val="500"/>
              </a:spcBef>
              <a:buFont typeface="Inter Tight" panose="020B0604020202020204" pitchFamily="34" charset="0"/>
              <a:buChar char="•"/>
              <a:defRPr b="1"/>
            </a:lvl4pPr>
            <a:lvl5pPr marL="2057400" indent="-228600">
              <a:lnSpc>
                <a:spcPct val="90000"/>
              </a:lnSpc>
              <a:spcBef>
                <a:spcPts val="500"/>
              </a:spcBef>
              <a:buFont typeface="Inter Tight" panose="020B0604020202020204" pitchFamily="34" charset="0"/>
              <a:buChar char="•"/>
              <a:defRPr b="1"/>
            </a:lvl5pPr>
            <a:lvl6pPr marL="2514600" indent="-228600">
              <a:lnSpc>
                <a:spcPct val="90000"/>
              </a:lnSpc>
              <a:spcBef>
                <a:spcPts val="500"/>
              </a:spcBef>
              <a:buFont typeface="Inter Tight" panose="020B0604020202020204" pitchFamily="34" charset="0"/>
              <a:buChar char="•"/>
            </a:lvl6pPr>
            <a:lvl7pPr marL="2971800" indent="-228600">
              <a:lnSpc>
                <a:spcPct val="90000"/>
              </a:lnSpc>
              <a:spcBef>
                <a:spcPts val="500"/>
              </a:spcBef>
              <a:buFont typeface="Inter Tight" panose="020B0604020202020204" pitchFamily="34" charset="0"/>
              <a:buChar char="•"/>
            </a:lvl7pPr>
            <a:lvl8pPr marL="3429000" indent="-228600">
              <a:lnSpc>
                <a:spcPct val="90000"/>
              </a:lnSpc>
              <a:spcBef>
                <a:spcPts val="500"/>
              </a:spcBef>
              <a:buFont typeface="Inter Tight" panose="020B0604020202020204" pitchFamily="34" charset="0"/>
              <a:buChar char="•"/>
            </a:lvl8pPr>
            <a:lvl9pPr marL="3886200" indent="-228600">
              <a:lnSpc>
                <a:spcPct val="90000"/>
              </a:lnSpc>
              <a:spcBef>
                <a:spcPts val="500"/>
              </a:spcBef>
              <a:buFont typeface="Inter Tight" panose="020B0604020202020204" pitchFamily="34" charset="0"/>
              <a:buChar char="•"/>
            </a:lvl9pPr>
          </a:lstStyle>
          <a:p>
            <a:pPr defTabSz="872171">
              <a:lnSpc>
                <a:spcPct val="100000"/>
              </a:lnSpc>
              <a:spcBef>
                <a:spcPts val="0"/>
              </a:spcBef>
              <a:defRPr/>
            </a:pPr>
            <a:r>
              <a:rPr lang="en-GB" sz="2800" dirty="0">
                <a:solidFill>
                  <a:srgbClr val="051D2E"/>
                </a:solidFill>
                <a:latin typeface="+mj-lt"/>
              </a:rPr>
              <a:t>Cinema maximises</a:t>
            </a:r>
          </a:p>
          <a:p>
            <a:pPr defTabSz="872171">
              <a:lnSpc>
                <a:spcPct val="100000"/>
              </a:lnSpc>
              <a:spcBef>
                <a:spcPts val="0"/>
              </a:spcBef>
              <a:defRPr/>
            </a:pPr>
            <a:r>
              <a:rPr lang="en-GB" sz="2800" dirty="0">
                <a:solidFill>
                  <a:srgbClr val="051D2E"/>
                </a:solidFill>
                <a:latin typeface="+mj-lt"/>
              </a:rPr>
              <a:t>16-34 reach </a:t>
            </a:r>
          </a:p>
          <a:p>
            <a:pPr defTabSz="872171">
              <a:lnSpc>
                <a:spcPct val="100000"/>
              </a:lnSpc>
              <a:spcBef>
                <a:spcPts val="0"/>
              </a:spcBef>
              <a:defRPr/>
            </a:pPr>
            <a:r>
              <a:rPr lang="en-GB" sz="2800" dirty="0">
                <a:solidFill>
                  <a:srgbClr val="051D2E"/>
                </a:solidFill>
                <a:latin typeface="+mj-lt"/>
              </a:rPr>
              <a:t>by +6pts</a:t>
            </a:r>
          </a:p>
        </p:txBody>
      </p:sp>
    </p:spTree>
    <p:extLst>
      <p:ext uri="{BB962C8B-B14F-4D97-AF65-F5344CB8AC3E}">
        <p14:creationId xmlns:p14="http://schemas.microsoft.com/office/powerpoint/2010/main" val="4138913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C146CA6-FABB-012C-16A8-8325B81E329F}"/>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717A1734-9F05-31D9-DB54-B5BA31CF22B6}"/>
              </a:ext>
            </a:extLst>
          </p:cNvPr>
          <p:cNvSpPr>
            <a:spLocks noGrp="1"/>
          </p:cNvSpPr>
          <p:nvPr>
            <p:ph type="body" sz="quarter" idx="83"/>
          </p:nvPr>
        </p:nvSpPr>
        <p:spPr>
          <a:xfrm>
            <a:off x="6588682" y="6563364"/>
            <a:ext cx="5398076" cy="157043"/>
          </a:xfrm>
        </p:spPr>
        <p:txBody>
          <a:bodyPr/>
          <a:lstStyle/>
          <a:p>
            <a:r>
              <a:rPr lang="en-GB" sz="907" dirty="0"/>
              <a:t>Source: </a:t>
            </a:r>
            <a:r>
              <a:rPr lang="en-GB" sz="907">
                <a:latin typeface="Inter Tight"/>
              </a:rPr>
              <a:t>Lumen Attention Research Channel Benchmarks</a:t>
            </a:r>
            <a:endParaRPr lang="en-US" sz="907">
              <a:latin typeface="Inter Tight"/>
            </a:endParaRPr>
          </a:p>
          <a:p>
            <a:endParaRPr lang="en-US" sz="907" dirty="0"/>
          </a:p>
        </p:txBody>
      </p:sp>
      <p:sp>
        <p:nvSpPr>
          <p:cNvPr id="12" name="Subtitle 11">
            <a:extLst>
              <a:ext uri="{FF2B5EF4-FFF2-40B4-BE49-F238E27FC236}">
                <a16:creationId xmlns:a16="http://schemas.microsoft.com/office/drawing/2014/main" id="{AEBC8BA3-4F12-256A-74CF-F1CE9A9CAD13}"/>
              </a:ext>
            </a:extLst>
          </p:cNvPr>
          <p:cNvSpPr>
            <a:spLocks noGrp="1"/>
          </p:cNvSpPr>
          <p:nvPr>
            <p:ph type="subTitle" idx="1"/>
          </p:nvPr>
        </p:nvSpPr>
        <p:spPr>
          <a:xfrm>
            <a:off x="199830" y="955600"/>
            <a:ext cx="10995847" cy="347537"/>
          </a:xfrm>
        </p:spPr>
        <p:txBody>
          <a:bodyPr/>
          <a:lstStyle/>
          <a:p>
            <a:r>
              <a:rPr lang="en-GB" dirty="0"/>
              <a:t>A far greater proportion of your ad – 24 seconds of a 30” and 48 seconds of a 60” - will be watched in cinema</a:t>
            </a:r>
          </a:p>
        </p:txBody>
      </p:sp>
      <p:sp>
        <p:nvSpPr>
          <p:cNvPr id="4" name="Title 3">
            <a:extLst>
              <a:ext uri="{FF2B5EF4-FFF2-40B4-BE49-F238E27FC236}">
                <a16:creationId xmlns:a16="http://schemas.microsoft.com/office/drawing/2014/main" id="{FE2B33F1-5B4B-E6C6-8C41-5B32ADFB14CC}"/>
              </a:ext>
            </a:extLst>
          </p:cNvPr>
          <p:cNvSpPr>
            <a:spLocks noGrp="1"/>
          </p:cNvSpPr>
          <p:nvPr>
            <p:ph type="title"/>
          </p:nvPr>
        </p:nvSpPr>
        <p:spPr/>
        <p:txBody>
          <a:bodyPr/>
          <a:lstStyle/>
          <a:p>
            <a:r>
              <a:rPr lang="en-GB" dirty="0"/>
              <a:t>Maximise attention with Cinema</a:t>
            </a:r>
          </a:p>
        </p:txBody>
      </p:sp>
      <p:graphicFrame>
        <p:nvGraphicFramePr>
          <p:cNvPr id="6" name="Chart 5">
            <a:extLst>
              <a:ext uri="{FF2B5EF4-FFF2-40B4-BE49-F238E27FC236}">
                <a16:creationId xmlns:a16="http://schemas.microsoft.com/office/drawing/2014/main" id="{09E8C3A7-1AD1-DAD8-2FF3-D246E95061A9}"/>
              </a:ext>
            </a:extLst>
          </p:cNvPr>
          <p:cNvGraphicFramePr/>
          <p:nvPr>
            <p:extLst>
              <p:ext uri="{D42A27DB-BD31-4B8C-83A1-F6EECF244321}">
                <p14:modId xmlns:p14="http://schemas.microsoft.com/office/powerpoint/2010/main" val="4132488705"/>
              </p:ext>
            </p:extLst>
          </p:nvPr>
        </p:nvGraphicFramePr>
        <p:xfrm>
          <a:off x="393774" y="1206133"/>
          <a:ext cx="11608111" cy="4972919"/>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6099824F-029F-BD62-CD0A-AC73ADA87A70}"/>
              </a:ext>
            </a:extLst>
          </p:cNvPr>
          <p:cNvSpPr/>
          <p:nvPr/>
        </p:nvSpPr>
        <p:spPr>
          <a:xfrm>
            <a:off x="393774" y="1917958"/>
            <a:ext cx="9018888" cy="3984443"/>
          </a:xfrm>
          <a:prstGeom prst="rect">
            <a:avLst/>
          </a:prstGeom>
          <a:noFill/>
          <a:ln w="12700" cap="flat" cmpd="sng" algn="ctr">
            <a:solidFill>
              <a:schemeClr val="bg1">
                <a:lumMod val="75000"/>
              </a:schemeClr>
            </a:solidFill>
            <a:prstDash val="sysDash"/>
          </a:ln>
          <a:effectLst/>
        </p:spPr>
        <p:txBody>
          <a:bodyPr lIns="0" tIns="0" rIns="0" bIns="0" rtlCol="0" anchor="ctr"/>
          <a:lstStyle/>
          <a:p>
            <a:pPr algn="ctr" defTabSz="872171">
              <a:defRPr/>
            </a:pPr>
            <a:endParaRPr lang="en-GB" sz="1900" kern="0">
              <a:ln>
                <a:solidFill>
                  <a:srgbClr val="00BFD6"/>
                </a:solidFill>
                <a:prstDash val="sysDot"/>
              </a:ln>
              <a:solidFill>
                <a:srgbClr val="000000"/>
              </a:solidFill>
              <a:latin typeface="Inter Tight"/>
            </a:endParaRPr>
          </a:p>
        </p:txBody>
      </p:sp>
      <p:sp>
        <p:nvSpPr>
          <p:cNvPr id="8" name="Rectangle: Rounded Corners 7">
            <a:extLst>
              <a:ext uri="{FF2B5EF4-FFF2-40B4-BE49-F238E27FC236}">
                <a16:creationId xmlns:a16="http://schemas.microsoft.com/office/drawing/2014/main" id="{FBA536EB-CEBC-A004-4929-2ADFB11152A2}"/>
              </a:ext>
            </a:extLst>
          </p:cNvPr>
          <p:cNvSpPr/>
          <p:nvPr/>
        </p:nvSpPr>
        <p:spPr>
          <a:xfrm>
            <a:off x="4423180" y="2076927"/>
            <a:ext cx="1364225" cy="344830"/>
          </a:xfrm>
          <a:prstGeom prst="roundRect">
            <a:avLst/>
          </a:prstGeom>
          <a:solidFill>
            <a:schemeClr val="bg1">
              <a:lumMod val="6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0" tIns="71430" rIns="71430" bIns="71430" numCol="1" spcCol="38100" rtlCol="0" anchor="ctr">
            <a:spAutoFit/>
          </a:bodyPr>
          <a:lstStyle/>
          <a:p>
            <a:pPr algn="ctr" defTabSz="821297" hangingPunct="0">
              <a:defRPr/>
            </a:pPr>
            <a:r>
              <a:rPr lang="en-GB" sz="1088" b="1" dirty="0">
                <a:solidFill>
                  <a:srgbClr val="FFFFFF"/>
                </a:solidFill>
                <a:latin typeface="Inter Tight"/>
                <a:ea typeface="Inter Tight"/>
                <a:cs typeface="Inter Tight"/>
                <a:sym typeface="Inter Tight"/>
              </a:rPr>
              <a:t>Lumen norms</a:t>
            </a:r>
            <a:endParaRPr lang="en-US" sz="1088" b="1" dirty="0">
              <a:solidFill>
                <a:srgbClr val="FFFFFF"/>
              </a:solidFill>
              <a:latin typeface="Inter Tight"/>
              <a:ea typeface="Inter Tight"/>
              <a:cs typeface="Inter Tight"/>
              <a:sym typeface="Inter Tight"/>
            </a:endParaRPr>
          </a:p>
        </p:txBody>
      </p:sp>
      <p:pic>
        <p:nvPicPr>
          <p:cNvPr id="2" name="Picture 1">
            <a:extLst>
              <a:ext uri="{FF2B5EF4-FFF2-40B4-BE49-F238E27FC236}">
                <a16:creationId xmlns:a16="http://schemas.microsoft.com/office/drawing/2014/main" id="{17AEA897-D34E-7CD5-2683-6D5AE77391D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634597" y="6381653"/>
            <a:ext cx="1021979" cy="271137"/>
          </a:xfrm>
          <a:prstGeom prst="rect">
            <a:avLst/>
          </a:prstGeom>
        </p:spPr>
      </p:pic>
    </p:spTree>
    <p:extLst>
      <p:ext uri="{BB962C8B-B14F-4D97-AF65-F5344CB8AC3E}">
        <p14:creationId xmlns:p14="http://schemas.microsoft.com/office/powerpoint/2010/main" val="864685179"/>
      </p:ext>
    </p:extLst>
  </p:cSld>
  <p:clrMapOvr>
    <a:masterClrMapping/>
  </p:clrMapOvr>
</p:sld>
</file>

<file path=ppt/theme/theme1.xml><?xml version="1.0" encoding="utf-8"?>
<a:theme xmlns:a="http://schemas.openxmlformats.org/drawingml/2006/main" name="01. Opener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11. Blank and Extra">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Inter T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nter Tight" panose="02110004020202020204"/>
        <a:ea typeface=""/>
        <a:cs typeface=""/>
        <a:font script="Jpan" typeface="游ゴシック"/>
        <a:font script="Hang" typeface="맑은 고딕"/>
        <a:font script="Hans" typeface="等线"/>
        <a:font script="Hant" typeface="新細明體"/>
        <a:font script="Arab" typeface="Inter Tight"/>
        <a:font script="Hebr" typeface="Inter T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Inter Tight"/>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2. Intro/Conclusion">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03. Bold Statemen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05. Film Posters/Stil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06. Film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07. Quotes/Pull ou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08.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09. Icons and Logo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house51">
    <a:dk1>
      <a:sysClr val="windowText" lastClr="000000"/>
    </a:dk1>
    <a:lt1>
      <a:sysClr val="window" lastClr="FFFFFF"/>
    </a:lt1>
    <a:dk2>
      <a:srgbClr val="77AF2B"/>
    </a:dk2>
    <a:lt2>
      <a:srgbClr val="104894"/>
    </a:lt2>
    <a:accent1>
      <a:srgbClr val="6BC9C3"/>
    </a:accent1>
    <a:accent2>
      <a:srgbClr val="A19A9C"/>
    </a:accent2>
    <a:accent3>
      <a:srgbClr val="EF8024"/>
    </a:accent3>
    <a:accent4>
      <a:srgbClr val="E3499B"/>
    </a:accent4>
    <a:accent5>
      <a:srgbClr val="EC331E"/>
    </a:accent5>
    <a:accent6>
      <a:srgbClr val="F5DB42"/>
    </a:accent6>
    <a:hlink>
      <a:srgbClr val="000000"/>
    </a:hlink>
    <a:folHlink>
      <a:srgbClr val="EC331E"/>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18948</TotalTime>
  <Words>2330</Words>
  <Application>Microsoft Office PowerPoint</Application>
  <PresentationFormat>Widescreen</PresentationFormat>
  <Paragraphs>237</Paragraphs>
  <Slides>20</Slides>
  <Notes>17</Notes>
  <HiddenSlides>0</HiddenSlides>
  <MMClips>0</MMClips>
  <ScaleCrop>false</ScaleCrop>
  <HeadingPairs>
    <vt:vector size="6" baseType="variant">
      <vt:variant>
        <vt:lpstr>Fonts Used</vt:lpstr>
      </vt:variant>
      <vt:variant>
        <vt:i4>5</vt:i4>
      </vt:variant>
      <vt:variant>
        <vt:lpstr>Theme</vt:lpstr>
      </vt:variant>
      <vt:variant>
        <vt:i4>10</vt:i4>
      </vt:variant>
      <vt:variant>
        <vt:lpstr>Slide Titles</vt:lpstr>
      </vt:variant>
      <vt:variant>
        <vt:i4>20</vt:i4>
      </vt:variant>
    </vt:vector>
  </HeadingPairs>
  <TitlesOfParts>
    <vt:vector size="35" baseType="lpstr">
      <vt:lpstr>Poppins</vt:lpstr>
      <vt:lpstr>Aptos</vt:lpstr>
      <vt:lpstr>Inter Tight Light</vt:lpstr>
      <vt:lpstr>Century Gothic</vt:lpstr>
      <vt:lpstr>Inter Tight</vt:lpstr>
      <vt:lpstr>01. Openers</vt:lpstr>
      <vt:lpstr>02. Intro/Conclusion</vt:lpstr>
      <vt:lpstr>03. Bold Statements</vt:lpstr>
      <vt:lpstr>04. Text</vt:lpstr>
      <vt:lpstr>05. Film Posters/Stills</vt:lpstr>
      <vt:lpstr>06. Film Details</vt:lpstr>
      <vt:lpstr>07. Quotes/Pull outs</vt:lpstr>
      <vt:lpstr>08. Stats</vt:lpstr>
      <vt:lpstr>09. Icons and Logos</vt:lpstr>
      <vt:lpstr>11. Blank and Extra</vt:lpstr>
      <vt:lpstr>Maximise  with cinema</vt:lpstr>
      <vt:lpstr>Cinema’s popularity continues to endure</vt:lpstr>
      <vt:lpstr>The cinemagoing experience: bigger and better than ever</vt:lpstr>
      <vt:lpstr>Cinema: resilient &amp; offering affordable entertainment</vt:lpstr>
      <vt:lpstr>PowerPoint Presentation</vt:lpstr>
      <vt:lpstr>The Maximiser: the role of cinema for brands</vt:lpstr>
      <vt:lpstr>Cinema profiles younger and more upmarket</vt:lpstr>
      <vt:lpstr>Maximise 16-34 reach with cinema</vt:lpstr>
      <vt:lpstr>Maximise attention with Cinema</vt:lpstr>
      <vt:lpstr>If you want to maximise cost-effective attention, start with cinema in your AV mix </vt:lpstr>
      <vt:lpstr>Maximise shared viewing with cinema </vt:lpstr>
      <vt:lpstr>Cinema maximises social and fitness signals</vt:lpstr>
      <vt:lpstr>Maximise positive brand impact with cinema</vt:lpstr>
      <vt:lpstr>Maximising trust &amp; premium perceptions</vt:lpstr>
      <vt:lpstr>Cinema maximises perceived brand value</vt:lpstr>
      <vt:lpstr>Cinema maximises positive brand impact</vt:lpstr>
      <vt:lpstr>Maximise incremental profit with cinema</vt:lpstr>
      <vt:lpstr>Geo-targeting to drive efficient response</vt:lpstr>
      <vt:lpstr>Cinema delivers ROI</vt:lpstr>
      <vt:lpstr>Maximise impact with cinema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Mia Blakeney</dc:creator>
  <cp:lastModifiedBy>Michael Tull</cp:lastModifiedBy>
  <cp:revision>103</cp:revision>
  <dcterms:created xsi:type="dcterms:W3CDTF">2026-06-02T09:30:39Z</dcterms:created>
  <dcterms:modified xsi:type="dcterms:W3CDTF">2026-08-05T15:12:19Z</dcterms:modified>
</cp:coreProperties>
</file>