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6" r:id="rId2"/>
    <p:sldId id="33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6"/>
          </p14:sldIdLst>
        </p14:section>
        <p14:section name="Detailed" id="{0EA4DDEA-782D-AA44-8D9A-864B26D7F0FD}">
          <p14:sldIdLst>
            <p14:sldId id="33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B2DDA0-FD88-7245-806C-038116043DE4}" v="72" dt="2026-07-08T10:48:38.7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33"/>
    <p:restoredTop sz="94658"/>
  </p:normalViewPr>
  <p:slideViewPr>
    <p:cSldViewPr snapToGrid="0">
      <p:cViewPr varScale="1">
        <p:scale>
          <a:sx n="59" d="100"/>
          <a:sy n="59" d="100"/>
        </p:scale>
        <p:origin x="1132" y="2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08T10:50:27.371" v="820" actId="14100"/>
      <pc:docMkLst>
        <pc:docMk/>
      </pc:docMkLst>
      <pc:sldChg chg="addSp delSp modSp add del mod setBg">
        <pc:chgData name="Lottie Thompson [sd22c2t]" userId="98a8b714-f796-4d31-a9a4-7dc84f343c61" providerId="ADAL" clId="{2BD75302-921E-5E9F-A20A-9DC17D688525}" dt="2026-07-07T22:33:54.892" v="738" actId="2696"/>
        <pc:sldMkLst>
          <pc:docMk/>
          <pc:sldMk cId="2242289400" sldId="323"/>
        </pc:sldMkLst>
      </pc:sldChg>
      <pc:sldChg chg="addSp delSp modSp new del mod setBg">
        <pc:chgData name="Lottie Thompson [sd22c2t]" userId="98a8b714-f796-4d31-a9a4-7dc84f343c61" providerId="ADAL" clId="{2BD75302-921E-5E9F-A20A-9DC17D688525}" dt="2026-07-07T22:34:03.412" v="740" actId="2696"/>
        <pc:sldMkLst>
          <pc:docMk/>
          <pc:sldMk cId="815888018" sldId="330"/>
        </pc:sldMkLst>
      </pc:sldChg>
      <pc:sldChg chg="addSp delSp modSp add del mod setBg">
        <pc:chgData name="Lottie Thompson [sd22c2t]" userId="98a8b714-f796-4d31-a9a4-7dc84f343c61" providerId="ADAL" clId="{2BD75302-921E-5E9F-A20A-9DC17D688525}" dt="2026-07-07T22:34:04.437" v="742" actId="2696"/>
        <pc:sldMkLst>
          <pc:docMk/>
          <pc:sldMk cId="59070701" sldId="331"/>
        </pc:sldMkLst>
      </pc:sldChg>
      <pc:sldChg chg="addSp delSp modSp add del mod ord setBg">
        <pc:chgData name="Lottie Thompson [sd22c2t]" userId="98a8b714-f796-4d31-a9a4-7dc84f343c61" providerId="ADAL" clId="{2BD75302-921E-5E9F-A20A-9DC17D688525}" dt="2026-07-07T22:38:16.478" v="784" actId="2696"/>
        <pc:sldMkLst>
          <pc:docMk/>
          <pc:sldMk cId="2645823299" sldId="332"/>
        </pc:sldMkLst>
      </pc:sldChg>
      <pc:sldChg chg="add del ord setBg">
        <pc:chgData name="Lottie Thompson [sd22c2t]" userId="98a8b714-f796-4d31-a9a4-7dc84f343c61" providerId="ADAL" clId="{2BD75302-921E-5E9F-A20A-9DC17D688525}" dt="2026-07-07T22:34:03.916" v="741" actId="2696"/>
        <pc:sldMkLst>
          <pc:docMk/>
          <pc:sldMk cId="1294920774" sldId="335"/>
        </pc:sldMkLst>
      </pc:sldChg>
      <pc:sldChg chg="new del">
        <pc:chgData name="Lottie Thompson [sd22c2t]" userId="98a8b714-f796-4d31-a9a4-7dc84f343c61" providerId="ADAL" clId="{2BD75302-921E-5E9F-A20A-9DC17D688525}" dt="2026-07-07T22:33:21.530" v="731" actId="2696"/>
        <pc:sldMkLst>
          <pc:docMk/>
          <pc:sldMk cId="867595855" sldId="336"/>
        </pc:sldMkLst>
      </pc:sldChg>
      <pc:sldChg chg="addSp delSp modSp new mod ord">
        <pc:chgData name="Lottie Thompson [sd22c2t]" userId="98a8b714-f796-4d31-a9a4-7dc84f343c61" providerId="ADAL" clId="{2BD75302-921E-5E9F-A20A-9DC17D688525}" dt="2026-07-08T10:31:05.703" v="804"/>
        <pc:sldMkLst>
          <pc:docMk/>
          <pc:sldMk cId="3865389920" sldId="336"/>
        </pc:sldMkLst>
        <pc:spChg chg="mod">
          <ac:chgData name="Lottie Thompson [sd22c2t]" userId="98a8b714-f796-4d31-a9a4-7dc84f343c61" providerId="ADAL" clId="{2BD75302-921E-5E9F-A20A-9DC17D688525}" dt="2026-07-08T10:30:44.593" v="796" actId="1076"/>
          <ac:spMkLst>
            <pc:docMk/>
            <pc:sldMk cId="3865389920" sldId="336"/>
            <ac:spMk id="2" creationId="{4509DF34-00F2-152A-DCDD-6B629F69B411}"/>
          </ac:spMkLst>
        </pc:spChg>
        <pc:spChg chg="del">
          <ac:chgData name="Lottie Thompson [sd22c2t]" userId="98a8b714-f796-4d31-a9a4-7dc84f343c61" providerId="ADAL" clId="{2BD75302-921E-5E9F-A20A-9DC17D688525}" dt="2026-07-07T22:33:33.526" v="735" actId="478"/>
          <ac:spMkLst>
            <pc:docMk/>
            <pc:sldMk cId="3865389920" sldId="336"/>
            <ac:spMk id="3" creationId="{D1296822-F4E7-9513-251E-FE4374864D53}"/>
          </ac:spMkLst>
        </pc:spChg>
        <pc:spChg chg="del">
          <ac:chgData name="Lottie Thompson [sd22c2t]" userId="98a8b714-f796-4d31-a9a4-7dc84f343c61" providerId="ADAL" clId="{2BD75302-921E-5E9F-A20A-9DC17D688525}" dt="2026-07-07T22:33:31.241" v="734" actId="478"/>
          <ac:spMkLst>
            <pc:docMk/>
            <pc:sldMk cId="3865389920" sldId="336"/>
            <ac:spMk id="4" creationId="{EC9E6E1F-282F-C982-C481-0ECFDED49C7E}"/>
          </ac:spMkLst>
        </pc:spChg>
        <pc:spChg chg="del">
          <ac:chgData name="Lottie Thompson [sd22c2t]" userId="98a8b714-f796-4d31-a9a4-7dc84f343c61" providerId="ADAL" clId="{2BD75302-921E-5E9F-A20A-9DC17D688525}" dt="2026-07-07T22:33:29.641" v="733" actId="478"/>
          <ac:spMkLst>
            <pc:docMk/>
            <pc:sldMk cId="3865389920" sldId="336"/>
            <ac:spMk id="5" creationId="{3B83DFEB-4460-E74B-FCD0-F0C7E1838674}"/>
          </ac:spMkLst>
        </pc:spChg>
        <pc:spChg chg="add mod">
          <ac:chgData name="Lottie Thompson [sd22c2t]" userId="98a8b714-f796-4d31-a9a4-7dc84f343c61" providerId="ADAL" clId="{2BD75302-921E-5E9F-A20A-9DC17D688525}" dt="2026-07-07T22:33:45.040" v="736"/>
          <ac:spMkLst>
            <pc:docMk/>
            <pc:sldMk cId="3865389920" sldId="336"/>
            <ac:spMk id="6" creationId="{786611EE-4025-06E6-CF5E-813E1BADCFAC}"/>
          </ac:spMkLst>
        </pc:spChg>
        <pc:spChg chg="add mod">
          <ac:chgData name="Lottie Thompson [sd22c2t]" userId="98a8b714-f796-4d31-a9a4-7dc84f343c61" providerId="ADAL" clId="{2BD75302-921E-5E9F-A20A-9DC17D688525}" dt="2026-07-07T22:33:45.040" v="736"/>
          <ac:spMkLst>
            <pc:docMk/>
            <pc:sldMk cId="3865389920" sldId="336"/>
            <ac:spMk id="7" creationId="{52CB785E-4586-1F8C-EF39-6F3FBF528921}"/>
          </ac:spMkLst>
        </pc:spChg>
        <pc:spChg chg="add mod">
          <ac:chgData name="Lottie Thompson [sd22c2t]" userId="98a8b714-f796-4d31-a9a4-7dc84f343c61" providerId="ADAL" clId="{2BD75302-921E-5E9F-A20A-9DC17D688525}" dt="2026-07-08T10:31:02.996" v="802"/>
          <ac:spMkLst>
            <pc:docMk/>
            <pc:sldMk cId="3865389920" sldId="336"/>
            <ac:spMk id="10" creationId="{7D19B66E-DF72-EDCC-A136-33E7354776AA}"/>
          </ac:spMkLst>
        </pc:spChg>
        <pc:spChg chg="add mod">
          <ac:chgData name="Lottie Thompson [sd22c2t]" userId="98a8b714-f796-4d31-a9a4-7dc84f343c61" providerId="ADAL" clId="{2BD75302-921E-5E9F-A20A-9DC17D688525}" dt="2026-07-08T10:31:05.703" v="804"/>
          <ac:spMkLst>
            <pc:docMk/>
            <pc:sldMk cId="3865389920" sldId="336"/>
            <ac:spMk id="11" creationId="{0AE2443C-EAC2-5B31-0945-61D45D1BD797}"/>
          </ac:spMkLst>
        </pc:spChg>
        <pc:picChg chg="add mod">
          <ac:chgData name="Lottie Thompson [sd22c2t]" userId="98a8b714-f796-4d31-a9a4-7dc84f343c61" providerId="ADAL" clId="{2BD75302-921E-5E9F-A20A-9DC17D688525}" dt="2026-07-07T22:33:45.040" v="736"/>
          <ac:picMkLst>
            <pc:docMk/>
            <pc:sldMk cId="3865389920" sldId="336"/>
            <ac:picMk id="8" creationId="{DDFCD8C2-D31C-D31F-4EBB-017A456289A0}"/>
          </ac:picMkLst>
        </pc:picChg>
        <pc:picChg chg="add mod">
          <ac:chgData name="Lottie Thompson [sd22c2t]" userId="98a8b714-f796-4d31-a9a4-7dc84f343c61" providerId="ADAL" clId="{2BD75302-921E-5E9F-A20A-9DC17D688525}" dt="2026-07-07T22:33:45.040" v="736"/>
          <ac:picMkLst>
            <pc:docMk/>
            <pc:sldMk cId="3865389920" sldId="336"/>
            <ac:picMk id="9" creationId="{96C9FB70-3A18-B16B-C6E9-AB451CCA193C}"/>
          </ac:picMkLst>
        </pc:picChg>
      </pc:sldChg>
      <pc:sldChg chg="addSp delSp modSp add mod ord">
        <pc:chgData name="Lottie Thompson [sd22c2t]" userId="98a8b714-f796-4d31-a9a4-7dc84f343c61" providerId="ADAL" clId="{2BD75302-921E-5E9F-A20A-9DC17D688525}" dt="2026-07-08T10:50:27.371" v="820" actId="14100"/>
        <pc:sldMkLst>
          <pc:docMk/>
          <pc:sldMk cId="4290261364" sldId="337"/>
        </pc:sldMkLst>
        <pc:spChg chg="del">
          <ac:chgData name="Lottie Thompson [sd22c2t]" userId="98a8b714-f796-4d31-a9a4-7dc84f343c61" providerId="ADAL" clId="{2BD75302-921E-5E9F-A20A-9DC17D688525}" dt="2026-07-08T10:30:55.401" v="799" actId="478"/>
          <ac:spMkLst>
            <pc:docMk/>
            <pc:sldMk cId="4290261364" sldId="337"/>
            <ac:spMk id="2" creationId="{4653DF36-067E-5DD9-5936-48E6945FDAE2}"/>
          </ac:spMkLst>
        </pc:spChg>
        <pc:spChg chg="add mod">
          <ac:chgData name="Lottie Thompson [sd22c2t]" userId="98a8b714-f796-4d31-a9a4-7dc84f343c61" providerId="ADAL" clId="{2BD75302-921E-5E9F-A20A-9DC17D688525}" dt="2026-07-07T22:34:18.187" v="745"/>
          <ac:spMkLst>
            <pc:docMk/>
            <pc:sldMk cId="4290261364" sldId="337"/>
            <ac:spMk id="3" creationId="{125593B0-804C-705E-B609-7D68F6031C36}"/>
          </ac:spMkLst>
        </pc:spChg>
        <pc:spChg chg="add mod">
          <ac:chgData name="Lottie Thompson [sd22c2t]" userId="98a8b714-f796-4d31-a9a4-7dc84f343c61" providerId="ADAL" clId="{2BD75302-921E-5E9F-A20A-9DC17D688525}" dt="2026-07-08T10:50:13.237" v="818" actId="1076"/>
          <ac:spMkLst>
            <pc:docMk/>
            <pc:sldMk cId="4290261364" sldId="337"/>
            <ac:spMk id="5" creationId="{670DAD6D-A7F6-03CB-7012-F50C9F3D1C8A}"/>
          </ac:spMkLst>
        </pc:spChg>
        <pc:spChg chg="mod">
          <ac:chgData name="Lottie Thompson [sd22c2t]" userId="98a8b714-f796-4d31-a9a4-7dc84f343c61" providerId="ADAL" clId="{2BD75302-921E-5E9F-A20A-9DC17D688525}" dt="2026-07-08T10:49:45.402" v="817" actId="14100"/>
          <ac:spMkLst>
            <pc:docMk/>
            <pc:sldMk cId="4290261364" sldId="337"/>
            <ac:spMk id="7" creationId="{E077C401-F0A5-161C-3FAD-810624FC7150}"/>
          </ac:spMkLst>
        </pc:spChg>
        <pc:spChg chg="add mod">
          <ac:chgData name="Lottie Thompson [sd22c2t]" userId="98a8b714-f796-4d31-a9a4-7dc84f343c61" providerId="ADAL" clId="{2BD75302-921E-5E9F-A20A-9DC17D688525}" dt="2026-07-08T10:30:53.950" v="798"/>
          <ac:spMkLst>
            <pc:docMk/>
            <pc:sldMk cId="4290261364" sldId="337"/>
            <ac:spMk id="10" creationId="{925C2D69-53CD-0ABF-2ABB-EF29E8CA217D}"/>
          </ac:spMkLst>
        </pc:spChg>
        <pc:spChg chg="add mod">
          <ac:chgData name="Lottie Thompson [sd22c2t]" userId="98a8b714-f796-4d31-a9a4-7dc84f343c61" providerId="ADAL" clId="{2BD75302-921E-5E9F-A20A-9DC17D688525}" dt="2026-07-08T10:30:56.211" v="800"/>
          <ac:spMkLst>
            <pc:docMk/>
            <pc:sldMk cId="4290261364" sldId="337"/>
            <ac:spMk id="11" creationId="{FE87A0D4-7745-3481-E994-F5E88E01A9CB}"/>
          </ac:spMkLst>
        </pc:spChg>
        <pc:graphicFrameChg chg="add mod modGraphic">
          <ac:chgData name="Lottie Thompson [sd22c2t]" userId="98a8b714-f796-4d31-a9a4-7dc84f343c61" providerId="ADAL" clId="{2BD75302-921E-5E9F-A20A-9DC17D688525}" dt="2026-07-08T10:50:27.371" v="820" actId="14100"/>
          <ac:graphicFrameMkLst>
            <pc:docMk/>
            <pc:sldMk cId="4290261364" sldId="337"/>
            <ac:graphicFrameMk id="4" creationId="{C85B8934-DF7E-7DC2-F157-6C96C4F1EA6F}"/>
          </ac:graphicFrameMkLst>
        </pc:graphicFrameChg>
        <pc:picChg chg="mod">
          <ac:chgData name="Lottie Thompson [sd22c2t]" userId="98a8b714-f796-4d31-a9a4-7dc84f343c61" providerId="ADAL" clId="{2BD75302-921E-5E9F-A20A-9DC17D688525}" dt="2026-07-08T10:49:02.436" v="811" actId="14100"/>
          <ac:picMkLst>
            <pc:docMk/>
            <pc:sldMk cId="4290261364" sldId="337"/>
            <ac:picMk id="8" creationId="{3EE323FF-CF66-5EBB-FC28-30E9B342B9A5}"/>
          </ac:picMkLst>
        </pc:picChg>
        <pc:picChg chg="mod">
          <ac:chgData name="Lottie Thompson [sd22c2t]" userId="98a8b714-f796-4d31-a9a4-7dc84f343c61" providerId="ADAL" clId="{2BD75302-921E-5E9F-A20A-9DC17D688525}" dt="2026-07-08T10:49:06.470" v="812" actId="1076"/>
          <ac:picMkLst>
            <pc:docMk/>
            <pc:sldMk cId="4290261364" sldId="337"/>
            <ac:picMk id="9" creationId="{45BE3732-E5AD-1C8E-7B71-F733975E27E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GB" sz="800" b="0" kern="1200" dirty="0">
                <a:ea typeface="+mn-ea"/>
                <a:cs typeface="+mn-cs"/>
              </a:rPr>
              <a:t>Source: DCM / L'Oréal Prada </a:t>
            </a:r>
            <a:r>
              <a:rPr lang="en-GB" sz="800" b="0" kern="1200" dirty="0" err="1">
                <a:ea typeface="+mn-ea"/>
                <a:cs typeface="+mn-cs"/>
              </a:rPr>
              <a:t>Paradoxe</a:t>
            </a:r>
            <a:r>
              <a:rPr lang="en-GB" sz="800" b="0" kern="1200" dirty="0">
                <a:ea typeface="+mn-ea"/>
                <a:cs typeface="+mn-cs"/>
              </a:rPr>
              <a:t>. Conducted by; </a:t>
            </a:r>
            <a:r>
              <a:rPr lang="en-GB" sz="800" b="0" kern="1200" dirty="0" err="1">
                <a:ea typeface="+mn-ea"/>
                <a:cs typeface="+mn-cs"/>
              </a:rPr>
              <a:t>Differentology</a:t>
            </a:r>
            <a:r>
              <a:rPr lang="en-GB" sz="800" b="0" kern="1200" dirty="0">
                <a:ea typeface="+mn-ea"/>
                <a:cs typeface="+mn-cs"/>
              </a:rPr>
              <a:t>, September 2022. </a:t>
            </a:r>
          </a:p>
          <a:p>
            <a:pPr marL="158750" indent="0" algn="r" defTabSz="654246">
              <a:buClrTx/>
              <a:buNone/>
              <a:defRPr/>
            </a:pPr>
            <a:r>
              <a:rPr lang="en-GB" sz="800" b="0" kern="1200" dirty="0">
                <a:ea typeface="+mn-ea"/>
                <a:cs typeface="+mn-cs"/>
              </a:rPr>
              <a:t>Results base: Females 16-34. Uplifts are test (exposed to ad in cinema) vs control (not exposed to ad in cinema) </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3786596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GB" sz="800" b="0" kern="1200" dirty="0">
                <a:ea typeface="+mn-ea"/>
                <a:cs typeface="+mn-cs"/>
              </a:rPr>
              <a:t>Source: DCM / L'Oréal Prada </a:t>
            </a:r>
            <a:r>
              <a:rPr lang="en-GB" sz="800" b="0" kern="1200" dirty="0" err="1">
                <a:ea typeface="+mn-ea"/>
                <a:cs typeface="+mn-cs"/>
              </a:rPr>
              <a:t>Paradoxe</a:t>
            </a:r>
            <a:r>
              <a:rPr lang="en-GB" sz="800" b="0" kern="1200" dirty="0">
                <a:ea typeface="+mn-ea"/>
                <a:cs typeface="+mn-cs"/>
              </a:rPr>
              <a:t>. Conducted by; </a:t>
            </a:r>
            <a:r>
              <a:rPr lang="en-GB" sz="800" b="0" kern="1200" dirty="0" err="1">
                <a:ea typeface="+mn-ea"/>
                <a:cs typeface="+mn-cs"/>
              </a:rPr>
              <a:t>Differentology</a:t>
            </a:r>
            <a:r>
              <a:rPr lang="en-GB" sz="800" b="0" kern="1200" dirty="0">
                <a:ea typeface="+mn-ea"/>
                <a:cs typeface="+mn-cs"/>
              </a:rPr>
              <a:t>, September 2022. </a:t>
            </a:r>
          </a:p>
          <a:p>
            <a:pPr marL="158750" indent="0" algn="r" defTabSz="654246">
              <a:buClrTx/>
              <a:buNone/>
              <a:defRPr/>
            </a:pPr>
            <a:r>
              <a:rPr lang="en-GB" sz="800" b="0" kern="1200" dirty="0">
                <a:ea typeface="+mn-ea"/>
                <a:cs typeface="+mn-cs"/>
              </a:rPr>
              <a:t>Results base: Females 16-34. Uplifts are test (exposed to ad in cinema) vs control (not exposed to ad in cinema) </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12919556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28/08/2026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09DF34-00F2-152A-DCDD-6B629F69B411}"/>
              </a:ext>
            </a:extLst>
          </p:cNvPr>
          <p:cNvSpPr>
            <a:spLocks noGrp="1"/>
          </p:cNvSpPr>
          <p:nvPr>
            <p:ph type="body" sz="quarter" idx="83"/>
          </p:nvPr>
        </p:nvSpPr>
        <p:spPr>
          <a:xfrm>
            <a:off x="5775334" y="6452195"/>
            <a:ext cx="6211424" cy="157051"/>
          </a:xfrm>
        </p:spPr>
        <p:txBody>
          <a:bodyPr/>
          <a:lstStyle/>
          <a:p>
            <a:pPr marL="158750" indent="0" defTabSz="654246">
              <a:lnSpc>
                <a:spcPct val="100000"/>
              </a:lnSpc>
              <a:defRPr/>
            </a:pPr>
            <a:r>
              <a:rPr lang="en-GB" sz="1200" dirty="0"/>
              <a:t>Source: DCM / L'Oréal Prada </a:t>
            </a:r>
            <a:r>
              <a:rPr lang="en-GB" sz="1200" dirty="0" err="1"/>
              <a:t>Paradoxe</a:t>
            </a:r>
            <a:r>
              <a:rPr lang="en-GB" sz="1200" dirty="0"/>
              <a:t>. Conducted by; </a:t>
            </a:r>
            <a:r>
              <a:rPr lang="en-GB" sz="1200" dirty="0" err="1"/>
              <a:t>Differentology</a:t>
            </a:r>
            <a:r>
              <a:rPr lang="en-GB" sz="1200" dirty="0"/>
              <a:t>, September 2022. </a:t>
            </a:r>
          </a:p>
          <a:p>
            <a:pPr>
              <a:lnSpc>
                <a:spcPct val="100000"/>
              </a:lnSpc>
            </a:pPr>
            <a:endParaRPr lang="en-US" sz="1600" dirty="0"/>
          </a:p>
        </p:txBody>
      </p:sp>
      <p:sp>
        <p:nvSpPr>
          <p:cNvPr id="6" name="Title 2">
            <a:extLst>
              <a:ext uri="{FF2B5EF4-FFF2-40B4-BE49-F238E27FC236}">
                <a16:creationId xmlns:a16="http://schemas.microsoft.com/office/drawing/2014/main" id="{786611EE-4025-06E6-CF5E-813E1BADCFAC}"/>
              </a:ext>
            </a:extLst>
          </p:cNvPr>
          <p:cNvSpPr>
            <a:spLocks noGrp="1"/>
          </p:cNvSpPr>
          <p:nvPr>
            <p:ph type="title"/>
          </p:nvPr>
        </p:nvSpPr>
        <p:spPr>
          <a:xfrm>
            <a:off x="510922" y="476824"/>
            <a:ext cx="10837631" cy="525552"/>
          </a:xfrm>
        </p:spPr>
        <p:txBody>
          <a:bodyPr/>
          <a:lstStyle/>
          <a:p>
            <a:r>
              <a:rPr lang="en-US" dirty="0"/>
              <a:t>L’Oreal</a:t>
            </a:r>
          </a:p>
        </p:txBody>
      </p:sp>
      <p:sp>
        <p:nvSpPr>
          <p:cNvPr id="7" name="Text Placeholder 4">
            <a:extLst>
              <a:ext uri="{FF2B5EF4-FFF2-40B4-BE49-F238E27FC236}">
                <a16:creationId xmlns:a16="http://schemas.microsoft.com/office/drawing/2014/main" id="{52CB785E-4586-1F8C-EF39-6F3FBF528921}"/>
              </a:ext>
            </a:extLst>
          </p:cNvPr>
          <p:cNvSpPr>
            <a:spLocks noGrp="1"/>
          </p:cNvSpPr>
          <p:nvPr>
            <p:ph type="body" sz="quarter" idx="16"/>
          </p:nvPr>
        </p:nvSpPr>
        <p:spPr>
          <a:xfrm>
            <a:off x="510922" y="1577467"/>
            <a:ext cx="6211424" cy="3833849"/>
          </a:xfrm>
        </p:spPr>
        <p:txBody>
          <a:bodyPr/>
          <a:lstStyle/>
          <a:p>
            <a:pPr lvl="0" indent="0" defTabSz="961844">
              <a:lnSpc>
                <a:spcPct val="100000"/>
              </a:lnSpc>
              <a:spcBef>
                <a:spcPts val="0"/>
              </a:spcBef>
              <a:buClr>
                <a:srgbClr val="FFFFFF"/>
              </a:buClr>
              <a:buSzPct val="100000"/>
              <a:defRPr/>
            </a:pPr>
            <a:r>
              <a:rPr lang="en-GB" sz="1400" b="1" dirty="0"/>
              <a:t>Background </a:t>
            </a:r>
            <a:br>
              <a:rPr lang="en-GB" sz="1400" b="1" dirty="0"/>
            </a:br>
            <a:r>
              <a:rPr lang="en-GB" sz="1400" dirty="0"/>
              <a:t>As part of the launch of the new Prada </a:t>
            </a:r>
            <a:r>
              <a:rPr lang="en-GB" sz="1400" dirty="0" err="1"/>
              <a:t>Paradoxe</a:t>
            </a:r>
            <a:r>
              <a:rPr lang="en-GB" sz="1400" dirty="0"/>
              <a:t> fragrance, L’Oreal wanted to maximise reach to potential buyers, as well as generally driving awareness and buzz around the brand. It was also vitally important for the campaign to reflect the quality and prestige of the product.</a:t>
            </a:r>
          </a:p>
          <a:p>
            <a:pPr indent="0" defTabSz="961844">
              <a:lnSpc>
                <a:spcPct val="100000"/>
              </a:lnSpc>
              <a:spcBef>
                <a:spcPts val="0"/>
              </a:spcBef>
              <a:buClr>
                <a:srgbClr val="FFFFFF"/>
              </a:buClr>
              <a:buSzPct val="100000"/>
              <a:defRPr/>
            </a:pPr>
            <a:endParaRPr lang="en-GB" sz="1400" b="1" dirty="0">
              <a:solidFill>
                <a:srgbClr val="000000"/>
              </a:solidFill>
            </a:endParaRPr>
          </a:p>
          <a:p>
            <a:pPr lvl="0" indent="0" defTabSz="961844">
              <a:lnSpc>
                <a:spcPct val="100000"/>
              </a:lnSpc>
              <a:spcBef>
                <a:spcPts val="0"/>
              </a:spcBef>
              <a:buClr>
                <a:srgbClr val="FFFFFF"/>
              </a:buClr>
              <a:buSzPct val="100000"/>
              <a:defRPr/>
            </a:pPr>
            <a:r>
              <a:rPr lang="en-GB" sz="1400" b="1" dirty="0"/>
              <a:t>Plan</a:t>
            </a:r>
            <a:br>
              <a:rPr lang="en-GB" sz="1400" b="1" dirty="0"/>
            </a:br>
            <a:r>
              <a:rPr lang="en-GB" sz="1400" dirty="0">
                <a:solidFill>
                  <a:srgbClr val="000000"/>
                </a:solidFill>
              </a:rPr>
              <a:t>To effectively reach a predominantly female audience, the ad ran in the Bronze Spot in </a:t>
            </a:r>
            <a:r>
              <a:rPr lang="en-GB" sz="1400" i="1" dirty="0">
                <a:solidFill>
                  <a:srgbClr val="000000"/>
                </a:solidFill>
              </a:rPr>
              <a:t>Don’t Worry Darling </a:t>
            </a:r>
            <a:r>
              <a:rPr lang="en-GB" sz="1400" dirty="0">
                <a:solidFill>
                  <a:srgbClr val="000000"/>
                </a:solidFill>
              </a:rPr>
              <a:t>and in-reel across 16-34 Women AGP titles including </a:t>
            </a:r>
            <a:r>
              <a:rPr lang="en-GB" sz="1400" i="1" dirty="0">
                <a:solidFill>
                  <a:srgbClr val="000000"/>
                </a:solidFill>
              </a:rPr>
              <a:t>Elvis</a:t>
            </a:r>
            <a:r>
              <a:rPr lang="en-GB" sz="1400" dirty="0">
                <a:solidFill>
                  <a:srgbClr val="000000"/>
                </a:solidFill>
              </a:rPr>
              <a:t>, </a:t>
            </a:r>
            <a:r>
              <a:rPr lang="en-GB" sz="1400" i="1" dirty="0">
                <a:solidFill>
                  <a:srgbClr val="000000"/>
                </a:solidFill>
              </a:rPr>
              <a:t>Where the Crawdads Sing</a:t>
            </a:r>
            <a:r>
              <a:rPr lang="en-GB" sz="1400" dirty="0">
                <a:solidFill>
                  <a:srgbClr val="000000"/>
                </a:solidFill>
              </a:rPr>
              <a:t>, </a:t>
            </a:r>
            <a:r>
              <a:rPr lang="en-GB" sz="1400" i="1" dirty="0">
                <a:solidFill>
                  <a:srgbClr val="000000"/>
                </a:solidFill>
              </a:rPr>
              <a:t>Ticket to Paradise </a:t>
            </a:r>
            <a:r>
              <a:rPr lang="en-GB" sz="1400" dirty="0">
                <a:solidFill>
                  <a:srgbClr val="000000"/>
                </a:solidFill>
              </a:rPr>
              <a:t>and </a:t>
            </a:r>
            <a:r>
              <a:rPr lang="en-GB" sz="1400" i="1" dirty="0">
                <a:solidFill>
                  <a:srgbClr val="000000"/>
                </a:solidFill>
              </a:rPr>
              <a:t>The Woman King</a:t>
            </a:r>
            <a:r>
              <a:rPr lang="en-GB" sz="1400" dirty="0">
                <a:solidFill>
                  <a:srgbClr val="000000"/>
                </a:solidFill>
              </a:rPr>
              <a:t>.</a:t>
            </a:r>
          </a:p>
          <a:p>
            <a:pPr lvl="0" indent="0" defTabSz="961844">
              <a:lnSpc>
                <a:spcPct val="100000"/>
              </a:lnSpc>
              <a:spcBef>
                <a:spcPts val="0"/>
              </a:spcBef>
              <a:buClr>
                <a:srgbClr val="FFFFFF"/>
              </a:buClr>
              <a:buSzPct val="100000"/>
              <a:defRPr/>
            </a:pPr>
            <a:endParaRPr lang="en-GB" sz="1400" i="1" dirty="0">
              <a:solidFill>
                <a:srgbClr val="000000"/>
              </a:solidFill>
              <a:ea typeface="Inter Tight Medium" pitchFamily="2" charset="0"/>
              <a:cs typeface="Inter Tight Medium" pitchFamily="2" charset="0"/>
            </a:endParaRPr>
          </a:p>
          <a:p>
            <a:pPr lvl="0" indent="0" defTabSz="961844">
              <a:lnSpc>
                <a:spcPct val="100000"/>
              </a:lnSpc>
              <a:spcBef>
                <a:spcPts val="0"/>
              </a:spcBef>
              <a:buClr>
                <a:srgbClr val="FFFFFF"/>
              </a:buClr>
              <a:buSzPct val="100000"/>
              <a:defRPr/>
            </a:pPr>
            <a:r>
              <a:rPr lang="en-GB" sz="1400" b="1" dirty="0"/>
              <a:t>Results</a:t>
            </a:r>
          </a:p>
          <a:p>
            <a:pPr lvl="0" indent="0" defTabSz="961844">
              <a:lnSpc>
                <a:spcPct val="100000"/>
              </a:lnSpc>
              <a:spcBef>
                <a:spcPts val="0"/>
              </a:spcBef>
              <a:buClr>
                <a:srgbClr val="FFFFFF"/>
              </a:buClr>
              <a:buSzPct val="100000"/>
              <a:defRPr/>
            </a:pPr>
            <a:endParaRPr lang="en-GB" sz="1400" b="1" dirty="0"/>
          </a:p>
          <a:p>
            <a:pPr marL="285750" indent="-285750" defTabSz="961844">
              <a:lnSpc>
                <a:spcPct val="100000"/>
              </a:lnSpc>
              <a:spcBef>
                <a:spcPts val="0"/>
              </a:spcBef>
              <a:buClr>
                <a:schemeClr val="tx1"/>
              </a:buClr>
              <a:buSzPct val="100000"/>
              <a:buFont typeface="Arial" panose="020B0604020202020204" pitchFamily="34" charset="0"/>
              <a:buChar char="•"/>
              <a:defRPr/>
            </a:pPr>
            <a:r>
              <a:rPr lang="en-GB" sz="1400" dirty="0"/>
              <a:t>Awareness of the Prada </a:t>
            </a:r>
            <a:r>
              <a:rPr lang="en-GB" sz="1400" dirty="0" err="1"/>
              <a:t>Paradoxe</a:t>
            </a:r>
            <a:r>
              <a:rPr lang="en-GB" sz="1400" dirty="0"/>
              <a:t> fragrance was up +45% vs. control sample, consideration similarly up +28%</a:t>
            </a:r>
            <a:br>
              <a:rPr lang="en-GB" sz="1400" dirty="0"/>
            </a:br>
            <a:endParaRPr lang="en-GB" sz="1400" dirty="0"/>
          </a:p>
          <a:p>
            <a:pPr marL="285750" indent="-285750" defTabSz="961844">
              <a:lnSpc>
                <a:spcPct val="100000"/>
              </a:lnSpc>
              <a:spcBef>
                <a:spcPts val="0"/>
              </a:spcBef>
              <a:buClr>
                <a:schemeClr val="tx1"/>
              </a:buClr>
              <a:buSzPct val="100000"/>
              <a:buFont typeface="Arial" panose="020B0604020202020204" pitchFamily="34" charset="0"/>
              <a:buChar char="•"/>
              <a:defRPr/>
            </a:pPr>
            <a:r>
              <a:rPr lang="en-GB" sz="1400" dirty="0"/>
              <a:t>Perception that Prada </a:t>
            </a:r>
            <a:r>
              <a:rPr lang="en-GB" sz="1400" dirty="0" err="1"/>
              <a:t>Paradoxe</a:t>
            </a:r>
            <a:r>
              <a:rPr lang="en-GB" sz="1400" dirty="0"/>
              <a:t> is </a:t>
            </a:r>
            <a:r>
              <a:rPr lang="en-GB" sz="1400" i="1" dirty="0"/>
              <a:t>‘sophisticated and aspirational’ </a:t>
            </a:r>
            <a:r>
              <a:rPr lang="en-GB" sz="1400" dirty="0"/>
              <a:t>up +36% amongst those exposed via cinema. </a:t>
            </a:r>
          </a:p>
          <a:p>
            <a:pPr lvl="0" indent="0" defTabSz="961844">
              <a:lnSpc>
                <a:spcPct val="100000"/>
              </a:lnSpc>
              <a:spcBef>
                <a:spcPts val="0"/>
              </a:spcBef>
              <a:buClr>
                <a:schemeClr val="tx1"/>
              </a:buClr>
              <a:buSzPct val="100000"/>
              <a:defRPr/>
            </a:pPr>
            <a:endParaRPr lang="en-GB" sz="1400" dirty="0"/>
          </a:p>
          <a:p>
            <a:pPr indent="0">
              <a:lnSpc>
                <a:spcPct val="100000"/>
              </a:lnSpc>
              <a:spcBef>
                <a:spcPts val="0"/>
              </a:spcBef>
            </a:pPr>
            <a:endParaRPr lang="en-GB" sz="1400" dirty="0"/>
          </a:p>
        </p:txBody>
      </p:sp>
      <p:pic>
        <p:nvPicPr>
          <p:cNvPr id="8" name="Picture Placeholder 12">
            <a:extLst>
              <a:ext uri="{FF2B5EF4-FFF2-40B4-BE49-F238E27FC236}">
                <a16:creationId xmlns:a16="http://schemas.microsoft.com/office/drawing/2014/main" id="{DDFCD8C2-D31C-D31F-4EBB-017A456289A0}"/>
              </a:ext>
            </a:extLst>
          </p:cNvPr>
          <p:cNvPicPr>
            <a:picLocks noChangeAspect="1"/>
          </p:cNvPicPr>
          <p:nvPr/>
        </p:nvPicPr>
        <p:blipFill>
          <a:blip r:embed="rId3">
            <a:extLst>
              <a:ext uri="{28A0092B-C50C-407E-A947-70E740481C1C}">
                <a14:useLocalDpi xmlns:a14="http://schemas.microsoft.com/office/drawing/2010/main" val="0"/>
              </a:ext>
            </a:extLst>
          </a:blip>
          <a:srcRect t="5463" b="5463"/>
          <a:stretch>
            <a:fillRect/>
          </a:stretch>
        </p:blipFill>
        <p:spPr>
          <a:xfrm>
            <a:off x="7277100" y="3589020"/>
            <a:ext cx="4617720" cy="2316481"/>
          </a:xfrm>
          <a:prstGeom prst="roundRect">
            <a:avLst>
              <a:gd name="adj" fmla="val 1469"/>
            </a:avLst>
          </a:prstGeom>
          <a:blipFill>
            <a:blip r:embed="rId4"/>
            <a:srcRect/>
            <a:stretch>
              <a:fillRect t="-13649" b="-13649"/>
            </a:stretch>
          </a:blipFill>
        </p:spPr>
      </p:pic>
      <p:pic>
        <p:nvPicPr>
          <p:cNvPr id="9" name="Picture Placeholder 20">
            <a:extLst>
              <a:ext uri="{FF2B5EF4-FFF2-40B4-BE49-F238E27FC236}">
                <a16:creationId xmlns:a16="http://schemas.microsoft.com/office/drawing/2014/main" id="{96C9FB70-3A18-B16B-C6E9-AB451CCA193C}"/>
              </a:ext>
            </a:extLst>
          </p:cNvPr>
          <p:cNvPicPr>
            <a:picLocks noChangeAspect="1"/>
          </p:cNvPicPr>
          <p:nvPr/>
        </p:nvPicPr>
        <p:blipFill>
          <a:blip r:embed="rId5">
            <a:extLst>
              <a:ext uri="{28A0092B-C50C-407E-A947-70E740481C1C}">
                <a14:useLocalDpi xmlns:a14="http://schemas.microsoft.com/office/drawing/2010/main" val="0"/>
              </a:ext>
            </a:extLst>
          </a:blip>
          <a:srcRect t="24923" b="24923"/>
          <a:stretch>
            <a:fillRect/>
          </a:stretch>
        </p:blipFill>
        <p:spPr>
          <a:xfrm>
            <a:off x="7277100" y="1173162"/>
            <a:ext cx="4617720" cy="2316481"/>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3865389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C7FA-886A-43F4-BB9B-4D23D657E26F}"/>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13CE4FF4-E91E-5C21-0C62-30314B5BDFFE}"/>
              </a:ext>
            </a:extLst>
          </p:cNvPr>
          <p:cNvSpPr>
            <a:spLocks noGrp="1"/>
          </p:cNvSpPr>
          <p:nvPr>
            <p:ph type="title"/>
          </p:nvPr>
        </p:nvSpPr>
        <p:spPr>
          <a:xfrm>
            <a:off x="510922" y="476824"/>
            <a:ext cx="10837631" cy="525552"/>
          </a:xfrm>
        </p:spPr>
        <p:txBody>
          <a:bodyPr/>
          <a:lstStyle/>
          <a:p>
            <a:r>
              <a:rPr lang="en-US" dirty="0"/>
              <a:t>L’Oreal</a:t>
            </a:r>
          </a:p>
        </p:txBody>
      </p:sp>
      <p:sp>
        <p:nvSpPr>
          <p:cNvPr id="7" name="Text Placeholder 4">
            <a:extLst>
              <a:ext uri="{FF2B5EF4-FFF2-40B4-BE49-F238E27FC236}">
                <a16:creationId xmlns:a16="http://schemas.microsoft.com/office/drawing/2014/main" id="{E077C401-F0A5-161C-3FAD-810624FC7150}"/>
              </a:ext>
            </a:extLst>
          </p:cNvPr>
          <p:cNvSpPr>
            <a:spLocks noGrp="1"/>
          </p:cNvSpPr>
          <p:nvPr>
            <p:ph type="body" sz="quarter" idx="16"/>
          </p:nvPr>
        </p:nvSpPr>
        <p:spPr>
          <a:xfrm>
            <a:off x="508268" y="1629824"/>
            <a:ext cx="4798338" cy="3833849"/>
          </a:xfrm>
        </p:spPr>
        <p:txBody>
          <a:bodyPr/>
          <a:lstStyle/>
          <a:p>
            <a:pPr defTabSz="654246">
              <a:lnSpc>
                <a:spcPct val="100000"/>
              </a:lnSpc>
              <a:spcAft>
                <a:spcPts val="116"/>
              </a:spcAft>
            </a:pPr>
            <a:r>
              <a:rPr lang="en-GB" sz="1300" b="1" dirty="0"/>
              <a:t>Background </a:t>
            </a:r>
            <a:br>
              <a:rPr lang="en-GB" sz="1300" b="1" dirty="0"/>
            </a:br>
            <a:r>
              <a:rPr lang="en-GB" altLang="en-US" sz="1300" dirty="0">
                <a:solidFill>
                  <a:srgbClr val="000000"/>
                </a:solidFill>
                <a:cs typeface="Arial" pitchFamily="34" charset="0"/>
              </a:rPr>
              <a:t>As part of the launch of the new Prada </a:t>
            </a:r>
            <a:r>
              <a:rPr lang="en-GB" altLang="en-US" sz="1300" dirty="0" err="1">
                <a:solidFill>
                  <a:srgbClr val="000000"/>
                </a:solidFill>
                <a:cs typeface="Arial" pitchFamily="34" charset="0"/>
              </a:rPr>
              <a:t>Paradoxe</a:t>
            </a:r>
            <a:r>
              <a:rPr lang="en-GB" altLang="en-US" sz="1300" dirty="0">
                <a:solidFill>
                  <a:srgbClr val="000000"/>
                </a:solidFill>
                <a:cs typeface="Arial" pitchFamily="34" charset="0"/>
              </a:rPr>
              <a:t> fragrance, L’Oreal wanted to maximise reach to potential buyers, as well as generally driving awareness and buzz around the brand. It was also vitally important for the campaign to reflect the quality and prestige of the product.</a:t>
            </a:r>
            <a:br>
              <a:rPr lang="en-GB" altLang="en-US" sz="1300" dirty="0">
                <a:solidFill>
                  <a:srgbClr val="000000"/>
                </a:solidFill>
                <a:cs typeface="Arial" pitchFamily="34" charset="0"/>
              </a:rPr>
            </a:br>
            <a:br>
              <a:rPr lang="en-GB" altLang="en-US" sz="1300" dirty="0">
                <a:solidFill>
                  <a:srgbClr val="000000"/>
                </a:solidFill>
                <a:cs typeface="Arial" pitchFamily="34" charset="0"/>
              </a:rPr>
            </a:br>
            <a:r>
              <a:rPr lang="en-GB" sz="1300" b="1" dirty="0"/>
              <a:t>Plan</a:t>
            </a:r>
            <a:br>
              <a:rPr lang="en-GB" sz="1300" b="1" dirty="0"/>
            </a:br>
            <a:r>
              <a:rPr lang="en-GB" sz="1300" dirty="0">
                <a:solidFill>
                  <a:srgbClr val="000000"/>
                </a:solidFill>
              </a:rPr>
              <a:t>With their creative copy - capturing “the essence of the undefinable and ever-evolving Prada woman” - fronted by actress Emma Watson, L'Oréal wanted to showcase this in big impactful environments and chose cinema as the perfect partner for this.</a:t>
            </a:r>
            <a:br>
              <a:rPr lang="en-GB" sz="1300" dirty="0">
                <a:solidFill>
                  <a:srgbClr val="000000"/>
                </a:solidFill>
              </a:rPr>
            </a:br>
            <a:br>
              <a:rPr lang="en-GB" sz="1300" dirty="0">
                <a:solidFill>
                  <a:srgbClr val="000000"/>
                </a:solidFill>
              </a:rPr>
            </a:br>
            <a:r>
              <a:rPr lang="en-GB" sz="1300" dirty="0">
                <a:solidFill>
                  <a:srgbClr val="000000"/>
                </a:solidFill>
              </a:rPr>
              <a:t>To effectively reach a predominantly female audience, the ad ran in the Bronze Spot in </a:t>
            </a:r>
            <a:r>
              <a:rPr lang="en-GB" sz="1300" i="1" dirty="0">
                <a:solidFill>
                  <a:srgbClr val="000000"/>
                </a:solidFill>
              </a:rPr>
              <a:t>Don’t Worry Darling </a:t>
            </a:r>
            <a:r>
              <a:rPr lang="en-GB" sz="1300" dirty="0">
                <a:solidFill>
                  <a:srgbClr val="000000"/>
                </a:solidFill>
              </a:rPr>
              <a:t>as well as a 16-34 women AGP, with titles including </a:t>
            </a:r>
            <a:r>
              <a:rPr lang="en-GB" sz="1300" i="1" dirty="0">
                <a:solidFill>
                  <a:srgbClr val="000000"/>
                </a:solidFill>
              </a:rPr>
              <a:t>Elvis, Where the Crawdads Sing</a:t>
            </a:r>
            <a:r>
              <a:rPr lang="en-GB" sz="1300" dirty="0">
                <a:solidFill>
                  <a:srgbClr val="000000"/>
                </a:solidFill>
              </a:rPr>
              <a:t>, </a:t>
            </a:r>
            <a:r>
              <a:rPr lang="en-GB" sz="1300" i="1" dirty="0">
                <a:solidFill>
                  <a:srgbClr val="000000"/>
                </a:solidFill>
              </a:rPr>
              <a:t>Ticket to Paradise </a:t>
            </a:r>
            <a:r>
              <a:rPr lang="en-GB" sz="1300" dirty="0">
                <a:solidFill>
                  <a:srgbClr val="000000"/>
                </a:solidFill>
              </a:rPr>
              <a:t>and </a:t>
            </a:r>
            <a:r>
              <a:rPr lang="en-GB" sz="1300" i="1" dirty="0">
                <a:solidFill>
                  <a:srgbClr val="000000"/>
                </a:solidFill>
              </a:rPr>
              <a:t>The Woman King</a:t>
            </a:r>
            <a:r>
              <a:rPr lang="en-GB" sz="1300" dirty="0">
                <a:solidFill>
                  <a:srgbClr val="000000"/>
                </a:solidFill>
              </a:rPr>
              <a:t>.</a:t>
            </a:r>
            <a:br>
              <a:rPr lang="en-GB" sz="1300" dirty="0">
                <a:solidFill>
                  <a:srgbClr val="000000"/>
                </a:solidFill>
              </a:rPr>
            </a:br>
            <a:br>
              <a:rPr lang="en-GB" sz="1300" dirty="0">
                <a:solidFill>
                  <a:srgbClr val="000000"/>
                </a:solidFill>
              </a:rPr>
            </a:br>
            <a:r>
              <a:rPr lang="en-GB" sz="1300" b="1" dirty="0"/>
              <a:t>Results</a:t>
            </a:r>
            <a:br>
              <a:rPr lang="en-GB" sz="1300" b="1" dirty="0"/>
            </a:br>
            <a:r>
              <a:rPr lang="en-GB" sz="1300" dirty="0">
                <a:solidFill>
                  <a:srgbClr val="000000"/>
                </a:solidFill>
              </a:rPr>
              <a:t>The high-impact environment of cinema worked effectively, driving significant uplifts across key metrics:</a:t>
            </a:r>
            <a:endParaRPr lang="en-GB" sz="1300" b="1" dirty="0"/>
          </a:p>
          <a:p>
            <a:pPr defTabSz="654246">
              <a:lnSpc>
                <a:spcPct val="100000"/>
              </a:lnSpc>
              <a:spcAft>
                <a:spcPts val="116"/>
              </a:spcAft>
            </a:pPr>
            <a:endParaRPr lang="en-GB" sz="1300" dirty="0">
              <a:solidFill>
                <a:srgbClr val="000000"/>
              </a:solidFill>
            </a:endParaRPr>
          </a:p>
        </p:txBody>
      </p:sp>
      <p:pic>
        <p:nvPicPr>
          <p:cNvPr id="8" name="Picture Placeholder 12">
            <a:extLst>
              <a:ext uri="{FF2B5EF4-FFF2-40B4-BE49-F238E27FC236}">
                <a16:creationId xmlns:a16="http://schemas.microsoft.com/office/drawing/2014/main" id="{3EE323FF-CF66-5EBB-FC28-30E9B342B9A5}"/>
              </a:ext>
            </a:extLst>
          </p:cNvPr>
          <p:cNvPicPr>
            <a:picLocks noChangeAspect="1"/>
          </p:cNvPicPr>
          <p:nvPr/>
        </p:nvPicPr>
        <p:blipFill>
          <a:blip r:embed="rId3">
            <a:extLst>
              <a:ext uri="{28A0092B-C50C-407E-A947-70E740481C1C}">
                <a14:useLocalDpi xmlns:a14="http://schemas.microsoft.com/office/drawing/2010/main" val="0"/>
              </a:ext>
            </a:extLst>
          </a:blip>
          <a:srcRect t="5463" b="5463"/>
          <a:stretch>
            <a:fillRect/>
          </a:stretch>
        </p:blipFill>
        <p:spPr>
          <a:xfrm>
            <a:off x="8855976" y="4382815"/>
            <a:ext cx="3035349" cy="1522684"/>
          </a:xfrm>
          <a:prstGeom prst="roundRect">
            <a:avLst>
              <a:gd name="adj" fmla="val 1469"/>
            </a:avLst>
          </a:prstGeom>
          <a:blipFill>
            <a:blip r:embed="rId4"/>
            <a:srcRect/>
            <a:stretch>
              <a:fillRect t="-13649" b="-13649"/>
            </a:stretch>
          </a:blipFill>
        </p:spPr>
      </p:pic>
      <p:pic>
        <p:nvPicPr>
          <p:cNvPr id="9" name="Picture Placeholder 20">
            <a:extLst>
              <a:ext uri="{FF2B5EF4-FFF2-40B4-BE49-F238E27FC236}">
                <a16:creationId xmlns:a16="http://schemas.microsoft.com/office/drawing/2014/main" id="{45BE3732-E5AD-1C8E-7B71-F733975E27E2}"/>
              </a:ext>
            </a:extLst>
          </p:cNvPr>
          <p:cNvPicPr>
            <a:picLocks noChangeAspect="1"/>
          </p:cNvPicPr>
          <p:nvPr/>
        </p:nvPicPr>
        <p:blipFill>
          <a:blip r:embed="rId5">
            <a:extLst>
              <a:ext uri="{28A0092B-C50C-407E-A947-70E740481C1C}">
                <a14:useLocalDpi xmlns:a14="http://schemas.microsoft.com/office/drawing/2010/main" val="0"/>
              </a:ext>
            </a:extLst>
          </a:blip>
          <a:srcRect t="24923" b="24923"/>
          <a:stretch>
            <a:fillRect/>
          </a:stretch>
        </p:blipFill>
        <p:spPr>
          <a:xfrm>
            <a:off x="5679901" y="4382814"/>
            <a:ext cx="3035349" cy="1522684"/>
          </a:xfrm>
          <a:prstGeom prst="roundRect">
            <a:avLst>
              <a:gd name="adj" fmla="val 1469"/>
            </a:avLst>
          </a:prstGeom>
          <a:blipFill>
            <a:blip r:embed="rId4"/>
            <a:srcRect/>
            <a:stretch>
              <a:fillRect t="-13649" b="-13649"/>
            </a:stretch>
          </a:blipFill>
        </p:spPr>
      </p:pic>
      <p:sp>
        <p:nvSpPr>
          <p:cNvPr id="3" name="Subtitle 7">
            <a:extLst>
              <a:ext uri="{FF2B5EF4-FFF2-40B4-BE49-F238E27FC236}">
                <a16:creationId xmlns:a16="http://schemas.microsoft.com/office/drawing/2014/main" id="{125593B0-804C-705E-B609-7D68F6031C36}"/>
              </a:ext>
            </a:extLst>
          </p:cNvPr>
          <p:cNvSpPr>
            <a:spLocks noGrp="1"/>
          </p:cNvSpPr>
          <p:nvPr>
            <p:ph type="subTitle" idx="1"/>
          </p:nvPr>
        </p:nvSpPr>
        <p:spPr>
          <a:xfrm>
            <a:off x="508267" y="1146201"/>
            <a:ext cx="5552995" cy="347555"/>
          </a:xfrm>
        </p:spPr>
        <p:txBody>
          <a:bodyPr/>
          <a:lstStyle/>
          <a:p>
            <a:r>
              <a:rPr lang="en-US" dirty="0"/>
              <a:t>Prada </a:t>
            </a:r>
            <a:r>
              <a:rPr lang="en-US"/>
              <a:t>Paradoxe</a:t>
            </a:r>
            <a:endParaRPr lang="en-US" dirty="0"/>
          </a:p>
          <a:p>
            <a:endParaRPr lang="en-US" dirty="0"/>
          </a:p>
        </p:txBody>
      </p:sp>
      <p:graphicFrame>
        <p:nvGraphicFramePr>
          <p:cNvPr id="4" name="Table 3">
            <a:extLst>
              <a:ext uri="{FF2B5EF4-FFF2-40B4-BE49-F238E27FC236}">
                <a16:creationId xmlns:a16="http://schemas.microsoft.com/office/drawing/2014/main" id="{C85B8934-DF7E-7DC2-F157-6C96C4F1EA6F}"/>
              </a:ext>
            </a:extLst>
          </p:cNvPr>
          <p:cNvGraphicFramePr>
            <a:graphicFrameLocks noGrp="1"/>
          </p:cNvGraphicFramePr>
          <p:nvPr>
            <p:extLst>
              <p:ext uri="{D42A27DB-BD31-4B8C-83A1-F6EECF244321}">
                <p14:modId xmlns:p14="http://schemas.microsoft.com/office/powerpoint/2010/main" val="2865363790"/>
              </p:ext>
            </p:extLst>
          </p:nvPr>
        </p:nvGraphicFramePr>
        <p:xfrm>
          <a:off x="5679901" y="1192680"/>
          <a:ext cx="6211424" cy="868105"/>
        </p:xfrm>
        <a:graphic>
          <a:graphicData uri="http://schemas.openxmlformats.org/drawingml/2006/table">
            <a:tbl>
              <a:tblPr firstRow="1" bandRow="1">
                <a:tableStyleId>{00A15C55-8517-42AA-B614-E9B94910E393}</a:tableStyleId>
              </a:tblPr>
              <a:tblGrid>
                <a:gridCol w="1552856">
                  <a:extLst>
                    <a:ext uri="{9D8B030D-6E8A-4147-A177-3AD203B41FA5}">
                      <a16:colId xmlns:a16="http://schemas.microsoft.com/office/drawing/2014/main" val="3445733911"/>
                    </a:ext>
                  </a:extLst>
                </a:gridCol>
                <a:gridCol w="1552856">
                  <a:extLst>
                    <a:ext uri="{9D8B030D-6E8A-4147-A177-3AD203B41FA5}">
                      <a16:colId xmlns:a16="http://schemas.microsoft.com/office/drawing/2014/main" val="2072537272"/>
                    </a:ext>
                  </a:extLst>
                </a:gridCol>
                <a:gridCol w="1552856">
                  <a:extLst>
                    <a:ext uri="{9D8B030D-6E8A-4147-A177-3AD203B41FA5}">
                      <a16:colId xmlns:a16="http://schemas.microsoft.com/office/drawing/2014/main" val="3314162814"/>
                    </a:ext>
                  </a:extLst>
                </a:gridCol>
                <a:gridCol w="1552856">
                  <a:extLst>
                    <a:ext uri="{9D8B030D-6E8A-4147-A177-3AD203B41FA5}">
                      <a16:colId xmlns:a16="http://schemas.microsoft.com/office/drawing/2014/main" val="776944138"/>
                    </a:ext>
                  </a:extLst>
                </a:gridCol>
              </a:tblGrid>
              <a:tr h="419699">
                <a:tc>
                  <a:txBody>
                    <a:bodyPr/>
                    <a:lstStyle/>
                    <a:p>
                      <a:r>
                        <a:rPr lang="en-GB" sz="1300" dirty="0">
                          <a:solidFill>
                            <a:schemeClr val="tx1"/>
                          </a:solidFill>
                        </a:rPr>
                        <a:t>Media agency</a:t>
                      </a:r>
                    </a:p>
                  </a:txBody>
                  <a:tcPr marL="52167" marR="52167" marT="26083" marB="26083"/>
                </a:tc>
                <a:tc>
                  <a:txBody>
                    <a:bodyPr/>
                    <a:lstStyle/>
                    <a:p>
                      <a:r>
                        <a:rPr lang="en-GB" sz="1300" dirty="0">
                          <a:solidFill>
                            <a:schemeClr val="tx1"/>
                          </a:solidFill>
                        </a:rPr>
                        <a:t>Target</a:t>
                      </a:r>
                    </a:p>
                  </a:txBody>
                  <a:tcPr marL="52167" marR="52167" marT="26083" marB="26083"/>
                </a:tc>
                <a:tc>
                  <a:txBody>
                    <a:bodyPr/>
                    <a:lstStyle/>
                    <a:p>
                      <a:r>
                        <a:rPr lang="en-GB" sz="1300" dirty="0">
                          <a:solidFill>
                            <a:schemeClr val="tx1"/>
                          </a:solidFill>
                        </a:rPr>
                        <a:t>Buying route</a:t>
                      </a:r>
                    </a:p>
                  </a:txBody>
                  <a:tcPr marL="52167" marR="52167" marT="26083" marB="26083"/>
                </a:tc>
                <a:tc>
                  <a:txBody>
                    <a:bodyPr/>
                    <a:lstStyle/>
                    <a:p>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38554">
                <a:tc>
                  <a:txBody>
                    <a:bodyPr/>
                    <a:lstStyle/>
                    <a:p>
                      <a:r>
                        <a:rPr lang="en-GB" sz="1300" dirty="0" err="1"/>
                        <a:t>EssenceMediacom</a:t>
                      </a:r>
                      <a:endParaRPr lang="en-GB" sz="1300" dirty="0"/>
                    </a:p>
                  </a:txBody>
                  <a:tcPr marL="52167" marR="52167" marT="26083" marB="26083"/>
                </a:tc>
                <a:tc>
                  <a:txBody>
                    <a:bodyPr/>
                    <a:lstStyle/>
                    <a:p>
                      <a:r>
                        <a:rPr lang="en-GB" sz="1300" dirty="0"/>
                        <a:t>Women</a:t>
                      </a:r>
                    </a:p>
                  </a:txBody>
                  <a:tcPr marL="52167" marR="52167" marT="26083" marB="26083"/>
                </a:tc>
                <a:tc>
                  <a:txBody>
                    <a:bodyPr/>
                    <a:lstStyle/>
                    <a:p>
                      <a:r>
                        <a:rPr lang="en-GB" sz="1300" dirty="0"/>
                        <a:t>Bronze spot </a:t>
                      </a:r>
                      <a:r>
                        <a:rPr lang="en-GB" sz="1300"/>
                        <a:t>16-34 Women </a:t>
                      </a:r>
                      <a:r>
                        <a:rPr lang="en-GB" sz="1300" dirty="0"/>
                        <a:t>AGP</a:t>
                      </a:r>
                    </a:p>
                  </a:txBody>
                  <a:tcPr marL="52167" marR="52167" marT="26083" marB="26083"/>
                </a:tc>
                <a:tc>
                  <a:txBody>
                    <a:bodyPr/>
                    <a:lstStyle/>
                    <a:p>
                      <a:r>
                        <a:rPr lang="en-GB" sz="1300" dirty="0"/>
                        <a:t>60”</a:t>
                      </a:r>
                    </a:p>
                  </a:txBody>
                  <a:tcPr marL="52167" marR="52167" marT="26083" marB="26083"/>
                </a:tc>
                <a:extLst>
                  <a:ext uri="{0D108BD9-81ED-4DB2-BD59-A6C34878D82A}">
                    <a16:rowId xmlns:a16="http://schemas.microsoft.com/office/drawing/2014/main" val="3682919480"/>
                  </a:ext>
                </a:extLst>
              </a:tr>
            </a:tbl>
          </a:graphicData>
        </a:graphic>
      </p:graphicFrame>
      <p:sp>
        <p:nvSpPr>
          <p:cNvPr id="5" name="Text Placeholder 4">
            <a:extLst>
              <a:ext uri="{FF2B5EF4-FFF2-40B4-BE49-F238E27FC236}">
                <a16:creationId xmlns:a16="http://schemas.microsoft.com/office/drawing/2014/main" id="{670DAD6D-A7F6-03CB-7012-F50C9F3D1C8A}"/>
              </a:ext>
            </a:extLst>
          </p:cNvPr>
          <p:cNvSpPr txBox="1">
            <a:spLocks/>
          </p:cNvSpPr>
          <p:nvPr/>
        </p:nvSpPr>
        <p:spPr>
          <a:xfrm>
            <a:off x="5679901" y="2334134"/>
            <a:ext cx="6211424" cy="1775331"/>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sz="1300" b="1" dirty="0"/>
              <a:t>Driving product awareness</a:t>
            </a:r>
            <a:br>
              <a:rPr lang="en-GB" sz="1300" dirty="0"/>
            </a:br>
            <a:r>
              <a:rPr lang="en-GB" sz="1300" dirty="0"/>
              <a:t>Awareness of Prada </a:t>
            </a:r>
            <a:r>
              <a:rPr lang="en-GB" sz="1300" dirty="0" err="1"/>
              <a:t>Paradoxe</a:t>
            </a:r>
            <a:r>
              <a:rPr lang="en-GB" sz="1300" dirty="0"/>
              <a:t> was up +45% vs. control sample.</a:t>
            </a:r>
            <a:br>
              <a:rPr lang="en-GB" sz="1300" dirty="0"/>
            </a:br>
            <a:br>
              <a:rPr lang="en-GB" sz="1300" dirty="0"/>
            </a:br>
            <a:r>
              <a:rPr lang="en-GB" sz="1300" b="1" dirty="0"/>
              <a:t>Heightened consideration</a:t>
            </a:r>
            <a:br>
              <a:rPr lang="en-GB" sz="1300" dirty="0"/>
            </a:br>
            <a:r>
              <a:rPr lang="en-GB" sz="1300" dirty="0">
                <a:solidFill>
                  <a:srgbClr val="000000"/>
                </a:solidFill>
              </a:rPr>
              <a:t>Likelihood to consider Prada </a:t>
            </a:r>
            <a:r>
              <a:rPr lang="en-GB" sz="1300" dirty="0" err="1">
                <a:solidFill>
                  <a:srgbClr val="000000"/>
                </a:solidFill>
              </a:rPr>
              <a:t>Paradoxe</a:t>
            </a:r>
            <a:r>
              <a:rPr lang="en-GB" sz="1300" dirty="0">
                <a:solidFill>
                  <a:srgbClr val="000000"/>
                </a:solidFill>
              </a:rPr>
              <a:t> was +28% amongst those exposed via cinema.</a:t>
            </a:r>
            <a:br>
              <a:rPr lang="en-GB" sz="1300" dirty="0">
                <a:solidFill>
                  <a:srgbClr val="000000"/>
                </a:solidFill>
              </a:rPr>
            </a:br>
            <a:br>
              <a:rPr lang="en-GB" sz="1300" dirty="0">
                <a:solidFill>
                  <a:srgbClr val="000000"/>
                </a:solidFill>
              </a:rPr>
            </a:br>
            <a:r>
              <a:rPr lang="en-GB" sz="1300" b="1" dirty="0"/>
              <a:t>Improving brand perceptions</a:t>
            </a:r>
            <a:br>
              <a:rPr lang="en-GB" sz="1300" dirty="0"/>
            </a:br>
            <a:r>
              <a:rPr lang="en-GB" sz="1300" dirty="0">
                <a:solidFill>
                  <a:srgbClr val="000000"/>
                </a:solidFill>
              </a:rPr>
              <a:t>Perception that Prada </a:t>
            </a:r>
            <a:r>
              <a:rPr lang="en-GB" sz="1300" dirty="0" err="1">
                <a:solidFill>
                  <a:srgbClr val="000000"/>
                </a:solidFill>
              </a:rPr>
              <a:t>Paradoxe</a:t>
            </a:r>
            <a:r>
              <a:rPr lang="en-GB" sz="1300" dirty="0">
                <a:solidFill>
                  <a:srgbClr val="000000"/>
                </a:solidFill>
              </a:rPr>
              <a:t> is </a:t>
            </a:r>
            <a:r>
              <a:rPr lang="en-GB" sz="1300" i="1" dirty="0">
                <a:solidFill>
                  <a:srgbClr val="000000"/>
                </a:solidFill>
              </a:rPr>
              <a:t>‘sophisticated and aspirational’ </a:t>
            </a:r>
            <a:r>
              <a:rPr lang="en-GB" sz="1300" dirty="0">
                <a:solidFill>
                  <a:srgbClr val="000000"/>
                </a:solidFill>
              </a:rPr>
              <a:t>was</a:t>
            </a:r>
            <a:r>
              <a:rPr lang="en-GB" sz="1300" i="1" dirty="0">
                <a:solidFill>
                  <a:srgbClr val="000000"/>
                </a:solidFill>
              </a:rPr>
              <a:t> </a:t>
            </a:r>
            <a:r>
              <a:rPr lang="en-GB" sz="1300" dirty="0">
                <a:solidFill>
                  <a:srgbClr val="000000"/>
                </a:solidFill>
              </a:rPr>
              <a:t>up +36% amongst those exposed via cinema. </a:t>
            </a:r>
          </a:p>
        </p:txBody>
      </p:sp>
      <p:sp>
        <p:nvSpPr>
          <p:cNvPr id="11" name="Text Placeholder 1">
            <a:extLst>
              <a:ext uri="{FF2B5EF4-FFF2-40B4-BE49-F238E27FC236}">
                <a16:creationId xmlns:a16="http://schemas.microsoft.com/office/drawing/2014/main" id="{FE87A0D4-7745-3481-E994-F5E88E01A9CB}"/>
              </a:ext>
            </a:extLst>
          </p:cNvPr>
          <p:cNvSpPr>
            <a:spLocks noGrp="1"/>
          </p:cNvSpPr>
          <p:nvPr>
            <p:ph type="body" sz="quarter" idx="83"/>
          </p:nvPr>
        </p:nvSpPr>
        <p:spPr>
          <a:xfrm>
            <a:off x="5775334" y="6452195"/>
            <a:ext cx="6211424" cy="157051"/>
          </a:xfrm>
        </p:spPr>
        <p:txBody>
          <a:bodyPr/>
          <a:lstStyle/>
          <a:p>
            <a:pPr marL="158750" indent="0" defTabSz="654246">
              <a:lnSpc>
                <a:spcPct val="100000"/>
              </a:lnSpc>
              <a:defRPr/>
            </a:pPr>
            <a:r>
              <a:rPr lang="en-GB" sz="1200" dirty="0"/>
              <a:t>Source: DCM / L'Oréal Prada </a:t>
            </a:r>
            <a:r>
              <a:rPr lang="en-GB" sz="1200" dirty="0" err="1"/>
              <a:t>Paradoxe</a:t>
            </a:r>
            <a:r>
              <a:rPr lang="en-GB" sz="1200" dirty="0"/>
              <a:t>. Conducted by; </a:t>
            </a:r>
            <a:r>
              <a:rPr lang="en-GB" sz="1200" dirty="0" err="1"/>
              <a:t>Differentology</a:t>
            </a:r>
            <a:r>
              <a:rPr lang="en-GB" sz="1200" dirty="0"/>
              <a:t>, September 2022. </a:t>
            </a:r>
          </a:p>
          <a:p>
            <a:pPr>
              <a:lnSpc>
                <a:spcPct val="100000"/>
              </a:lnSpc>
            </a:pPr>
            <a:endParaRPr lang="en-US" sz="1600" dirty="0"/>
          </a:p>
        </p:txBody>
      </p:sp>
    </p:spTree>
    <p:extLst>
      <p:ext uri="{BB962C8B-B14F-4D97-AF65-F5344CB8AC3E}">
        <p14:creationId xmlns:p14="http://schemas.microsoft.com/office/powerpoint/2010/main" val="4290261364"/>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2449</TotalTime>
  <Words>510</Words>
  <Application>Microsoft Office PowerPoint</Application>
  <PresentationFormat>Widescreen</PresentationFormat>
  <Paragraphs>29</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Tight</vt:lpstr>
      <vt:lpstr>Inter Tight Medium</vt:lpstr>
      <vt:lpstr>04. Text</vt:lpstr>
      <vt:lpstr>L’Oreal</vt:lpstr>
      <vt:lpstr>L’Oreal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WRKEXP1</cp:lastModifiedBy>
  <cp:revision>6</cp:revision>
  <dcterms:created xsi:type="dcterms:W3CDTF">2026-06-18T13:58:37Z</dcterms:created>
  <dcterms:modified xsi:type="dcterms:W3CDTF">2026-08-28T01:35:33Z</dcterms:modified>
</cp:coreProperties>
</file>