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4"/>
  </p:notesMasterIdLst>
  <p:sldIdLst>
    <p:sldId id="323" r:id="rId2"/>
    <p:sldId id="325" r:id="rId3"/>
  </p:sldIdLst>
  <p:sldSz cx="12192000" cy="6858000"/>
  <p:notesSz cx="6858000" cy="9144000"/>
  <p:embeddedFontLst>
    <p:embeddedFont>
      <p:font typeface="Inter Tight" pitchFamily="2"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F8E3C22B-9526-4E7D-8B7A-FD0DF694FDE6}">
          <p14:sldIdLst>
            <p14:sldId id="323"/>
          </p14:sldIdLst>
        </p14:section>
        <p14:section name="Detailed" id="{7FF05AB3-119F-413E-BFEB-611898ED1A1D}">
          <p14:sldIdLst>
            <p14:sldId id="3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98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6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94A5A-77A1-4A5A-9712-F0BC94906E6C}" type="datetimeFigureOut">
              <a:rPr lang="en-GB" smtClean="0"/>
              <a:t>24/08/2026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90537-5482-42BC-A2C3-D2D858C9C020}" type="slidenum">
              <a:rPr lang="en-GB" smtClean="0"/>
              <a:t>‹#›</a:t>
            </a:fld>
            <a:endParaRPr lang="en-GB"/>
          </a:p>
        </p:txBody>
      </p:sp>
    </p:spTree>
    <p:extLst>
      <p:ext uri="{BB962C8B-B14F-4D97-AF65-F5344CB8AC3E}">
        <p14:creationId xmlns:p14="http://schemas.microsoft.com/office/powerpoint/2010/main" val="71594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endParaRPr lang="en-US" dirty="0">
              <a:sym typeface="Inter T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endParaRPr lang="en-US" dirty="0">
              <a:sym typeface="Inter T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endParaRPr lang="en-US" dirty="0">
              <a:sym typeface="Inter T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endParaRPr lang="en-US" dirty="0">
              <a:sym typeface="Inter T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24/08/2026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11.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11.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ED7945C0-505E-ECDA-B16E-3DCD2966A4CE}"/>
              </a:ext>
            </a:extLst>
          </p:cNvPr>
          <p:cNvSpPr>
            <a:spLocks noGrp="1"/>
          </p:cNvSpPr>
          <p:nvPr>
            <p:ph type="body" sz="quarter" idx="83"/>
          </p:nvPr>
        </p:nvSpPr>
        <p:spPr>
          <a:xfrm>
            <a:off x="6588682" y="6480592"/>
            <a:ext cx="5023417" cy="149813"/>
          </a:xfrm>
        </p:spPr>
        <p:txBody>
          <a:bodyPr/>
          <a:lstStyle/>
          <a:p>
            <a:r>
              <a:rPr lang="en-GB" dirty="0"/>
              <a:t>Source: </a:t>
            </a:r>
            <a:r>
              <a:rPr lang="en-GB" dirty="0" err="1"/>
              <a:t>Differentology</a:t>
            </a:r>
            <a:r>
              <a:rPr lang="en-GB" dirty="0"/>
              <a:t>, London campaign results. Base 18-35 adults</a:t>
            </a:r>
          </a:p>
        </p:txBody>
      </p:sp>
      <p:sp>
        <p:nvSpPr>
          <p:cNvPr id="9" name="Title 2">
            <a:extLst>
              <a:ext uri="{FF2B5EF4-FFF2-40B4-BE49-F238E27FC236}">
                <a16:creationId xmlns:a16="http://schemas.microsoft.com/office/drawing/2014/main" id="{A4636354-A74F-B3C8-DF6E-FCB7ECBF86F9}"/>
              </a:ext>
            </a:extLst>
          </p:cNvPr>
          <p:cNvSpPr>
            <a:spLocks noGrp="1"/>
          </p:cNvSpPr>
          <p:nvPr>
            <p:ph type="title"/>
          </p:nvPr>
        </p:nvSpPr>
        <p:spPr>
          <a:xfrm>
            <a:off x="510922" y="476824"/>
            <a:ext cx="10837631" cy="525552"/>
          </a:xfrm>
        </p:spPr>
        <p:txBody>
          <a:bodyPr/>
          <a:lstStyle/>
          <a:p>
            <a:r>
              <a:rPr lang="en-GB" dirty="0" err="1"/>
              <a:t>wagamama</a:t>
            </a:r>
            <a:endParaRPr lang="en-GB" dirty="0"/>
          </a:p>
        </p:txBody>
      </p:sp>
      <p:sp>
        <p:nvSpPr>
          <p:cNvPr id="11" name="Text Placeholder 4">
            <a:extLst>
              <a:ext uri="{FF2B5EF4-FFF2-40B4-BE49-F238E27FC236}">
                <a16:creationId xmlns:a16="http://schemas.microsoft.com/office/drawing/2014/main" id="{8075C04E-6A45-7A65-964D-5ED74D109325}"/>
              </a:ext>
            </a:extLst>
          </p:cNvPr>
          <p:cNvSpPr>
            <a:spLocks noGrp="1"/>
          </p:cNvSpPr>
          <p:nvPr>
            <p:ph type="body" sz="quarter" idx="16"/>
          </p:nvPr>
        </p:nvSpPr>
        <p:spPr>
          <a:xfrm>
            <a:off x="508533" y="1655329"/>
            <a:ext cx="6517108" cy="4173971"/>
          </a:xfrm>
        </p:spPr>
        <p:txBody>
          <a:bodyPr/>
          <a:lstStyle/>
          <a:p>
            <a:pPr indent="0" defTabSz="961844">
              <a:lnSpc>
                <a:spcPct val="100000"/>
              </a:lnSpc>
              <a:spcBef>
                <a:spcPts val="0"/>
              </a:spcBef>
              <a:spcAft>
                <a:spcPts val="600"/>
              </a:spcAft>
              <a:buClr>
                <a:srgbClr val="FFFFFF"/>
              </a:buClr>
              <a:buSzPct val="100000"/>
              <a:defRPr/>
            </a:pPr>
            <a:r>
              <a:rPr lang="en-GB" sz="1400" b="1" dirty="0"/>
              <a:t>Background  </a:t>
            </a:r>
          </a:p>
          <a:p>
            <a:pPr lvl="0" indent="0" defTabSz="961844">
              <a:lnSpc>
                <a:spcPts val="1400"/>
              </a:lnSpc>
              <a:spcBef>
                <a:spcPts val="0"/>
              </a:spcBef>
              <a:buClr>
                <a:srgbClr val="FFFFFF"/>
              </a:buClr>
              <a:buSzPct val="100000"/>
              <a:defRPr/>
            </a:pPr>
            <a:r>
              <a:rPr lang="en-GB" sz="1400" dirty="0"/>
              <a:t>‘Bowl To Soul’ was the centrepiece of </a:t>
            </a:r>
            <a:r>
              <a:rPr lang="en-GB" sz="1400" dirty="0" err="1"/>
              <a:t>wagamama’s</a:t>
            </a:r>
            <a:r>
              <a:rPr lang="en-GB" sz="1400" dirty="0"/>
              <a:t> biggest above the line advertising campaign, aiming to build brand loyalty amongst its target audience of young ads. </a:t>
            </a:r>
          </a:p>
          <a:p>
            <a:pPr lvl="0" indent="0" defTabSz="961844">
              <a:lnSpc>
                <a:spcPts val="1400"/>
              </a:lnSpc>
              <a:spcBef>
                <a:spcPts val="0"/>
              </a:spcBef>
              <a:buClr>
                <a:srgbClr val="FFFFFF"/>
              </a:buClr>
              <a:buSzPct val="100000"/>
              <a:defRPr/>
            </a:pPr>
            <a:endParaRPr lang="en-GB" sz="1400" b="1" dirty="0">
              <a:solidFill>
                <a:srgbClr val="000000"/>
              </a:solidFill>
            </a:endParaRPr>
          </a:p>
          <a:p>
            <a:pPr lvl="0" indent="0" defTabSz="961844">
              <a:lnSpc>
                <a:spcPts val="1400"/>
              </a:lnSpc>
              <a:spcBef>
                <a:spcPts val="0"/>
              </a:spcBef>
              <a:spcAft>
                <a:spcPts val="600"/>
              </a:spcAft>
              <a:buClr>
                <a:srgbClr val="FFFFFF"/>
              </a:buClr>
              <a:buSzPct val="100000"/>
              <a:defRPr/>
            </a:pPr>
            <a:r>
              <a:rPr lang="en-GB" sz="1400" b="1" dirty="0">
                <a:solidFill>
                  <a:srgbClr val="000000"/>
                </a:solidFill>
              </a:rPr>
              <a:t>Plan</a:t>
            </a:r>
          </a:p>
          <a:p>
            <a:pPr lvl="0" indent="0" defTabSz="961844">
              <a:lnSpc>
                <a:spcPct val="100000"/>
              </a:lnSpc>
              <a:spcBef>
                <a:spcPts val="0"/>
              </a:spcBef>
              <a:buClr>
                <a:srgbClr val="FFFFFF"/>
              </a:buClr>
              <a:buSzPct val="100000"/>
              <a:defRPr/>
            </a:pPr>
            <a:r>
              <a:rPr lang="en-GB" sz="1400" dirty="0">
                <a:solidFill>
                  <a:srgbClr val="000000"/>
                </a:solidFill>
              </a:rPr>
              <a:t>Using DCM’s </a:t>
            </a:r>
            <a:r>
              <a:rPr lang="en-GB" sz="1400" dirty="0" err="1">
                <a:solidFill>
                  <a:srgbClr val="000000"/>
                </a:solidFill>
              </a:rPr>
              <a:t>Cinemapper</a:t>
            </a:r>
            <a:r>
              <a:rPr lang="en-GB" sz="1400" dirty="0">
                <a:solidFill>
                  <a:srgbClr val="000000"/>
                </a:solidFill>
              </a:rPr>
              <a:t> tool the campaign ran in cinemas in close proximity to </a:t>
            </a:r>
            <a:r>
              <a:rPr lang="en-GB" sz="1400" dirty="0" err="1">
                <a:solidFill>
                  <a:srgbClr val="000000"/>
                </a:solidFill>
              </a:rPr>
              <a:t>wagamama</a:t>
            </a:r>
            <a:r>
              <a:rPr lang="en-GB" sz="1400" dirty="0">
                <a:solidFill>
                  <a:srgbClr val="000000"/>
                </a:solidFill>
              </a:rPr>
              <a:t> restaurants in key cities across the UK in blockbuster titles that were efficient for the target 18-34 audience. </a:t>
            </a:r>
          </a:p>
          <a:p>
            <a:pPr lvl="0" indent="0" defTabSz="961844">
              <a:lnSpc>
                <a:spcPts val="1400"/>
              </a:lnSpc>
              <a:spcBef>
                <a:spcPts val="0"/>
              </a:spcBef>
              <a:buClr>
                <a:srgbClr val="FFFFFF"/>
              </a:buClr>
              <a:buSzPct val="100000"/>
              <a:defRPr/>
            </a:pPr>
            <a:endParaRPr lang="en-GB" sz="1400" dirty="0">
              <a:solidFill>
                <a:srgbClr val="000000"/>
              </a:solidFill>
            </a:endParaRPr>
          </a:p>
          <a:p>
            <a:pPr lvl="0" indent="0" defTabSz="961844">
              <a:lnSpc>
                <a:spcPts val="1400"/>
              </a:lnSpc>
              <a:spcBef>
                <a:spcPts val="0"/>
              </a:spcBef>
              <a:buClr>
                <a:srgbClr val="FFFFFF"/>
              </a:buClr>
              <a:buSzPct val="100000"/>
              <a:defRPr/>
            </a:pPr>
            <a:r>
              <a:rPr lang="en-GB" sz="1400" b="1" dirty="0"/>
              <a:t>Results</a:t>
            </a:r>
          </a:p>
          <a:p>
            <a:pPr lvl="0" indent="0" defTabSz="961844">
              <a:lnSpc>
                <a:spcPts val="1400"/>
              </a:lnSpc>
              <a:spcBef>
                <a:spcPts val="0"/>
              </a:spcBef>
              <a:buClr>
                <a:srgbClr val="FFFFFF"/>
              </a:buClr>
              <a:buSzPct val="100000"/>
              <a:defRPr/>
            </a:pPr>
            <a:endParaRPr lang="en-GB" sz="1400" b="1" dirty="0"/>
          </a:p>
          <a:p>
            <a:pPr marL="285750" indent="-285750">
              <a:lnSpc>
                <a:spcPts val="1400"/>
              </a:lnSpc>
              <a:buClr>
                <a:schemeClr val="tx1"/>
              </a:buClr>
              <a:buFont typeface="Arial" panose="020B0604020202020204" pitchFamily="34" charset="0"/>
              <a:buChar char="•"/>
              <a:defRPr/>
            </a:pPr>
            <a:r>
              <a:rPr lang="en-GB" sz="1400" dirty="0"/>
              <a:t>Uplifts in perceptions; ‘is a cool brand’ (+17%), ‘is a Japanese brand’ (+14%), and ‘makes you feel good’ (+21%)</a:t>
            </a:r>
          </a:p>
          <a:p>
            <a:pPr marL="285750" indent="-285750">
              <a:lnSpc>
                <a:spcPts val="1400"/>
              </a:lnSpc>
              <a:buClr>
                <a:schemeClr val="tx1"/>
              </a:buClr>
              <a:buFont typeface="Arial" panose="020B0604020202020204" pitchFamily="34" charset="0"/>
              <a:buChar char="•"/>
              <a:defRPr/>
            </a:pPr>
            <a:r>
              <a:rPr lang="en-GB" sz="1400" dirty="0"/>
              <a:t>Cinema exposed respondents were 54% more likely to consider eating at </a:t>
            </a:r>
            <a:r>
              <a:rPr lang="en-GB" sz="1400" dirty="0" err="1"/>
              <a:t>wagamama</a:t>
            </a:r>
            <a:r>
              <a:rPr lang="en-GB" sz="1400" dirty="0"/>
              <a:t> vs pre campaign levels</a:t>
            </a:r>
          </a:p>
          <a:p>
            <a:pPr marL="285750" indent="-285750">
              <a:lnSpc>
                <a:spcPts val="1400"/>
              </a:lnSpc>
              <a:buClr>
                <a:schemeClr val="tx1"/>
              </a:buClr>
              <a:buFont typeface="Arial" panose="020B0604020202020204" pitchFamily="34" charset="0"/>
              <a:buChar char="•"/>
              <a:defRPr/>
            </a:pPr>
            <a:r>
              <a:rPr lang="en-GB" sz="1400" dirty="0"/>
              <a:t>Cinema, as the primary media channel, delivered ROI of £10.80 for every £1 invested.</a:t>
            </a:r>
          </a:p>
          <a:p>
            <a:pPr indent="0">
              <a:lnSpc>
                <a:spcPct val="100000"/>
              </a:lnSpc>
              <a:spcBef>
                <a:spcPts val="0"/>
              </a:spcBef>
            </a:pPr>
            <a:endParaRPr lang="en-GB" sz="1600" dirty="0"/>
          </a:p>
        </p:txBody>
      </p:sp>
      <p:pic>
        <p:nvPicPr>
          <p:cNvPr id="13" name="Picture Placeholder 8">
            <a:extLst>
              <a:ext uri="{FF2B5EF4-FFF2-40B4-BE49-F238E27FC236}">
                <a16:creationId xmlns:a16="http://schemas.microsoft.com/office/drawing/2014/main" id="{7069D039-3ADC-00B5-5784-8869CB17AB76}"/>
              </a:ext>
            </a:extLst>
          </p:cNvPr>
          <p:cNvPicPr>
            <a:picLocks noGrp="1" noChangeAspect="1"/>
          </p:cNvPicPr>
          <p:nvPr>
            <p:ph type="pic" sz="quarter" idx="85"/>
          </p:nvPr>
        </p:nvPicPr>
        <p:blipFill rotWithShape="1">
          <a:blip r:embed="rId2">
            <a:extLst>
              <a:ext uri="{28A0092B-C50C-407E-A947-70E740481C1C}">
                <a14:useLocalDpi xmlns:a14="http://schemas.microsoft.com/office/drawing/2010/main" val="0"/>
              </a:ext>
            </a:extLst>
          </a:blip>
          <a:srcRect t="2618" b="427"/>
          <a:stretch>
            <a:fillRect/>
          </a:stretch>
        </p:blipFill>
        <p:spPr>
          <a:xfrm>
            <a:off x="7394119" y="476824"/>
            <a:ext cx="4181641" cy="2645229"/>
          </a:xfrm>
          <a:prstGeom prst="roundRect">
            <a:avLst>
              <a:gd name="adj" fmla="val 1469"/>
            </a:avLst>
          </a:prstGeom>
          <a:blipFill>
            <a:blip r:embed="rId3"/>
            <a:srcRect/>
            <a:stretch>
              <a:fillRect t="-13649" b="-13649"/>
            </a:stretch>
          </a:blipFill>
        </p:spPr>
      </p:pic>
      <p:pic>
        <p:nvPicPr>
          <p:cNvPr id="7" name="Picture Placeholder 8">
            <a:extLst>
              <a:ext uri="{FF2B5EF4-FFF2-40B4-BE49-F238E27FC236}">
                <a16:creationId xmlns:a16="http://schemas.microsoft.com/office/drawing/2014/main" id="{C3F0982A-B2E0-030D-6C85-CAF909C85C31}"/>
              </a:ext>
            </a:extLst>
          </p:cNvPr>
          <p:cNvPicPr>
            <a:picLocks noChangeAspect="1"/>
          </p:cNvPicPr>
          <p:nvPr/>
        </p:nvPicPr>
        <p:blipFill rotWithShape="1">
          <a:blip r:embed="rId4">
            <a:extLst>
              <a:ext uri="{28A0092B-C50C-407E-A947-70E740481C1C}">
                <a14:useLocalDpi xmlns:a14="http://schemas.microsoft.com/office/drawing/2010/main" val="0"/>
              </a:ext>
            </a:extLst>
          </a:blip>
          <a:srcRect t="3066" b="15972"/>
          <a:stretch>
            <a:fillRect/>
          </a:stretch>
        </p:blipFill>
        <p:spPr>
          <a:xfrm>
            <a:off x="7394120" y="3214110"/>
            <a:ext cx="4181641" cy="2645229"/>
          </a:xfrm>
          <a:prstGeom prst="roundRect">
            <a:avLst>
              <a:gd name="adj" fmla="val 1469"/>
            </a:avLst>
          </a:prstGeom>
          <a:blipFill>
            <a:blip r:embed="rId3"/>
            <a:srcRect/>
            <a:stretch>
              <a:fillRect t="-13649" b="-13649"/>
            </a:stretch>
          </a:blipFill>
        </p:spPr>
      </p:pic>
      <p:sp>
        <p:nvSpPr>
          <p:cNvPr id="2" name="Subtitle 3">
            <a:extLst>
              <a:ext uri="{FF2B5EF4-FFF2-40B4-BE49-F238E27FC236}">
                <a16:creationId xmlns:a16="http://schemas.microsoft.com/office/drawing/2014/main" id="{6C684A35-D5BF-B7F0-45AC-BABF1B0DAE4B}"/>
              </a:ext>
            </a:extLst>
          </p:cNvPr>
          <p:cNvSpPr>
            <a:spLocks noGrp="1"/>
          </p:cNvSpPr>
          <p:nvPr>
            <p:ph type="subTitle" idx="1"/>
          </p:nvPr>
        </p:nvSpPr>
        <p:spPr>
          <a:xfrm>
            <a:off x="508532" y="1173679"/>
            <a:ext cx="6551835" cy="310347"/>
          </a:xfrm>
        </p:spPr>
        <p:txBody>
          <a:bodyPr/>
          <a:lstStyle/>
          <a:p>
            <a:r>
              <a:rPr lang="en-GB" dirty="0"/>
              <a:t>“Bowl To Soul”</a:t>
            </a:r>
          </a:p>
        </p:txBody>
      </p:sp>
    </p:spTree>
    <p:extLst>
      <p:ext uri="{BB962C8B-B14F-4D97-AF65-F5344CB8AC3E}">
        <p14:creationId xmlns:p14="http://schemas.microsoft.com/office/powerpoint/2010/main" val="2173052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445E0-633E-7C42-EE4E-700730E78D24}"/>
            </a:ext>
          </a:extLst>
        </p:cNvPr>
        <p:cNvGrpSpPr/>
        <p:nvPr/>
      </p:nvGrpSpPr>
      <p:grpSpPr>
        <a:xfrm>
          <a:off x="0" y="0"/>
          <a:ext cx="0" cy="0"/>
          <a:chOff x="0" y="0"/>
          <a:chExt cx="0" cy="0"/>
        </a:xfrm>
      </p:grpSpPr>
      <p:sp>
        <p:nvSpPr>
          <p:cNvPr id="8" name="Text Placeholder 1">
            <a:extLst>
              <a:ext uri="{FF2B5EF4-FFF2-40B4-BE49-F238E27FC236}">
                <a16:creationId xmlns:a16="http://schemas.microsoft.com/office/drawing/2014/main" id="{261AC8A4-55BA-F1C0-3319-748471DBB8B4}"/>
              </a:ext>
            </a:extLst>
          </p:cNvPr>
          <p:cNvSpPr>
            <a:spLocks noGrp="1"/>
          </p:cNvSpPr>
          <p:nvPr>
            <p:ph type="body" sz="quarter" idx="83"/>
          </p:nvPr>
        </p:nvSpPr>
        <p:spPr>
          <a:xfrm>
            <a:off x="6588682" y="6480592"/>
            <a:ext cx="5398076" cy="157051"/>
          </a:xfrm>
        </p:spPr>
        <p:txBody>
          <a:bodyPr/>
          <a:lstStyle/>
          <a:p>
            <a:r>
              <a:rPr lang="en-GB" dirty="0"/>
              <a:t>Source: </a:t>
            </a:r>
            <a:r>
              <a:rPr lang="en-GB" dirty="0" err="1"/>
              <a:t>Differentology</a:t>
            </a:r>
            <a:r>
              <a:rPr lang="en-GB" dirty="0"/>
              <a:t>, London campaign results. </a:t>
            </a:r>
            <a:r>
              <a:rPr lang="en-GB"/>
              <a:t>Base 18-35 adults</a:t>
            </a:r>
          </a:p>
          <a:p>
            <a:endParaRPr lang="en-GB"/>
          </a:p>
        </p:txBody>
      </p:sp>
      <p:sp>
        <p:nvSpPr>
          <p:cNvPr id="9" name="Title 2">
            <a:extLst>
              <a:ext uri="{FF2B5EF4-FFF2-40B4-BE49-F238E27FC236}">
                <a16:creationId xmlns:a16="http://schemas.microsoft.com/office/drawing/2014/main" id="{89D89C48-C46D-5405-1660-3D78CC2CB641}"/>
              </a:ext>
            </a:extLst>
          </p:cNvPr>
          <p:cNvSpPr>
            <a:spLocks noGrp="1"/>
          </p:cNvSpPr>
          <p:nvPr>
            <p:ph type="title"/>
          </p:nvPr>
        </p:nvSpPr>
        <p:spPr>
          <a:xfrm>
            <a:off x="510922" y="476824"/>
            <a:ext cx="10837631" cy="525552"/>
          </a:xfrm>
        </p:spPr>
        <p:txBody>
          <a:bodyPr/>
          <a:lstStyle/>
          <a:p>
            <a:r>
              <a:rPr lang="en-GB" dirty="0" err="1"/>
              <a:t>wagamama</a:t>
            </a:r>
            <a:endParaRPr lang="en-GB" dirty="0"/>
          </a:p>
        </p:txBody>
      </p:sp>
      <p:sp>
        <p:nvSpPr>
          <p:cNvPr id="10" name="Subtitle 3">
            <a:extLst>
              <a:ext uri="{FF2B5EF4-FFF2-40B4-BE49-F238E27FC236}">
                <a16:creationId xmlns:a16="http://schemas.microsoft.com/office/drawing/2014/main" id="{9D0C60D0-B996-C165-17CA-7CB7621AA903}"/>
              </a:ext>
            </a:extLst>
          </p:cNvPr>
          <p:cNvSpPr>
            <a:spLocks noGrp="1"/>
          </p:cNvSpPr>
          <p:nvPr>
            <p:ph type="subTitle" idx="1"/>
          </p:nvPr>
        </p:nvSpPr>
        <p:spPr>
          <a:xfrm>
            <a:off x="508532" y="1173679"/>
            <a:ext cx="6551835" cy="310347"/>
          </a:xfrm>
        </p:spPr>
        <p:txBody>
          <a:bodyPr/>
          <a:lstStyle/>
          <a:p>
            <a:r>
              <a:rPr lang="en-GB" dirty="0"/>
              <a:t>“Bowl To Soul”</a:t>
            </a:r>
          </a:p>
          <a:p>
            <a:endParaRPr lang="en-GB" dirty="0"/>
          </a:p>
        </p:txBody>
      </p:sp>
      <p:sp>
        <p:nvSpPr>
          <p:cNvPr id="11" name="Text Placeholder 4">
            <a:extLst>
              <a:ext uri="{FF2B5EF4-FFF2-40B4-BE49-F238E27FC236}">
                <a16:creationId xmlns:a16="http://schemas.microsoft.com/office/drawing/2014/main" id="{D1285E96-78C2-557A-8EE3-8D639EEF8028}"/>
              </a:ext>
            </a:extLst>
          </p:cNvPr>
          <p:cNvSpPr>
            <a:spLocks noGrp="1"/>
          </p:cNvSpPr>
          <p:nvPr>
            <p:ph type="body" sz="quarter" idx="16"/>
          </p:nvPr>
        </p:nvSpPr>
        <p:spPr>
          <a:xfrm>
            <a:off x="508532" y="1844675"/>
            <a:ext cx="5397318" cy="3839645"/>
          </a:xfrm>
        </p:spPr>
        <p:txBody>
          <a:bodyPr/>
          <a:lstStyle/>
          <a:p>
            <a:pPr indent="0" defTabSz="654246">
              <a:lnSpc>
                <a:spcPct val="100000"/>
              </a:lnSpc>
              <a:spcBef>
                <a:spcPts val="0"/>
              </a:spcBef>
            </a:pPr>
            <a:r>
              <a:rPr lang="en-GB" altLang="en-US" sz="1300" b="1" dirty="0">
                <a:cs typeface="Arial" pitchFamily="34" charset="0"/>
              </a:rPr>
              <a:t>Background</a:t>
            </a:r>
          </a:p>
          <a:p>
            <a:pPr defTabSz="654246">
              <a:lnSpc>
                <a:spcPct val="100000"/>
              </a:lnSpc>
              <a:spcBef>
                <a:spcPts val="0"/>
              </a:spcBef>
            </a:pPr>
            <a:r>
              <a:rPr lang="en-GB" altLang="en-US" sz="1300" dirty="0">
                <a:solidFill>
                  <a:srgbClr val="000000"/>
                </a:solidFill>
                <a:cs typeface="Arial" pitchFamily="34" charset="0"/>
              </a:rPr>
              <a:t>In a highly competitive 18–35-year-old market, </a:t>
            </a:r>
            <a:r>
              <a:rPr lang="en-GB" altLang="en-US" sz="1300" dirty="0" err="1">
                <a:solidFill>
                  <a:srgbClr val="000000"/>
                </a:solidFill>
                <a:cs typeface="Arial" pitchFamily="34" charset="0"/>
              </a:rPr>
              <a:t>wagamama</a:t>
            </a:r>
            <a:r>
              <a:rPr lang="en-GB" altLang="en-US" sz="1300" dirty="0">
                <a:solidFill>
                  <a:srgbClr val="000000"/>
                </a:solidFill>
                <a:cs typeface="Arial" pitchFamily="34" charset="0"/>
              </a:rPr>
              <a:t> recognised the need to stay fresh and relevant amongst its target audience. ‘Bowl To Soul’ was the centrepiece of </a:t>
            </a:r>
            <a:r>
              <a:rPr lang="en-GB" altLang="en-US" sz="1300" dirty="0" err="1">
                <a:solidFill>
                  <a:srgbClr val="000000"/>
                </a:solidFill>
                <a:cs typeface="Arial" pitchFamily="34" charset="0"/>
              </a:rPr>
              <a:t>wagamama’s</a:t>
            </a:r>
            <a:r>
              <a:rPr lang="en-GB" altLang="en-US" sz="1300" dirty="0">
                <a:solidFill>
                  <a:srgbClr val="000000"/>
                </a:solidFill>
                <a:cs typeface="Arial" pitchFamily="34" charset="0"/>
              </a:rPr>
              <a:t> biggest above the line advertising campaign to date, aiming to build brand loyalty amongst its target audience, giving them a strong reason to eat </a:t>
            </a:r>
            <a:r>
              <a:rPr lang="en-GB" altLang="en-US" sz="1300" dirty="0" err="1">
                <a:solidFill>
                  <a:srgbClr val="000000"/>
                </a:solidFill>
                <a:cs typeface="Arial" pitchFamily="34" charset="0"/>
              </a:rPr>
              <a:t>wagamama</a:t>
            </a:r>
            <a:r>
              <a:rPr lang="en-GB" altLang="en-US" sz="1300" dirty="0">
                <a:solidFill>
                  <a:srgbClr val="000000"/>
                </a:solidFill>
                <a:cs typeface="Arial" pitchFamily="34" charset="0"/>
              </a:rPr>
              <a:t> over competitors. </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altLang="en-US" sz="1300" b="1" dirty="0">
                <a:cs typeface="Arial" pitchFamily="34" charset="0"/>
              </a:rPr>
              <a:t>Plan</a:t>
            </a:r>
          </a:p>
          <a:p>
            <a:pPr defTabSz="654246">
              <a:lnSpc>
                <a:spcPct val="100000"/>
              </a:lnSpc>
              <a:spcBef>
                <a:spcPts val="0"/>
              </a:spcBef>
            </a:pPr>
            <a:r>
              <a:rPr lang="en-GB" altLang="en-US" sz="1300" dirty="0">
                <a:solidFill>
                  <a:srgbClr val="000000"/>
                </a:solidFill>
                <a:cs typeface="Arial" pitchFamily="34" charset="0"/>
              </a:rPr>
              <a:t>Wagamama launched the ‘Bowl To Soul’ creative in DCM cinemas, ensuring its first AV advert was watched in the most engaging, immersive environment. In an effort to drive footfall alongside brand impact, </a:t>
            </a:r>
            <a:r>
              <a:rPr lang="en-GB" altLang="en-US" sz="1300" dirty="0" err="1">
                <a:solidFill>
                  <a:srgbClr val="000000"/>
                </a:solidFill>
                <a:cs typeface="Arial" pitchFamily="34" charset="0"/>
              </a:rPr>
              <a:t>wagamama</a:t>
            </a:r>
            <a:r>
              <a:rPr lang="en-GB" altLang="en-US" sz="1300" dirty="0">
                <a:solidFill>
                  <a:srgbClr val="000000"/>
                </a:solidFill>
                <a:cs typeface="Arial" pitchFamily="34" charset="0"/>
              </a:rPr>
              <a:t> used DCM’s </a:t>
            </a:r>
            <a:r>
              <a:rPr lang="en-GB" altLang="en-US" sz="1300" dirty="0" err="1">
                <a:solidFill>
                  <a:srgbClr val="000000"/>
                </a:solidFill>
                <a:cs typeface="Arial" pitchFamily="34" charset="0"/>
              </a:rPr>
              <a:t>Cinemapper</a:t>
            </a:r>
            <a:r>
              <a:rPr lang="en-GB" altLang="en-US" sz="1300" dirty="0">
                <a:solidFill>
                  <a:srgbClr val="000000"/>
                </a:solidFill>
                <a:cs typeface="Arial" pitchFamily="34" charset="0"/>
              </a:rPr>
              <a:t> tool to locate cinemas in close proximity to its restaurants. The ‘Bowl To Soul’ brand film ran in a total of 97 DCM cinemas across eight key cities identified by </a:t>
            </a:r>
            <a:r>
              <a:rPr lang="en-GB" altLang="en-US" sz="1300" dirty="0" err="1">
                <a:solidFill>
                  <a:srgbClr val="000000"/>
                </a:solidFill>
                <a:cs typeface="Arial" pitchFamily="34" charset="0"/>
              </a:rPr>
              <a:t>wagamama</a:t>
            </a:r>
            <a:r>
              <a:rPr lang="en-GB" altLang="en-US" sz="1300" dirty="0">
                <a:solidFill>
                  <a:srgbClr val="000000"/>
                </a:solidFill>
                <a:cs typeface="Arial" pitchFamily="34" charset="0"/>
              </a:rPr>
              <a:t> for this first campaign. </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sz="1300" b="1" dirty="0"/>
              <a:t>Results</a:t>
            </a:r>
          </a:p>
          <a:p>
            <a:pPr defTabSz="654246">
              <a:lnSpc>
                <a:spcPct val="100000"/>
              </a:lnSpc>
              <a:spcBef>
                <a:spcPts val="0"/>
              </a:spcBef>
            </a:pPr>
            <a:r>
              <a:rPr lang="en-GB" sz="1300" dirty="0"/>
              <a:t>Launching the ‘Bowl To Soul’ campaign in cinemas was a huge success for </a:t>
            </a:r>
            <a:r>
              <a:rPr lang="en-GB" sz="1300" dirty="0" err="1"/>
              <a:t>wagamama</a:t>
            </a:r>
            <a:r>
              <a:rPr lang="en-GB" sz="1300" dirty="0"/>
              <a:t>; seeing uplifts across a range of campaign metrics. </a:t>
            </a:r>
          </a:p>
          <a:p>
            <a:pPr indent="0" defTabSz="654246">
              <a:lnSpc>
                <a:spcPct val="100000"/>
              </a:lnSpc>
              <a:spcBef>
                <a:spcPts val="0"/>
              </a:spcBef>
              <a:spcAft>
                <a:spcPts val="116"/>
              </a:spcAft>
            </a:pPr>
            <a:endParaRPr lang="en-GB" altLang="en-US" sz="1300" dirty="0">
              <a:solidFill>
                <a:srgbClr val="000000"/>
              </a:solidFill>
              <a:cs typeface="Arial" pitchFamily="34" charset="0"/>
            </a:endParaRPr>
          </a:p>
        </p:txBody>
      </p:sp>
      <p:graphicFrame>
        <p:nvGraphicFramePr>
          <p:cNvPr id="13" name="Table 12">
            <a:extLst>
              <a:ext uri="{FF2B5EF4-FFF2-40B4-BE49-F238E27FC236}">
                <a16:creationId xmlns:a16="http://schemas.microsoft.com/office/drawing/2014/main" id="{4C789A06-A9F5-E941-72B2-7DB2E2EDACAF}"/>
              </a:ext>
            </a:extLst>
          </p:cNvPr>
          <p:cNvGraphicFramePr>
            <a:graphicFrameLocks noGrp="1"/>
          </p:cNvGraphicFramePr>
          <p:nvPr>
            <p:extLst>
              <p:ext uri="{D42A27DB-BD31-4B8C-83A1-F6EECF244321}">
                <p14:modId xmlns:p14="http://schemas.microsoft.com/office/powerpoint/2010/main" val="977597993"/>
              </p:ext>
            </p:extLst>
          </p:nvPr>
        </p:nvGraphicFramePr>
        <p:xfrm>
          <a:off x="6285396" y="533452"/>
          <a:ext cx="5397320" cy="733934"/>
        </p:xfrm>
        <a:graphic>
          <a:graphicData uri="http://schemas.openxmlformats.org/drawingml/2006/table">
            <a:tbl>
              <a:tblPr firstRow="1" bandRow="1">
                <a:tableStyleId>{93296810-A885-4BE3-A3E7-6D5BEEA58F35}</a:tableStyleId>
              </a:tblPr>
              <a:tblGrid>
                <a:gridCol w="1349330">
                  <a:extLst>
                    <a:ext uri="{9D8B030D-6E8A-4147-A177-3AD203B41FA5}">
                      <a16:colId xmlns:a16="http://schemas.microsoft.com/office/drawing/2014/main" val="3445733911"/>
                    </a:ext>
                  </a:extLst>
                </a:gridCol>
                <a:gridCol w="1349330">
                  <a:extLst>
                    <a:ext uri="{9D8B030D-6E8A-4147-A177-3AD203B41FA5}">
                      <a16:colId xmlns:a16="http://schemas.microsoft.com/office/drawing/2014/main" val="2072537272"/>
                    </a:ext>
                  </a:extLst>
                </a:gridCol>
                <a:gridCol w="1349330">
                  <a:extLst>
                    <a:ext uri="{9D8B030D-6E8A-4147-A177-3AD203B41FA5}">
                      <a16:colId xmlns:a16="http://schemas.microsoft.com/office/drawing/2014/main" val="3314162814"/>
                    </a:ext>
                  </a:extLst>
                </a:gridCol>
                <a:gridCol w="1349330">
                  <a:extLst>
                    <a:ext uri="{9D8B030D-6E8A-4147-A177-3AD203B41FA5}">
                      <a16:colId xmlns:a16="http://schemas.microsoft.com/office/drawing/2014/main" val="776944138"/>
                    </a:ext>
                  </a:extLst>
                </a:gridCol>
              </a:tblGrid>
              <a:tr h="366967">
                <a:tc>
                  <a:txBody>
                    <a:bodyPr/>
                    <a:lstStyle/>
                    <a:p>
                      <a:r>
                        <a:rPr lang="en-GB" sz="1100" dirty="0"/>
                        <a:t>Media Agency</a:t>
                      </a:r>
                    </a:p>
                  </a:txBody>
                  <a:tcPr marL="52167" marR="52167" marT="26083" marB="26083"/>
                </a:tc>
                <a:tc>
                  <a:txBody>
                    <a:bodyPr/>
                    <a:lstStyle/>
                    <a:p>
                      <a:r>
                        <a:rPr lang="en-GB" sz="1100" dirty="0"/>
                        <a:t>Target</a:t>
                      </a:r>
                    </a:p>
                  </a:txBody>
                  <a:tcPr marL="52167" marR="52167" marT="26083" marB="26083"/>
                </a:tc>
                <a:tc>
                  <a:txBody>
                    <a:bodyPr/>
                    <a:lstStyle/>
                    <a:p>
                      <a:r>
                        <a:rPr lang="en-GB" sz="1100" dirty="0"/>
                        <a:t>Buying Route</a:t>
                      </a:r>
                    </a:p>
                  </a:txBody>
                  <a:tcPr marL="52167" marR="52167" marT="26083" marB="26083"/>
                </a:tc>
                <a:tc>
                  <a:txBody>
                    <a:bodyPr/>
                    <a:lstStyle/>
                    <a:p>
                      <a:r>
                        <a:rPr lang="en-GB" sz="1100" dirty="0"/>
                        <a:t>Copy length</a:t>
                      </a:r>
                    </a:p>
                  </a:txBody>
                  <a:tcPr marL="52167" marR="52167" marT="26083" marB="26083"/>
                </a:tc>
                <a:extLst>
                  <a:ext uri="{0D108BD9-81ED-4DB2-BD59-A6C34878D82A}">
                    <a16:rowId xmlns:a16="http://schemas.microsoft.com/office/drawing/2014/main" val="1179928151"/>
                  </a:ext>
                </a:extLst>
              </a:tr>
              <a:tr h="366967">
                <a:tc>
                  <a:txBody>
                    <a:bodyPr/>
                    <a:lstStyle/>
                    <a:p>
                      <a:r>
                        <a:rPr lang="en-GB" sz="1100" dirty="0"/>
                        <a:t>the7stars</a:t>
                      </a:r>
                    </a:p>
                  </a:txBody>
                  <a:tcPr marL="52167" marR="52167" marT="26083" marB="26083"/>
                </a:tc>
                <a:tc>
                  <a:txBody>
                    <a:bodyPr/>
                    <a:lstStyle/>
                    <a:p>
                      <a:r>
                        <a:rPr lang="en-GB" sz="1100" dirty="0"/>
                        <a:t>18-35 Adults</a:t>
                      </a:r>
                    </a:p>
                  </a:txBody>
                  <a:tcPr marL="52167" marR="52167" marT="26083" marB="26083"/>
                </a:tc>
                <a:tc>
                  <a:txBody>
                    <a:bodyPr/>
                    <a:lstStyle/>
                    <a:p>
                      <a:r>
                        <a:rPr lang="en-GB" sz="1100" dirty="0"/>
                        <a:t>Site by site</a:t>
                      </a:r>
                    </a:p>
                  </a:txBody>
                  <a:tcPr marL="52167" marR="52167" marT="26083" marB="26083"/>
                </a:tc>
                <a:tc>
                  <a:txBody>
                    <a:bodyPr/>
                    <a:lstStyle/>
                    <a:p>
                      <a:r>
                        <a:rPr lang="en-GB" sz="1100" dirty="0"/>
                        <a:t>40”</a:t>
                      </a:r>
                    </a:p>
                  </a:txBody>
                  <a:tcPr marL="52167" marR="52167" marT="26083" marB="26083"/>
                </a:tc>
                <a:extLst>
                  <a:ext uri="{0D108BD9-81ED-4DB2-BD59-A6C34878D82A}">
                    <a16:rowId xmlns:a16="http://schemas.microsoft.com/office/drawing/2014/main" val="3682919480"/>
                  </a:ext>
                </a:extLst>
              </a:tr>
            </a:tbl>
          </a:graphicData>
        </a:graphic>
      </p:graphicFrame>
      <p:pic>
        <p:nvPicPr>
          <p:cNvPr id="14" name="Picture Placeholder 36">
            <a:extLst>
              <a:ext uri="{FF2B5EF4-FFF2-40B4-BE49-F238E27FC236}">
                <a16:creationId xmlns:a16="http://schemas.microsoft.com/office/drawing/2014/main" id="{D68E80E4-4A98-FAC9-1FB9-F84F6DA626AE}"/>
              </a:ext>
            </a:extLst>
          </p:cNvPr>
          <p:cNvPicPr>
            <a:picLocks noChangeAspect="1"/>
          </p:cNvPicPr>
          <p:nvPr/>
        </p:nvPicPr>
        <p:blipFill>
          <a:blip r:embed="rId2">
            <a:extLst>
              <a:ext uri="{28A0092B-C50C-407E-A947-70E740481C1C}">
                <a14:useLocalDpi xmlns:a14="http://schemas.microsoft.com/office/drawing/2010/main" val="0"/>
              </a:ext>
            </a:extLst>
          </a:blip>
          <a:srcRect t="70" b="70"/>
          <a:stretch/>
        </p:blipFill>
        <p:spPr>
          <a:xfrm>
            <a:off x="6285395" y="1577751"/>
            <a:ext cx="2590749" cy="1392472"/>
          </a:xfrm>
          <a:prstGeom prst="roundRect">
            <a:avLst>
              <a:gd name="adj" fmla="val 1469"/>
            </a:avLst>
          </a:prstGeom>
          <a:blipFill>
            <a:blip r:embed="rId3"/>
            <a:srcRect/>
            <a:stretch>
              <a:fillRect t="-43027" b="-43027"/>
            </a:stretch>
          </a:blipFill>
        </p:spPr>
      </p:pic>
      <p:pic>
        <p:nvPicPr>
          <p:cNvPr id="15" name="Picture Placeholder 36">
            <a:extLst>
              <a:ext uri="{FF2B5EF4-FFF2-40B4-BE49-F238E27FC236}">
                <a16:creationId xmlns:a16="http://schemas.microsoft.com/office/drawing/2014/main" id="{F486248E-C717-9FB1-81F3-CF6B08E80C70}"/>
              </a:ext>
            </a:extLst>
          </p:cNvPr>
          <p:cNvPicPr>
            <a:picLocks noChangeAspect="1"/>
          </p:cNvPicPr>
          <p:nvPr/>
        </p:nvPicPr>
        <p:blipFill rotWithShape="1">
          <a:blip r:embed="rId4">
            <a:extLst>
              <a:ext uri="{28A0092B-C50C-407E-A947-70E740481C1C}">
                <a14:useLocalDpi xmlns:a14="http://schemas.microsoft.com/office/drawing/2010/main" val="0"/>
              </a:ext>
            </a:extLst>
          </a:blip>
          <a:srcRect t="2709" b="28004"/>
          <a:stretch>
            <a:fillRect/>
          </a:stretch>
        </p:blipFill>
        <p:spPr>
          <a:xfrm>
            <a:off x="9091967" y="1577751"/>
            <a:ext cx="2590749" cy="1392472"/>
          </a:xfrm>
          <a:prstGeom prst="roundRect">
            <a:avLst>
              <a:gd name="adj" fmla="val 1469"/>
            </a:avLst>
          </a:prstGeom>
          <a:blipFill>
            <a:blip r:embed="rId3"/>
            <a:srcRect/>
            <a:stretch>
              <a:fillRect t="-43027" b="-43027"/>
            </a:stretch>
          </a:blipFill>
        </p:spPr>
      </p:pic>
      <p:sp>
        <p:nvSpPr>
          <p:cNvPr id="7" name="TextBox 6">
            <a:extLst>
              <a:ext uri="{FF2B5EF4-FFF2-40B4-BE49-F238E27FC236}">
                <a16:creationId xmlns:a16="http://schemas.microsoft.com/office/drawing/2014/main" id="{52174250-D381-437F-5A18-B0C1BFDF7778}"/>
              </a:ext>
            </a:extLst>
          </p:cNvPr>
          <p:cNvSpPr txBox="1"/>
          <p:nvPr/>
        </p:nvSpPr>
        <p:spPr>
          <a:xfrm>
            <a:off x="6285395" y="3051859"/>
            <a:ext cx="5397318" cy="2693045"/>
          </a:xfrm>
          <a:prstGeom prst="rect">
            <a:avLst/>
          </a:prstGeom>
          <a:noFill/>
        </p:spPr>
        <p:txBody>
          <a:bodyPr wrap="square" rtlCol="0">
            <a:spAutoFit/>
          </a:bodyPr>
          <a:lstStyle/>
          <a:p>
            <a:pPr defTabSz="654246">
              <a:lnSpc>
                <a:spcPct val="100000"/>
              </a:lnSpc>
            </a:pPr>
            <a:r>
              <a:rPr lang="en-GB" sz="1300" b="1" dirty="0">
                <a:solidFill>
                  <a:srgbClr val="000000"/>
                </a:solidFill>
              </a:rPr>
              <a:t>Increased Consideration</a:t>
            </a:r>
          </a:p>
          <a:p>
            <a:pPr defTabSz="654246">
              <a:lnSpc>
                <a:spcPct val="100000"/>
              </a:lnSpc>
            </a:pPr>
            <a:r>
              <a:rPr lang="en-GB" sz="1300" dirty="0">
                <a:solidFill>
                  <a:srgbClr val="000000"/>
                </a:solidFill>
              </a:rPr>
              <a:t>Cinema exposed respondents were 54% more likely to consider eating at </a:t>
            </a:r>
            <a:r>
              <a:rPr lang="en-GB" sz="1300" dirty="0" err="1">
                <a:solidFill>
                  <a:srgbClr val="000000"/>
                </a:solidFill>
              </a:rPr>
              <a:t>wagamama</a:t>
            </a:r>
            <a:r>
              <a:rPr lang="en-GB" sz="1300" dirty="0">
                <a:solidFill>
                  <a:srgbClr val="000000"/>
                </a:solidFill>
              </a:rPr>
              <a:t> vs pre campaign levels.</a:t>
            </a:r>
          </a:p>
          <a:p>
            <a:pPr defTabSz="654246">
              <a:lnSpc>
                <a:spcPct val="100000"/>
              </a:lnSpc>
            </a:pPr>
            <a:endParaRPr lang="en-GB" sz="1300" dirty="0">
              <a:solidFill>
                <a:srgbClr val="000000"/>
              </a:solidFill>
            </a:endParaRPr>
          </a:p>
          <a:p>
            <a:pPr defTabSz="654246">
              <a:lnSpc>
                <a:spcPct val="100000"/>
              </a:lnSpc>
            </a:pPr>
            <a:r>
              <a:rPr lang="en-GB" sz="1300" b="1" dirty="0">
                <a:solidFill>
                  <a:srgbClr val="000000"/>
                </a:solidFill>
              </a:rPr>
              <a:t>Improved Perceptions</a:t>
            </a:r>
          </a:p>
          <a:p>
            <a:pPr defTabSz="654246">
              <a:lnSpc>
                <a:spcPct val="100000"/>
              </a:lnSpc>
            </a:pPr>
            <a:r>
              <a:rPr lang="en-GB" sz="1300" dirty="0">
                <a:solidFill>
                  <a:srgbClr val="000000"/>
                </a:solidFill>
              </a:rPr>
              <a:t>Uplifts in perceptions; ‘is a cool brand’ (+17%), ‘is a Japanese brand’ (+14%), and ‘makes you feel good’ (+21%) amongst those exposed via cinema.</a:t>
            </a:r>
          </a:p>
          <a:p>
            <a:pPr defTabSz="654246">
              <a:lnSpc>
                <a:spcPct val="100000"/>
              </a:lnSpc>
            </a:pPr>
            <a:endParaRPr lang="en-GB" sz="1300" dirty="0">
              <a:solidFill>
                <a:srgbClr val="000000"/>
              </a:solidFill>
            </a:endParaRPr>
          </a:p>
          <a:p>
            <a:pPr defTabSz="654246">
              <a:lnSpc>
                <a:spcPct val="100000"/>
              </a:lnSpc>
            </a:pPr>
            <a:r>
              <a:rPr lang="en-GB" sz="1300" b="1" dirty="0">
                <a:solidFill>
                  <a:srgbClr val="000000"/>
                </a:solidFill>
              </a:rPr>
              <a:t>Boosting Commercial Performance</a:t>
            </a:r>
          </a:p>
          <a:p>
            <a:pPr defTabSz="654246">
              <a:lnSpc>
                <a:spcPct val="100000"/>
              </a:lnSpc>
            </a:pPr>
            <a:r>
              <a:rPr lang="en-GB" sz="1300" dirty="0">
                <a:solidFill>
                  <a:srgbClr val="000000"/>
                </a:solidFill>
              </a:rPr>
              <a:t>Across the 11-week period UK like-for-like turnover increased by 12%, and Cinema, as the primary media channel, delivered ROI of £10.80 for every £1 invested.</a:t>
            </a:r>
          </a:p>
        </p:txBody>
      </p:sp>
    </p:spTree>
    <p:extLst>
      <p:ext uri="{BB962C8B-B14F-4D97-AF65-F5344CB8AC3E}">
        <p14:creationId xmlns:p14="http://schemas.microsoft.com/office/powerpoint/2010/main" val="1492284850"/>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118</TotalTime>
  <Words>448</Words>
  <Application>Microsoft Office PowerPoint</Application>
  <PresentationFormat>Widescreen</PresentationFormat>
  <Paragraphs>41</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Inter Tight</vt:lpstr>
      <vt:lpstr>Aptos</vt:lpstr>
      <vt:lpstr>04. Text</vt:lpstr>
      <vt:lpstr>wagamama</vt:lpstr>
      <vt:lpstr>wagamama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Mia Blakeney</cp:lastModifiedBy>
  <cp:revision>11</cp:revision>
  <dcterms:created xsi:type="dcterms:W3CDTF">2026-06-18T13:58:37Z</dcterms:created>
  <dcterms:modified xsi:type="dcterms:W3CDTF">2026-08-24T14:59:40Z</dcterms:modified>
</cp:coreProperties>
</file>