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3" r:id="rId2"/>
    <p:sldId id="30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98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78" y="10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57C7C0-531D-446F-A4D3-B8E2A1AFF115}" type="datetimeFigureOut">
              <a:rPr lang="en-GB" smtClean="0"/>
              <a:t>22/07/2026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06D7C3-FCEF-4A1A-A376-C7A6B491CCCB}" type="slidenum">
              <a:rPr lang="en-GB" smtClean="0"/>
              <a:t>‹#›</a:t>
            </a:fld>
            <a:endParaRPr lang="en-GB"/>
          </a:p>
        </p:txBody>
      </p:sp>
    </p:spTree>
    <p:extLst>
      <p:ext uri="{BB962C8B-B14F-4D97-AF65-F5344CB8AC3E}">
        <p14:creationId xmlns:p14="http://schemas.microsoft.com/office/powerpoint/2010/main" val="3980868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06D7C3-FCEF-4A1A-A376-C7A6B491CCCB}" type="slidenum">
              <a:rPr lang="en-GB" smtClean="0"/>
              <a:t>2</a:t>
            </a:fld>
            <a:endParaRPr lang="en-GB"/>
          </a:p>
        </p:txBody>
      </p:sp>
    </p:spTree>
    <p:extLst>
      <p:ext uri="{BB962C8B-B14F-4D97-AF65-F5344CB8AC3E}">
        <p14:creationId xmlns:p14="http://schemas.microsoft.com/office/powerpoint/2010/main" val="3272468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22/07/2026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9.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6D4D3F-CA23-DB0A-A0CA-6754846A1040}"/>
              </a:ext>
            </a:extLst>
          </p:cNvPr>
          <p:cNvSpPr>
            <a:spLocks noGrp="1"/>
          </p:cNvSpPr>
          <p:nvPr>
            <p:ph type="body" sz="quarter" idx="83"/>
          </p:nvPr>
        </p:nvSpPr>
        <p:spPr/>
        <p:txBody>
          <a:bodyPr/>
          <a:lstStyle/>
          <a:p>
            <a:endParaRPr lang="en-GB"/>
          </a:p>
        </p:txBody>
      </p:sp>
      <p:sp>
        <p:nvSpPr>
          <p:cNvPr id="3" name="Title 2">
            <a:extLst>
              <a:ext uri="{FF2B5EF4-FFF2-40B4-BE49-F238E27FC236}">
                <a16:creationId xmlns:a16="http://schemas.microsoft.com/office/drawing/2014/main" id="{4C5F17F7-0810-50F8-886E-54B55FE7E423}"/>
              </a:ext>
            </a:extLst>
          </p:cNvPr>
          <p:cNvSpPr>
            <a:spLocks noGrp="1"/>
          </p:cNvSpPr>
          <p:nvPr>
            <p:ph type="title"/>
          </p:nvPr>
        </p:nvSpPr>
        <p:spPr/>
        <p:txBody>
          <a:bodyPr/>
          <a:lstStyle/>
          <a:p>
            <a:r>
              <a:rPr lang="en-GB" dirty="0"/>
              <a:t>YouTube</a:t>
            </a:r>
          </a:p>
        </p:txBody>
      </p:sp>
      <p:sp>
        <p:nvSpPr>
          <p:cNvPr id="8" name="Text Placeholder 4">
            <a:extLst>
              <a:ext uri="{FF2B5EF4-FFF2-40B4-BE49-F238E27FC236}">
                <a16:creationId xmlns:a16="http://schemas.microsoft.com/office/drawing/2014/main" id="{67999604-22E4-19E4-857A-4FE3C9B0191A}"/>
              </a:ext>
            </a:extLst>
          </p:cNvPr>
          <p:cNvSpPr>
            <a:spLocks noGrp="1"/>
          </p:cNvSpPr>
          <p:nvPr>
            <p:ph type="body" sz="quarter" idx="16"/>
          </p:nvPr>
        </p:nvSpPr>
        <p:spPr>
          <a:xfrm>
            <a:off x="510922" y="1497330"/>
            <a:ext cx="6518275" cy="3984625"/>
          </a:xfrm>
        </p:spPr>
        <p:txBody>
          <a:bodyPr/>
          <a:lstStyle/>
          <a:p>
            <a:pPr lvl="0" indent="0" defTabSz="961844">
              <a:lnSpc>
                <a:spcPts val="1400"/>
              </a:lnSpc>
              <a:spcBef>
                <a:spcPts val="0"/>
              </a:spcBef>
              <a:buClr>
                <a:srgbClr val="FFFFFF"/>
              </a:buClr>
              <a:buSzPct val="100000"/>
              <a:defRPr/>
            </a:pPr>
            <a:r>
              <a:rPr lang="en-GB" sz="1400" b="1" dirty="0"/>
              <a:t>Background</a:t>
            </a:r>
          </a:p>
          <a:p>
            <a:pPr lvl="0" indent="0" defTabSz="961844">
              <a:lnSpc>
                <a:spcPts val="1400"/>
              </a:lnSpc>
              <a:spcBef>
                <a:spcPts val="0"/>
              </a:spcBef>
              <a:buClr>
                <a:srgbClr val="FFFFFF"/>
              </a:buClr>
              <a:buSzPct val="100000"/>
              <a:defRPr/>
            </a:pPr>
            <a:endParaRPr lang="en-GB" altLang="en-US" sz="1400" b="1" dirty="0">
              <a:solidFill>
                <a:srgbClr val="000000"/>
              </a:solidFill>
              <a:cs typeface="Arial" pitchFamily="34" charset="0"/>
            </a:endParaRPr>
          </a:p>
          <a:p>
            <a:pPr lvl="0" indent="0" defTabSz="961844">
              <a:lnSpc>
                <a:spcPts val="1400"/>
              </a:lnSpc>
              <a:spcBef>
                <a:spcPts val="0"/>
              </a:spcBef>
              <a:buClr>
                <a:srgbClr val="FFFFFF"/>
              </a:buClr>
              <a:buSzPct val="100000"/>
              <a:defRPr/>
            </a:pPr>
            <a:r>
              <a:rPr lang="en-GB" altLang="en-US" sz="1400" dirty="0">
                <a:solidFill>
                  <a:srgbClr val="000000"/>
                </a:solidFill>
                <a:cs typeface="Arial" pitchFamily="34" charset="0"/>
              </a:rPr>
              <a:t>YouTube launched its new snackable media platform - YouTube Shorts which needed a big, bold launch campaign to break through the competition, drive attention and maximise awareness.</a:t>
            </a:r>
          </a:p>
          <a:p>
            <a:pPr defTabSz="654246">
              <a:lnSpc>
                <a:spcPts val="1400"/>
              </a:lnSpc>
              <a:spcAft>
                <a:spcPts val="116"/>
              </a:spcAft>
            </a:pPr>
            <a:endParaRPr lang="en-GB" altLang="en-US" sz="1400" dirty="0">
              <a:solidFill>
                <a:srgbClr val="000000"/>
              </a:solidFill>
              <a:cs typeface="Arial" pitchFamily="34" charset="0"/>
            </a:endParaRPr>
          </a:p>
          <a:p>
            <a:pPr lvl="0" indent="0" defTabSz="961844">
              <a:lnSpc>
                <a:spcPts val="1400"/>
              </a:lnSpc>
              <a:spcBef>
                <a:spcPts val="0"/>
              </a:spcBef>
              <a:buClr>
                <a:srgbClr val="FFFFFF"/>
              </a:buClr>
              <a:buSzPct val="100000"/>
              <a:defRPr/>
            </a:pPr>
            <a:endParaRPr lang="en-GB" sz="1400" b="1" dirty="0">
              <a:solidFill>
                <a:srgbClr val="000000"/>
              </a:solidFill>
            </a:endParaRPr>
          </a:p>
          <a:p>
            <a:pPr lvl="0" indent="0" defTabSz="961844">
              <a:lnSpc>
                <a:spcPts val="1400"/>
              </a:lnSpc>
              <a:spcBef>
                <a:spcPts val="0"/>
              </a:spcBef>
              <a:buClr>
                <a:srgbClr val="FFFFFF"/>
              </a:buClr>
              <a:buSzPct val="100000"/>
              <a:defRPr/>
            </a:pPr>
            <a:r>
              <a:rPr lang="en-GB" sz="1400" b="1" dirty="0">
                <a:solidFill>
                  <a:srgbClr val="000000"/>
                </a:solidFill>
              </a:rPr>
              <a:t>Plan</a:t>
            </a:r>
          </a:p>
          <a:p>
            <a:pPr lvl="0" indent="0" defTabSz="961844">
              <a:lnSpc>
                <a:spcPts val="1400"/>
              </a:lnSpc>
              <a:spcBef>
                <a:spcPts val="0"/>
              </a:spcBef>
              <a:buClr>
                <a:srgbClr val="FFFFFF"/>
              </a:buClr>
              <a:buSzPct val="100000"/>
              <a:defRPr/>
            </a:pPr>
            <a:endParaRPr lang="en-GB" sz="1400" b="1" dirty="0">
              <a:solidFill>
                <a:srgbClr val="000000"/>
              </a:solidFill>
            </a:endParaRPr>
          </a:p>
          <a:p>
            <a:pPr lvl="0" indent="0" defTabSz="961844">
              <a:lnSpc>
                <a:spcPts val="1400"/>
              </a:lnSpc>
              <a:spcBef>
                <a:spcPts val="0"/>
              </a:spcBef>
              <a:buClr>
                <a:srgbClr val="FFFFFF"/>
              </a:buClr>
              <a:buSzPct val="100000"/>
              <a:defRPr/>
            </a:pPr>
            <a:r>
              <a:rPr lang="en-GB" sz="1400" dirty="0">
                <a:solidFill>
                  <a:srgbClr val="000000"/>
                </a:solidFill>
              </a:rPr>
              <a:t>In partnership with DCM Studios, YouTube created a Blipvert campaign, running as a sequence of 2 x 6” blips and a hero 20” AV creative, mimicking the reel-like content on the Shorts platform. Buying a 16-34 AGP ensured the campaign reached the target audience and YouTube also showcased the ad on OOH foyer screens within cinemas.</a:t>
            </a:r>
            <a:endParaRPr lang="en-GB" sz="1400" i="1" dirty="0">
              <a:solidFill>
                <a:srgbClr val="000000"/>
              </a:solidFill>
            </a:endParaRPr>
          </a:p>
          <a:p>
            <a:pPr lvl="0" indent="0" defTabSz="961844">
              <a:lnSpc>
                <a:spcPts val="1400"/>
              </a:lnSpc>
              <a:spcBef>
                <a:spcPts val="0"/>
              </a:spcBef>
              <a:buClr>
                <a:srgbClr val="FFFFFF"/>
              </a:buClr>
              <a:buSzPct val="100000"/>
              <a:defRPr/>
            </a:pPr>
            <a:endParaRPr lang="en-GB" sz="1400" dirty="0">
              <a:solidFill>
                <a:srgbClr val="000000"/>
              </a:solidFill>
            </a:endParaRPr>
          </a:p>
          <a:p>
            <a:pPr lvl="0" indent="0" defTabSz="961844">
              <a:lnSpc>
                <a:spcPts val="1400"/>
              </a:lnSpc>
              <a:spcBef>
                <a:spcPts val="0"/>
              </a:spcBef>
              <a:buClr>
                <a:srgbClr val="FFFFFF"/>
              </a:buClr>
              <a:buSzPct val="100000"/>
              <a:defRPr/>
            </a:pPr>
            <a:endParaRPr lang="en-GB" sz="1400" dirty="0">
              <a:solidFill>
                <a:srgbClr val="000000"/>
              </a:solidFill>
            </a:endParaRPr>
          </a:p>
          <a:p>
            <a:pPr lvl="0" indent="0" defTabSz="961844">
              <a:lnSpc>
                <a:spcPts val="1400"/>
              </a:lnSpc>
              <a:spcBef>
                <a:spcPts val="0"/>
              </a:spcBef>
              <a:buClr>
                <a:srgbClr val="FFFFFF"/>
              </a:buClr>
              <a:buSzPct val="100000"/>
              <a:defRPr/>
            </a:pPr>
            <a:r>
              <a:rPr lang="en-GB" sz="1400" b="1" dirty="0"/>
              <a:t>Results</a:t>
            </a:r>
          </a:p>
          <a:p>
            <a:pPr lvl="0" indent="0" defTabSz="961844">
              <a:lnSpc>
                <a:spcPts val="1400"/>
              </a:lnSpc>
              <a:spcBef>
                <a:spcPts val="0"/>
              </a:spcBef>
              <a:buClr>
                <a:srgbClr val="FFFFFF"/>
              </a:buClr>
              <a:buSzPct val="100000"/>
              <a:defRPr/>
            </a:pPr>
            <a:endParaRPr lang="en-GB" sz="1400" b="1" dirty="0"/>
          </a:p>
          <a:p>
            <a:pPr marL="285750" lvl="0" indent="-285750" defTabSz="961844">
              <a:lnSpc>
                <a:spcPts val="1400"/>
              </a:lnSpc>
              <a:spcBef>
                <a:spcPts val="0"/>
              </a:spcBef>
              <a:buClr>
                <a:schemeClr val="tx1"/>
              </a:buClr>
              <a:buSzPct val="100000"/>
              <a:buFont typeface="Arial" panose="020B0604020202020204" pitchFamily="34" charset="0"/>
              <a:buChar char="•"/>
              <a:defRPr/>
            </a:pPr>
            <a:r>
              <a:rPr lang="en-GB" sz="1400" dirty="0"/>
              <a:t>Cinema performed brilliantly with the campaign over-delivering by 200k admissions, and with a total of 600k cinemagoers seeing the OOH panels within the foyer.</a:t>
            </a:r>
            <a:endParaRPr lang="en-GB" sz="1400" b="1" dirty="0"/>
          </a:p>
        </p:txBody>
      </p:sp>
      <p:pic>
        <p:nvPicPr>
          <p:cNvPr id="17" name="Picture 16">
            <a:extLst>
              <a:ext uri="{FF2B5EF4-FFF2-40B4-BE49-F238E27FC236}">
                <a16:creationId xmlns:a16="http://schemas.microsoft.com/office/drawing/2014/main" id="{488F757E-F28F-B1E3-66FD-C117CCEC7889}"/>
              </a:ext>
            </a:extLst>
          </p:cNvPr>
          <p:cNvPicPr>
            <a:picLocks noChangeAspect="1"/>
          </p:cNvPicPr>
          <p:nvPr/>
        </p:nvPicPr>
        <p:blipFill>
          <a:blip r:embed="rId2"/>
          <a:srcRect l="13903" t="-76" r="13903" b="76"/>
          <a:stretch/>
        </p:blipFill>
        <p:spPr>
          <a:xfrm>
            <a:off x="7542235" y="685560"/>
            <a:ext cx="4007597" cy="2556969"/>
          </a:xfrm>
          <a:prstGeom prst="rect">
            <a:avLst/>
          </a:prstGeom>
        </p:spPr>
      </p:pic>
      <p:pic>
        <p:nvPicPr>
          <p:cNvPr id="18" name="Picture 17">
            <a:extLst>
              <a:ext uri="{FF2B5EF4-FFF2-40B4-BE49-F238E27FC236}">
                <a16:creationId xmlns:a16="http://schemas.microsoft.com/office/drawing/2014/main" id="{02E94F7D-A060-75DE-D328-454FBF5867C8}"/>
              </a:ext>
            </a:extLst>
          </p:cNvPr>
          <p:cNvPicPr>
            <a:picLocks noChangeAspect="1"/>
          </p:cNvPicPr>
          <p:nvPr/>
        </p:nvPicPr>
        <p:blipFill>
          <a:blip r:embed="rId3"/>
          <a:srcRect l="22311" t="-521" r="7356" b="521"/>
          <a:stretch/>
        </p:blipFill>
        <p:spPr>
          <a:xfrm>
            <a:off x="7542235" y="3231896"/>
            <a:ext cx="4007597" cy="2440635"/>
          </a:xfrm>
          <a:prstGeom prst="rect">
            <a:avLst/>
          </a:prstGeom>
        </p:spPr>
      </p:pic>
    </p:spTree>
    <p:extLst>
      <p:ext uri="{BB962C8B-B14F-4D97-AF65-F5344CB8AC3E}">
        <p14:creationId xmlns:p14="http://schemas.microsoft.com/office/powerpoint/2010/main" val="515147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C8F9666E-F4B5-3164-2E7D-C5861F65EFFD}"/>
              </a:ext>
            </a:extLst>
          </p:cNvPr>
          <p:cNvSpPr>
            <a:spLocks noGrp="1"/>
          </p:cNvSpPr>
          <p:nvPr>
            <p:ph type="body" sz="quarter" idx="83"/>
          </p:nvPr>
        </p:nvSpPr>
        <p:spPr>
          <a:xfrm>
            <a:off x="6399257" y="6353592"/>
            <a:ext cx="5817417" cy="167791"/>
          </a:xfrm>
        </p:spPr>
        <p:txBody>
          <a:bodyPr/>
          <a:lstStyle/>
          <a:p>
            <a:endParaRPr lang="en-GB"/>
          </a:p>
        </p:txBody>
      </p:sp>
      <p:sp>
        <p:nvSpPr>
          <p:cNvPr id="8" name="Title 2">
            <a:extLst>
              <a:ext uri="{FF2B5EF4-FFF2-40B4-BE49-F238E27FC236}">
                <a16:creationId xmlns:a16="http://schemas.microsoft.com/office/drawing/2014/main" id="{18B13185-3537-5225-A8BD-AC149A07121E}"/>
              </a:ext>
            </a:extLst>
          </p:cNvPr>
          <p:cNvSpPr>
            <a:spLocks noGrp="1"/>
          </p:cNvSpPr>
          <p:nvPr>
            <p:ph type="title"/>
          </p:nvPr>
        </p:nvSpPr>
        <p:spPr>
          <a:xfrm>
            <a:off x="510922" y="476824"/>
            <a:ext cx="10837631" cy="525552"/>
          </a:xfrm>
        </p:spPr>
        <p:txBody>
          <a:bodyPr/>
          <a:lstStyle/>
          <a:p>
            <a:r>
              <a:rPr lang="en-GB" dirty="0"/>
              <a:t>YouTube</a:t>
            </a:r>
          </a:p>
        </p:txBody>
      </p:sp>
      <p:sp>
        <p:nvSpPr>
          <p:cNvPr id="9" name="Subtitle 3">
            <a:extLst>
              <a:ext uri="{FF2B5EF4-FFF2-40B4-BE49-F238E27FC236}">
                <a16:creationId xmlns:a16="http://schemas.microsoft.com/office/drawing/2014/main" id="{B3D4872B-2C07-B93D-FF32-5E474A071EA8}"/>
              </a:ext>
            </a:extLst>
          </p:cNvPr>
          <p:cNvSpPr>
            <a:spLocks noGrp="1"/>
          </p:cNvSpPr>
          <p:nvPr>
            <p:ph type="subTitle" idx="1"/>
          </p:nvPr>
        </p:nvSpPr>
        <p:spPr>
          <a:xfrm>
            <a:off x="508532" y="1173679"/>
            <a:ext cx="6551835" cy="310347"/>
          </a:xfrm>
        </p:spPr>
        <p:txBody>
          <a:bodyPr/>
          <a:lstStyle/>
          <a:p>
            <a:r>
              <a:rPr lang="en-GB" dirty="0"/>
              <a:t>YouTube Shorts Launch</a:t>
            </a:r>
          </a:p>
          <a:p>
            <a:endParaRPr lang="en-GB" dirty="0"/>
          </a:p>
        </p:txBody>
      </p:sp>
      <p:sp>
        <p:nvSpPr>
          <p:cNvPr id="10" name="Text Placeholder 4">
            <a:extLst>
              <a:ext uri="{FF2B5EF4-FFF2-40B4-BE49-F238E27FC236}">
                <a16:creationId xmlns:a16="http://schemas.microsoft.com/office/drawing/2014/main" id="{978F34BA-56DD-F976-A91B-166BC96E3443}"/>
              </a:ext>
            </a:extLst>
          </p:cNvPr>
          <p:cNvSpPr>
            <a:spLocks noGrp="1"/>
          </p:cNvSpPr>
          <p:nvPr>
            <p:ph type="body" sz="quarter" idx="16"/>
          </p:nvPr>
        </p:nvSpPr>
        <p:spPr>
          <a:xfrm>
            <a:off x="508532" y="1591054"/>
            <a:ext cx="5397318" cy="4934684"/>
          </a:xfrm>
        </p:spPr>
        <p:txBody>
          <a:bodyPr wrap="square" lIns="0" tIns="0">
            <a:noAutofit/>
          </a:bodyPr>
          <a:lstStyle/>
          <a:p>
            <a:pPr defTabSz="654246">
              <a:lnSpc>
                <a:spcPct val="100000"/>
              </a:lnSpc>
              <a:spcBef>
                <a:spcPts val="0"/>
              </a:spcBef>
            </a:pPr>
            <a:r>
              <a:rPr lang="en-GB" altLang="en-US" sz="1300" b="1" dirty="0">
                <a:cs typeface="Arial" pitchFamily="34" charset="0"/>
              </a:rPr>
              <a:t>Background</a:t>
            </a:r>
          </a:p>
          <a:p>
            <a:pPr defTabSz="654246">
              <a:lnSpc>
                <a:spcPct val="100000"/>
              </a:lnSpc>
              <a:spcBef>
                <a:spcPts val="0"/>
              </a:spcBef>
            </a:pPr>
            <a:r>
              <a:rPr lang="en-GB" altLang="en-US" sz="1300" dirty="0">
                <a:solidFill>
                  <a:srgbClr val="000000"/>
                </a:solidFill>
                <a:cs typeface="Arial" pitchFamily="34" charset="0"/>
              </a:rPr>
              <a:t>YouTube launched its new snackable media platform - YouTube Shorts. The next generation of mobile-first creators would be able to create short, snappy and easily digestible content. YouTube then needed a big, bold launch campaign to break through the competition, drive attention and maximise awareness.</a:t>
            </a:r>
          </a:p>
          <a:p>
            <a:pPr defTabSz="654246">
              <a:lnSpc>
                <a:spcPct val="100000"/>
              </a:lnSpc>
              <a:spcBef>
                <a:spcPts val="0"/>
              </a:spcBef>
            </a:pPr>
            <a:endParaRPr lang="en-GB" altLang="en-US" sz="1300" dirty="0">
              <a:solidFill>
                <a:srgbClr val="000000"/>
              </a:solidFill>
              <a:cs typeface="Arial" pitchFamily="34" charset="0"/>
            </a:endParaRPr>
          </a:p>
          <a:p>
            <a:pPr defTabSz="654246">
              <a:lnSpc>
                <a:spcPct val="100000"/>
              </a:lnSpc>
              <a:spcBef>
                <a:spcPts val="0"/>
              </a:spcBef>
            </a:pPr>
            <a:r>
              <a:rPr lang="en-GB" altLang="en-US" sz="1300" b="1" dirty="0">
                <a:cs typeface="Arial" pitchFamily="34" charset="0"/>
              </a:rPr>
              <a:t>Plan</a:t>
            </a:r>
          </a:p>
          <a:p>
            <a:pPr defTabSz="654246">
              <a:lnSpc>
                <a:spcPct val="100000"/>
              </a:lnSpc>
              <a:spcBef>
                <a:spcPts val="0"/>
              </a:spcBef>
            </a:pPr>
            <a:r>
              <a:rPr lang="en-GB" altLang="en-US" sz="1300" dirty="0">
                <a:solidFill>
                  <a:srgbClr val="000000"/>
                </a:solidFill>
                <a:cs typeface="Arial" pitchFamily="34" charset="0"/>
              </a:rPr>
              <a:t>In partnership with DCM Studios, YouTube created a Blipvert campaign, running as a sequence of 2 x 6” blips and a hero 20” AV creative, mimicking the reel-like content on the Shorts platform. Buying a 16-34 AGP ensured the campaign reached the target audience. The ad ran in some of the biggest films of the year: </a:t>
            </a:r>
            <a:r>
              <a:rPr lang="en-GB" altLang="en-US" sz="1300" i="1" dirty="0">
                <a:solidFill>
                  <a:srgbClr val="000000"/>
                </a:solidFill>
                <a:cs typeface="Arial" pitchFamily="34" charset="0"/>
              </a:rPr>
              <a:t>No Time to Die</a:t>
            </a:r>
            <a:r>
              <a:rPr lang="en-GB" altLang="en-US" sz="1300" dirty="0">
                <a:solidFill>
                  <a:srgbClr val="000000"/>
                </a:solidFill>
                <a:cs typeface="Arial" pitchFamily="34" charset="0"/>
              </a:rPr>
              <a:t>, </a:t>
            </a:r>
            <a:r>
              <a:rPr lang="en-GB" altLang="en-US" sz="1300" i="1" dirty="0">
                <a:solidFill>
                  <a:srgbClr val="000000"/>
                </a:solidFill>
                <a:cs typeface="Arial" pitchFamily="34" charset="0"/>
              </a:rPr>
              <a:t>Shang-Chi and the Legend of the Ten Rings</a:t>
            </a:r>
            <a:r>
              <a:rPr lang="en-GB" altLang="en-US" sz="1300" dirty="0">
                <a:solidFill>
                  <a:srgbClr val="000000"/>
                </a:solidFill>
                <a:cs typeface="Arial" pitchFamily="34" charset="0"/>
              </a:rPr>
              <a:t>, and </a:t>
            </a:r>
            <a:r>
              <a:rPr lang="en-GB" altLang="en-US" sz="1300" i="1" dirty="0">
                <a:solidFill>
                  <a:srgbClr val="000000"/>
                </a:solidFill>
                <a:cs typeface="Arial" pitchFamily="34" charset="0"/>
              </a:rPr>
              <a:t>Venom: Let There Be Carnage.</a:t>
            </a:r>
          </a:p>
          <a:p>
            <a:pPr defTabSz="654246">
              <a:lnSpc>
                <a:spcPct val="100000"/>
              </a:lnSpc>
              <a:spcBef>
                <a:spcPts val="0"/>
              </a:spcBef>
            </a:pPr>
            <a:r>
              <a:rPr lang="en-GB" altLang="en-US" sz="1300" dirty="0">
                <a:solidFill>
                  <a:srgbClr val="000000"/>
                </a:solidFill>
                <a:cs typeface="Arial" pitchFamily="34" charset="0"/>
              </a:rPr>
              <a:t>Alongside the on-screen activity, YouTube also bought into the foyer with cinema OOH panels reaching people in the foyers before the film. This not only allowed created multiple touchpoints across the cinema journey to drive frequency, but also extended reach to other cinemagoers who weren’t going to see one of the titles the campaign was running in.</a:t>
            </a:r>
          </a:p>
          <a:p>
            <a:pPr defTabSz="654246">
              <a:lnSpc>
                <a:spcPct val="100000"/>
              </a:lnSpc>
              <a:spcAft>
                <a:spcPts val="116"/>
              </a:spcAft>
            </a:pPr>
            <a:endParaRPr lang="en-GB" altLang="en-US" sz="1400" dirty="0">
              <a:solidFill>
                <a:srgbClr val="000000"/>
              </a:solidFill>
              <a:cs typeface="Arial" pitchFamily="34" charset="0"/>
            </a:endParaRPr>
          </a:p>
          <a:p>
            <a:pPr indent="0" defTabSz="654246">
              <a:lnSpc>
                <a:spcPct val="100000"/>
              </a:lnSpc>
              <a:spcBef>
                <a:spcPts val="0"/>
              </a:spcBef>
              <a:spcAft>
                <a:spcPts val="116"/>
              </a:spcAft>
            </a:pPr>
            <a:endParaRPr lang="en-GB" altLang="en-US" sz="1300" dirty="0">
              <a:solidFill>
                <a:srgbClr val="000000"/>
              </a:solidFill>
              <a:cs typeface="Arial" pitchFamily="34" charset="0"/>
            </a:endParaRPr>
          </a:p>
        </p:txBody>
      </p:sp>
      <p:sp>
        <p:nvSpPr>
          <p:cNvPr id="11" name="Text Placeholder 5">
            <a:extLst>
              <a:ext uri="{FF2B5EF4-FFF2-40B4-BE49-F238E27FC236}">
                <a16:creationId xmlns:a16="http://schemas.microsoft.com/office/drawing/2014/main" id="{A79CA5A9-5596-D75E-C959-E972818A99E3}"/>
              </a:ext>
            </a:extLst>
          </p:cNvPr>
          <p:cNvSpPr txBox="1">
            <a:spLocks/>
          </p:cNvSpPr>
          <p:nvPr/>
        </p:nvSpPr>
        <p:spPr>
          <a:xfrm>
            <a:off x="6096000" y="3241956"/>
            <a:ext cx="5816600" cy="2709957"/>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54246">
              <a:lnSpc>
                <a:spcPct val="100000"/>
              </a:lnSpc>
              <a:spcBef>
                <a:spcPts val="0"/>
              </a:spcBef>
              <a:buNone/>
            </a:pPr>
            <a:r>
              <a:rPr lang="en-GB" sz="1300" dirty="0"/>
              <a:t>Results</a:t>
            </a:r>
          </a:p>
          <a:p>
            <a:pPr marL="0" indent="0" defTabSz="654246">
              <a:lnSpc>
                <a:spcPct val="100000"/>
              </a:lnSpc>
              <a:spcBef>
                <a:spcPts val="0"/>
              </a:spcBef>
              <a:buNone/>
            </a:pPr>
            <a:r>
              <a:rPr lang="en-GB" sz="1300" b="0" dirty="0">
                <a:solidFill>
                  <a:srgbClr val="000000"/>
                </a:solidFill>
              </a:rPr>
              <a:t>Cinema’s role in the campaign was a success with YouTube able to deliver on key brand metrics through cinema exposure.</a:t>
            </a:r>
          </a:p>
          <a:p>
            <a:pPr marL="0" indent="0" defTabSz="654246">
              <a:lnSpc>
                <a:spcPct val="100000"/>
              </a:lnSpc>
              <a:spcBef>
                <a:spcPts val="0"/>
              </a:spcBef>
              <a:buNone/>
            </a:pPr>
            <a:endParaRPr lang="en-GB" sz="1300" b="0" dirty="0">
              <a:solidFill>
                <a:srgbClr val="000000"/>
              </a:solidFill>
            </a:endParaRPr>
          </a:p>
          <a:p>
            <a:pPr marL="0" indent="0" defTabSz="654246">
              <a:lnSpc>
                <a:spcPct val="100000"/>
              </a:lnSpc>
              <a:spcBef>
                <a:spcPts val="0"/>
              </a:spcBef>
              <a:buNone/>
            </a:pPr>
            <a:r>
              <a:rPr lang="en-GB" sz="1300" dirty="0"/>
              <a:t>Exceeding Impression Targets</a:t>
            </a:r>
          </a:p>
          <a:p>
            <a:pPr marL="0" indent="0" defTabSz="654246">
              <a:lnSpc>
                <a:spcPct val="100000"/>
              </a:lnSpc>
              <a:spcBef>
                <a:spcPts val="0"/>
              </a:spcBef>
              <a:buNone/>
            </a:pPr>
            <a:r>
              <a:rPr lang="en-GB" sz="1300" b="0" dirty="0">
                <a:solidFill>
                  <a:srgbClr val="000000"/>
                </a:solidFill>
              </a:rPr>
              <a:t>Cinema performed brilliantly with the on-screen campaign over-delivering by 200k admissions, and with a total of 600k cinemagoers seeing the OOH panels within the foyer. </a:t>
            </a:r>
          </a:p>
          <a:p>
            <a:pPr marL="0" indent="0" defTabSz="654246">
              <a:lnSpc>
                <a:spcPct val="100000"/>
              </a:lnSpc>
              <a:spcBef>
                <a:spcPts val="0"/>
              </a:spcBef>
              <a:buNone/>
            </a:pPr>
            <a:endParaRPr lang="en-GB" sz="1300" b="0" dirty="0">
              <a:solidFill>
                <a:srgbClr val="000000"/>
              </a:solidFill>
            </a:endParaRPr>
          </a:p>
          <a:p>
            <a:pPr marL="0" indent="0" defTabSz="654246">
              <a:lnSpc>
                <a:spcPct val="100000"/>
              </a:lnSpc>
              <a:spcBef>
                <a:spcPts val="0"/>
              </a:spcBef>
              <a:buNone/>
            </a:pPr>
            <a:r>
              <a:rPr lang="en-GB" sz="1200" b="0" i="1" dirty="0">
                <a:solidFill>
                  <a:srgbClr val="000000"/>
                </a:solidFill>
              </a:rPr>
              <a:t>“We were very pleased to see the collaborative work with DCM to create unique blipvert formats to reflect our assets and overall new platform content. Overall, it was great launch of Shorts across cinema with stellar admissions and footfall over-delivery</a:t>
            </a:r>
            <a:r>
              <a:rPr lang="en-GB" sz="1200" b="0" i="1">
                <a:solidFill>
                  <a:srgbClr val="000000"/>
                </a:solidFill>
              </a:rPr>
              <a:t>!” </a:t>
            </a:r>
            <a:r>
              <a:rPr lang="en-GB" sz="1200">
                <a:solidFill>
                  <a:srgbClr val="000000"/>
                </a:solidFill>
              </a:rPr>
              <a:t>Adam </a:t>
            </a:r>
            <a:r>
              <a:rPr lang="en-GB" sz="1200" dirty="0">
                <a:solidFill>
                  <a:srgbClr val="000000"/>
                </a:solidFill>
              </a:rPr>
              <a:t>Burrows (Head of User &amp; Subscriptions Marketing UK, YouTube)</a:t>
            </a:r>
          </a:p>
          <a:p>
            <a:pPr indent="0" defTabSz="654246">
              <a:lnSpc>
                <a:spcPct val="100000"/>
              </a:lnSpc>
              <a:spcBef>
                <a:spcPts val="0"/>
              </a:spcBef>
            </a:pPr>
            <a:endParaRPr lang="en-GB" sz="1300" dirty="0">
              <a:solidFill>
                <a:srgbClr val="000000"/>
              </a:solidFill>
            </a:endParaRPr>
          </a:p>
        </p:txBody>
      </p:sp>
      <p:pic>
        <p:nvPicPr>
          <p:cNvPr id="13" name="Picture Placeholder 36">
            <a:extLst>
              <a:ext uri="{FF2B5EF4-FFF2-40B4-BE49-F238E27FC236}">
                <a16:creationId xmlns:a16="http://schemas.microsoft.com/office/drawing/2014/main" id="{6E64E9C9-608C-43B2-1480-83A6D14AB968}"/>
              </a:ext>
            </a:extLst>
          </p:cNvPr>
          <p:cNvPicPr>
            <a:picLocks noChangeAspect="1"/>
          </p:cNvPicPr>
          <p:nvPr/>
        </p:nvPicPr>
        <p:blipFill>
          <a:blip r:embed="rId3">
            <a:extLst>
              <a:ext uri="{28A0092B-C50C-407E-A947-70E740481C1C}">
                <a14:useLocalDpi xmlns:a14="http://schemas.microsoft.com/office/drawing/2010/main" val="0"/>
              </a:ext>
            </a:extLst>
          </a:blip>
          <a:srcRect t="8025" b="8025"/>
          <a:stretch/>
        </p:blipFill>
        <p:spPr>
          <a:xfrm>
            <a:off x="6194483" y="1584721"/>
            <a:ext cx="2895157" cy="1556540"/>
          </a:xfrm>
          <a:prstGeom prst="roundRect">
            <a:avLst>
              <a:gd name="adj" fmla="val 1469"/>
            </a:avLst>
          </a:prstGeom>
          <a:blipFill>
            <a:blip r:embed="rId4"/>
            <a:srcRect/>
            <a:stretch>
              <a:fillRect t="-43027" b="-43027"/>
            </a:stretch>
          </a:blipFill>
        </p:spPr>
      </p:pic>
      <p:pic>
        <p:nvPicPr>
          <p:cNvPr id="14" name="Picture Placeholder 36">
            <a:extLst>
              <a:ext uri="{FF2B5EF4-FFF2-40B4-BE49-F238E27FC236}">
                <a16:creationId xmlns:a16="http://schemas.microsoft.com/office/drawing/2014/main" id="{936422D0-3CAC-3786-B4F4-FD3E0F4371B7}"/>
              </a:ext>
            </a:extLst>
          </p:cNvPr>
          <p:cNvPicPr>
            <a:picLocks noChangeAspect="1"/>
          </p:cNvPicPr>
          <p:nvPr/>
        </p:nvPicPr>
        <p:blipFill rotWithShape="1">
          <a:blip r:embed="rId5">
            <a:extLst>
              <a:ext uri="{28A0092B-C50C-407E-A947-70E740481C1C}">
                <a14:useLocalDpi xmlns:a14="http://schemas.microsoft.com/office/drawing/2010/main" val="0"/>
              </a:ext>
            </a:extLst>
          </a:blip>
          <a:srcRect t="5792" b="5792"/>
          <a:stretch/>
        </p:blipFill>
        <p:spPr>
          <a:xfrm>
            <a:off x="9001055" y="1584721"/>
            <a:ext cx="2895157" cy="1556540"/>
          </a:xfrm>
          <a:prstGeom prst="roundRect">
            <a:avLst>
              <a:gd name="adj" fmla="val 1469"/>
            </a:avLst>
          </a:prstGeom>
          <a:blipFill>
            <a:blip r:embed="rId4"/>
            <a:srcRect/>
            <a:stretch>
              <a:fillRect t="-43027" b="-43027"/>
            </a:stretch>
          </a:blipFill>
        </p:spPr>
      </p:pic>
      <p:graphicFrame>
        <p:nvGraphicFramePr>
          <p:cNvPr id="27" name="Table 26">
            <a:extLst>
              <a:ext uri="{FF2B5EF4-FFF2-40B4-BE49-F238E27FC236}">
                <a16:creationId xmlns:a16="http://schemas.microsoft.com/office/drawing/2014/main" id="{3177682B-2741-1487-D1A2-B8372B54BA32}"/>
              </a:ext>
            </a:extLst>
          </p:cNvPr>
          <p:cNvGraphicFramePr>
            <a:graphicFrameLocks noGrp="1"/>
          </p:cNvGraphicFramePr>
          <p:nvPr>
            <p:extLst>
              <p:ext uri="{D42A27DB-BD31-4B8C-83A1-F6EECF244321}">
                <p14:modId xmlns:p14="http://schemas.microsoft.com/office/powerpoint/2010/main" val="1947099520"/>
              </p:ext>
            </p:extLst>
          </p:nvPr>
        </p:nvGraphicFramePr>
        <p:xfrm>
          <a:off x="6095996" y="619931"/>
          <a:ext cx="5816604" cy="784124"/>
        </p:xfrm>
        <a:graphic>
          <a:graphicData uri="http://schemas.openxmlformats.org/drawingml/2006/table">
            <a:tbl>
              <a:tblPr firstRow="1" bandRow="1">
                <a:tableStyleId>{93296810-A885-4BE3-A3E7-6D5BEEA58F35}</a:tableStyleId>
              </a:tblPr>
              <a:tblGrid>
                <a:gridCol w="1454151">
                  <a:extLst>
                    <a:ext uri="{9D8B030D-6E8A-4147-A177-3AD203B41FA5}">
                      <a16:colId xmlns:a16="http://schemas.microsoft.com/office/drawing/2014/main" val="3445733911"/>
                    </a:ext>
                  </a:extLst>
                </a:gridCol>
                <a:gridCol w="1454151">
                  <a:extLst>
                    <a:ext uri="{9D8B030D-6E8A-4147-A177-3AD203B41FA5}">
                      <a16:colId xmlns:a16="http://schemas.microsoft.com/office/drawing/2014/main" val="2072537272"/>
                    </a:ext>
                  </a:extLst>
                </a:gridCol>
                <a:gridCol w="1454151">
                  <a:extLst>
                    <a:ext uri="{9D8B030D-6E8A-4147-A177-3AD203B41FA5}">
                      <a16:colId xmlns:a16="http://schemas.microsoft.com/office/drawing/2014/main" val="3314162814"/>
                    </a:ext>
                  </a:extLst>
                </a:gridCol>
                <a:gridCol w="1454151">
                  <a:extLst>
                    <a:ext uri="{9D8B030D-6E8A-4147-A177-3AD203B41FA5}">
                      <a16:colId xmlns:a16="http://schemas.microsoft.com/office/drawing/2014/main" val="776944138"/>
                    </a:ext>
                  </a:extLst>
                </a:gridCol>
              </a:tblGrid>
              <a:tr h="392062">
                <a:tc>
                  <a:txBody>
                    <a:bodyPr/>
                    <a:lstStyle/>
                    <a:p>
                      <a:r>
                        <a:rPr lang="en-GB" sz="1100" dirty="0"/>
                        <a:t>Media Agency</a:t>
                      </a:r>
                    </a:p>
                  </a:txBody>
                  <a:tcPr marL="52167" marR="52167" marT="26083" marB="26083"/>
                </a:tc>
                <a:tc>
                  <a:txBody>
                    <a:bodyPr/>
                    <a:lstStyle/>
                    <a:p>
                      <a:r>
                        <a:rPr lang="en-GB" sz="1100" dirty="0"/>
                        <a:t>Target</a:t>
                      </a:r>
                    </a:p>
                  </a:txBody>
                  <a:tcPr marL="52167" marR="52167" marT="26083" marB="26083"/>
                </a:tc>
                <a:tc>
                  <a:txBody>
                    <a:bodyPr/>
                    <a:lstStyle/>
                    <a:p>
                      <a:r>
                        <a:rPr lang="en-GB" sz="1100" dirty="0"/>
                        <a:t>Buying Route</a:t>
                      </a:r>
                    </a:p>
                  </a:txBody>
                  <a:tcPr marL="52167" marR="52167" marT="26083" marB="26083"/>
                </a:tc>
                <a:tc>
                  <a:txBody>
                    <a:bodyPr/>
                    <a:lstStyle/>
                    <a:p>
                      <a:r>
                        <a:rPr lang="en-GB" sz="1100" dirty="0"/>
                        <a:t>Copy length</a:t>
                      </a:r>
                    </a:p>
                  </a:txBody>
                  <a:tcPr marL="52167" marR="52167" marT="26083" marB="26083"/>
                </a:tc>
                <a:extLst>
                  <a:ext uri="{0D108BD9-81ED-4DB2-BD59-A6C34878D82A}">
                    <a16:rowId xmlns:a16="http://schemas.microsoft.com/office/drawing/2014/main" val="1179928151"/>
                  </a:ext>
                </a:extLst>
              </a:tr>
              <a:tr h="392062">
                <a:tc>
                  <a:txBody>
                    <a:bodyPr/>
                    <a:lstStyle/>
                    <a:p>
                      <a:r>
                        <a:rPr lang="en-GB" sz="1100" dirty="0"/>
                        <a:t>OMD UK</a:t>
                      </a:r>
                    </a:p>
                  </a:txBody>
                  <a:tcPr marL="52167" marR="52167" marT="26083" marB="26083"/>
                </a:tc>
                <a:tc>
                  <a:txBody>
                    <a:bodyPr/>
                    <a:lstStyle/>
                    <a:p>
                      <a:r>
                        <a:rPr lang="en-GB" sz="1100" dirty="0"/>
                        <a:t>16-34S</a:t>
                      </a:r>
                    </a:p>
                  </a:txBody>
                  <a:tcPr marL="52167" marR="52167" marT="26083" marB="26083"/>
                </a:tc>
                <a:tc>
                  <a:txBody>
                    <a:bodyPr/>
                    <a:lstStyle/>
                    <a:p>
                      <a:r>
                        <a:rPr lang="en-GB" sz="1100" dirty="0"/>
                        <a:t>16-34 AGP</a:t>
                      </a:r>
                    </a:p>
                  </a:txBody>
                  <a:tcPr marL="52167" marR="52167" marT="26083" marB="26083"/>
                </a:tc>
                <a:tc>
                  <a:txBody>
                    <a:bodyPr/>
                    <a:lstStyle/>
                    <a:p>
                      <a:r>
                        <a:rPr lang="en-GB" sz="1100" dirty="0"/>
                        <a:t>6” Blips + 20”</a:t>
                      </a:r>
                    </a:p>
                  </a:txBody>
                  <a:tcPr marL="52167" marR="52167" marT="26083" marB="26083"/>
                </a:tc>
                <a:extLst>
                  <a:ext uri="{0D108BD9-81ED-4DB2-BD59-A6C34878D82A}">
                    <a16:rowId xmlns:a16="http://schemas.microsoft.com/office/drawing/2014/main" val="3682919480"/>
                  </a:ext>
                </a:extLst>
              </a:tr>
            </a:tbl>
          </a:graphicData>
        </a:graphic>
      </p:graphicFrame>
    </p:spTree>
    <p:extLst>
      <p:ext uri="{BB962C8B-B14F-4D97-AF65-F5344CB8AC3E}">
        <p14:creationId xmlns:p14="http://schemas.microsoft.com/office/powerpoint/2010/main" val="1735960763"/>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658</TotalTime>
  <Words>455</Words>
  <Application>Microsoft Office PowerPoint</Application>
  <PresentationFormat>Widescreen</PresentationFormat>
  <Paragraphs>38</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YouTube</vt:lpstr>
      <vt:lpstr>YouTube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10</cp:revision>
  <dcterms:created xsi:type="dcterms:W3CDTF">2026-06-18T13:58:37Z</dcterms:created>
  <dcterms:modified xsi:type="dcterms:W3CDTF">2026-07-22T10:55:06Z</dcterms:modified>
</cp:coreProperties>
</file>