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328" r:id="rId2"/>
    <p:sldId id="32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id="{AD964F7F-C25E-E04A-A01A-BA1FA323078F}">
          <p14:sldIdLst>
            <p14:sldId id="328"/>
          </p14:sldIdLst>
        </p14:section>
        <p14:section name="Detailed" id="{0EA4DDEA-782D-AA44-8D9A-864B26D7F0FD}">
          <p14:sldIdLst>
            <p14:sldId id="32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8E57BF-2AD1-F34D-B265-44DA0F432CAD}" v="16" dt="2026-07-31T17:36:18.4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28"/>
    <p:restoredTop sz="96301"/>
  </p:normalViewPr>
  <p:slideViewPr>
    <p:cSldViewPr snapToGrid="0">
      <p:cViewPr varScale="1">
        <p:scale>
          <a:sx n="70" d="100"/>
          <a:sy n="70" d="100"/>
        </p:scale>
        <p:origin x="700" y="52"/>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ttie Thompson [sd22c2t]" userId="98a8b714-f796-4d31-a9a4-7dc84f343c61" providerId="ADAL" clId="{2BD75302-921E-5E9F-A20A-9DC17D688525}"/>
    <pc:docChg chg="undo custSel addSld delSld modSld sldOrd modSection">
      <pc:chgData name="Lottie Thompson [sd22c2t]" userId="98a8b714-f796-4d31-a9a4-7dc84f343c61" providerId="ADAL" clId="{2BD75302-921E-5E9F-A20A-9DC17D688525}" dt="2026-07-31T17:37:22.335" v="1331" actId="20577"/>
      <pc:docMkLst>
        <pc:docMk/>
      </pc:docMkLst>
      <pc:sldChg chg="addSp delSp modSp new mod setBg modNotesTx">
        <pc:chgData name="Lottie Thompson [sd22c2t]" userId="98a8b714-f796-4d31-a9a4-7dc84f343c61" providerId="ADAL" clId="{2BD75302-921E-5E9F-A20A-9DC17D688525}" dt="2026-07-31T17:31:45.051" v="1222" actId="1076"/>
        <pc:sldMkLst>
          <pc:docMk/>
          <pc:sldMk cId="4206237398" sldId="328"/>
        </pc:sldMkLst>
        <pc:spChg chg="del mod">
          <ac:chgData name="Lottie Thompson [sd22c2t]" userId="98a8b714-f796-4d31-a9a4-7dc84f343c61" providerId="ADAL" clId="{2BD75302-921E-5E9F-A20A-9DC17D688525}" dt="2026-07-31T17:30:31.356" v="1187" actId="478"/>
          <ac:spMkLst>
            <pc:docMk/>
            <pc:sldMk cId="4206237398" sldId="328"/>
            <ac:spMk id="2" creationId="{E1861E6D-CFC2-EC54-F430-6E3ACB620AB4}"/>
          </ac:spMkLst>
        </pc:spChg>
        <pc:spChg chg="add del mod">
          <ac:chgData name="Lottie Thompson [sd22c2t]" userId="98a8b714-f796-4d31-a9a4-7dc84f343c61" providerId="ADAL" clId="{2BD75302-921E-5E9F-A20A-9DC17D688525}" dt="2026-07-31T17:29:01.393" v="1174" actId="478"/>
          <ac:spMkLst>
            <pc:docMk/>
            <pc:sldMk cId="4206237398" sldId="328"/>
            <ac:spMk id="3" creationId="{83E02633-3F5B-AD84-9057-7C3219F78B86}"/>
          </ac:spMkLst>
        </pc:spChg>
        <pc:spChg chg="add del mod">
          <ac:chgData name="Lottie Thompson [sd22c2t]" userId="98a8b714-f796-4d31-a9a4-7dc84f343c61" providerId="ADAL" clId="{2BD75302-921E-5E9F-A20A-9DC17D688525}" dt="2026-07-31T17:29:05.083" v="1175" actId="478"/>
          <ac:spMkLst>
            <pc:docMk/>
            <pc:sldMk cId="4206237398" sldId="328"/>
            <ac:spMk id="5" creationId="{EA4C3E96-3E18-1F7B-9BFA-DCA2FEF3276F}"/>
          </ac:spMkLst>
        </pc:spChg>
        <pc:spChg chg="add mod">
          <ac:chgData name="Lottie Thompson [sd22c2t]" userId="98a8b714-f796-4d31-a9a4-7dc84f343c61" providerId="ADAL" clId="{2BD75302-921E-5E9F-A20A-9DC17D688525}" dt="2026-07-31T17:30:31.356" v="1187" actId="478"/>
          <ac:spMkLst>
            <pc:docMk/>
            <pc:sldMk cId="4206237398" sldId="328"/>
            <ac:spMk id="7" creationId="{B584A739-C257-1265-820B-F534910DD434}"/>
          </ac:spMkLst>
        </pc:spChg>
        <pc:spChg chg="add mod">
          <ac:chgData name="Lottie Thompson [sd22c2t]" userId="98a8b714-f796-4d31-a9a4-7dc84f343c61" providerId="ADAL" clId="{2BD75302-921E-5E9F-A20A-9DC17D688525}" dt="2026-07-31T17:28:50.105" v="1173" actId="20577"/>
          <ac:spMkLst>
            <pc:docMk/>
            <pc:sldMk cId="4206237398" sldId="328"/>
            <ac:spMk id="8" creationId="{2776F7F1-05A9-38DD-7249-50525ED94B04}"/>
          </ac:spMkLst>
        </pc:spChg>
        <pc:spChg chg="add mod">
          <ac:chgData name="Lottie Thompson [sd22c2t]" userId="98a8b714-f796-4d31-a9a4-7dc84f343c61" providerId="ADAL" clId="{2BD75302-921E-5E9F-A20A-9DC17D688525}" dt="2026-07-31T17:31:45.051" v="1222" actId="1076"/>
          <ac:spMkLst>
            <pc:docMk/>
            <pc:sldMk cId="4206237398" sldId="328"/>
            <ac:spMk id="9" creationId="{57C6985E-8A3D-7F38-1363-413EE0EB8B0F}"/>
          </ac:spMkLst>
        </pc:spChg>
        <pc:spChg chg="add del mod">
          <ac:chgData name="Lottie Thompson [sd22c2t]" userId="98a8b714-f796-4d31-a9a4-7dc84f343c61" providerId="ADAL" clId="{2BD75302-921E-5E9F-A20A-9DC17D688525}" dt="2026-07-31T17:25:36.436" v="1163" actId="478"/>
          <ac:spMkLst>
            <pc:docMk/>
            <pc:sldMk cId="4206237398" sldId="328"/>
            <ac:spMk id="12" creationId="{F025E750-5BEE-9B6C-45F6-C4FF03237A15}"/>
          </ac:spMkLst>
        </pc:spChg>
        <pc:picChg chg="add mod">
          <ac:chgData name="Lottie Thompson [sd22c2t]" userId="98a8b714-f796-4d31-a9a4-7dc84f343c61" providerId="ADAL" clId="{2BD75302-921E-5E9F-A20A-9DC17D688525}" dt="2026-07-31T17:30:05.396" v="1176" actId="14826"/>
          <ac:picMkLst>
            <pc:docMk/>
            <pc:sldMk cId="4206237398" sldId="328"/>
            <ac:picMk id="10" creationId="{3D0B2954-36E8-5A4D-8548-644A86150C4D}"/>
          </ac:picMkLst>
        </pc:picChg>
        <pc:picChg chg="add mod">
          <ac:chgData name="Lottie Thompson [sd22c2t]" userId="98a8b714-f796-4d31-a9a4-7dc84f343c61" providerId="ADAL" clId="{2BD75302-921E-5E9F-A20A-9DC17D688525}" dt="2026-07-31T17:30:12.351" v="1177" actId="14826"/>
          <ac:picMkLst>
            <pc:docMk/>
            <pc:sldMk cId="4206237398" sldId="328"/>
            <ac:picMk id="11" creationId="{6D0E024F-0CA2-8D63-1BDB-74091B9B2A4E}"/>
          </ac:picMkLst>
        </pc:picChg>
      </pc:sldChg>
      <pc:sldChg chg="addSp delSp modSp add mod ord setBg modNotesTx">
        <pc:chgData name="Lottie Thompson [sd22c2t]" userId="98a8b714-f796-4d31-a9a4-7dc84f343c61" providerId="ADAL" clId="{2BD75302-921E-5E9F-A20A-9DC17D688525}" dt="2026-07-31T17:37:22.335" v="1331" actId="20577"/>
        <pc:sldMkLst>
          <pc:docMk/>
          <pc:sldMk cId="133886295" sldId="329"/>
        </pc:sldMkLst>
        <pc:spChg chg="del mod">
          <ac:chgData name="Lottie Thompson [sd22c2t]" userId="98a8b714-f796-4d31-a9a4-7dc84f343c61" providerId="ADAL" clId="{2BD75302-921E-5E9F-A20A-9DC17D688525}" dt="2026-07-31T17:30:38.286" v="1197" actId="478"/>
          <ac:spMkLst>
            <pc:docMk/>
            <pc:sldMk cId="133886295" sldId="329"/>
            <ac:spMk id="2" creationId="{D5ACA8BC-54FB-38C6-15A5-CAC07D670B8D}"/>
          </ac:spMkLst>
        </pc:spChg>
        <pc:spChg chg="add mod">
          <ac:chgData name="Lottie Thompson [sd22c2t]" userId="98a8b714-f796-4d31-a9a4-7dc84f343c61" providerId="ADAL" clId="{2BD75302-921E-5E9F-A20A-9DC17D688525}" dt="2026-07-31T17:32:32.187" v="1233" actId="313"/>
          <ac:spMkLst>
            <pc:docMk/>
            <pc:sldMk cId="133886295" sldId="329"/>
            <ac:spMk id="3" creationId="{75FA2889-0B84-FDD2-E4C8-84C028999512}"/>
          </ac:spMkLst>
        </pc:spChg>
        <pc:spChg chg="add del mod">
          <ac:chgData name="Lottie Thompson [sd22c2t]" userId="98a8b714-f796-4d31-a9a4-7dc84f343c61" providerId="ADAL" clId="{2BD75302-921E-5E9F-A20A-9DC17D688525}" dt="2026-07-31T17:25:38.766" v="1164" actId="478"/>
          <ac:spMkLst>
            <pc:docMk/>
            <pc:sldMk cId="133886295" sldId="329"/>
            <ac:spMk id="5" creationId="{1DF3A3F1-0BA8-D147-7F4F-215189614F63}"/>
          </ac:spMkLst>
        </pc:spChg>
        <pc:spChg chg="add mod">
          <ac:chgData name="Lottie Thompson [sd22c2t]" userId="98a8b714-f796-4d31-a9a4-7dc84f343c61" providerId="ADAL" clId="{2BD75302-921E-5E9F-A20A-9DC17D688525}" dt="2026-07-31T17:36:06.618" v="1305" actId="1076"/>
          <ac:spMkLst>
            <pc:docMk/>
            <pc:sldMk cId="133886295" sldId="329"/>
            <ac:spMk id="7" creationId="{55B1B07C-5E69-759E-D37B-2A3EF7F109D5}"/>
          </ac:spMkLst>
        </pc:spChg>
        <pc:spChg chg="mod">
          <ac:chgData name="Lottie Thompson [sd22c2t]" userId="98a8b714-f796-4d31-a9a4-7dc84f343c61" providerId="ADAL" clId="{2BD75302-921E-5E9F-A20A-9DC17D688525}" dt="2026-07-31T17:31:57.509" v="1223"/>
          <ac:spMkLst>
            <pc:docMk/>
            <pc:sldMk cId="133886295" sldId="329"/>
            <ac:spMk id="8" creationId="{E72D4A28-BB76-1119-4DB4-4742DADDC676}"/>
          </ac:spMkLst>
        </pc:spChg>
        <pc:spChg chg="mod">
          <ac:chgData name="Lottie Thompson [sd22c2t]" userId="98a8b714-f796-4d31-a9a4-7dc84f343c61" providerId="ADAL" clId="{2BD75302-921E-5E9F-A20A-9DC17D688525}" dt="2026-07-31T17:35:34.901" v="1296" actId="14100"/>
          <ac:spMkLst>
            <pc:docMk/>
            <pc:sldMk cId="133886295" sldId="329"/>
            <ac:spMk id="9" creationId="{B1D548DE-604D-E5D7-A71A-FAA5132A76C2}"/>
          </ac:spMkLst>
        </pc:spChg>
        <pc:spChg chg="add mod">
          <ac:chgData name="Lottie Thompson [sd22c2t]" userId="98a8b714-f796-4d31-a9a4-7dc84f343c61" providerId="ADAL" clId="{2BD75302-921E-5E9F-A20A-9DC17D688525}" dt="2026-07-31T17:30:38.286" v="1197" actId="478"/>
          <ac:spMkLst>
            <pc:docMk/>
            <pc:sldMk cId="133886295" sldId="329"/>
            <ac:spMk id="13" creationId="{FB7F8A63-CAD4-B9CB-EA5C-BC8476267AC5}"/>
          </ac:spMkLst>
        </pc:spChg>
        <pc:graphicFrameChg chg="add mod modGraphic">
          <ac:chgData name="Lottie Thompson [sd22c2t]" userId="98a8b714-f796-4d31-a9a4-7dc84f343c61" providerId="ADAL" clId="{2BD75302-921E-5E9F-A20A-9DC17D688525}" dt="2026-07-31T17:37:22.335" v="1331" actId="20577"/>
          <ac:graphicFrameMkLst>
            <pc:docMk/>
            <pc:sldMk cId="133886295" sldId="329"/>
            <ac:graphicFrameMk id="4" creationId="{5CDC8833-7BAC-1BC7-965B-DB514740901F}"/>
          </ac:graphicFrameMkLst>
        </pc:graphicFrameChg>
        <pc:picChg chg="add del mod">
          <ac:chgData name="Lottie Thompson [sd22c2t]" userId="98a8b714-f796-4d31-a9a4-7dc84f343c61" providerId="ADAL" clId="{2BD75302-921E-5E9F-A20A-9DC17D688525}" dt="2026-07-31T17:33:24.600" v="1257" actId="478"/>
          <ac:picMkLst>
            <pc:docMk/>
            <pc:sldMk cId="133886295" sldId="329"/>
            <ac:picMk id="6" creationId="{0843F395-580F-9F83-AD04-1EC2AFEBE09C}"/>
          </ac:picMkLst>
        </pc:picChg>
        <pc:picChg chg="del mod">
          <ac:chgData name="Lottie Thompson [sd22c2t]" userId="98a8b714-f796-4d31-a9a4-7dc84f343c61" providerId="ADAL" clId="{2BD75302-921E-5E9F-A20A-9DC17D688525}" dt="2026-07-31T17:33:22.795" v="1255" actId="478"/>
          <ac:picMkLst>
            <pc:docMk/>
            <pc:sldMk cId="133886295" sldId="329"/>
            <ac:picMk id="10" creationId="{51D27EFC-5A1A-A0BF-050F-F14D7D5E3405}"/>
          </ac:picMkLst>
        </pc:picChg>
        <pc:picChg chg="del mod">
          <ac:chgData name="Lottie Thompson [sd22c2t]" userId="98a8b714-f796-4d31-a9a4-7dc84f343c61" providerId="ADAL" clId="{2BD75302-921E-5E9F-A20A-9DC17D688525}" dt="2026-07-31T17:33:23.646" v="1256" actId="478"/>
          <ac:picMkLst>
            <pc:docMk/>
            <pc:sldMk cId="133886295" sldId="329"/>
            <ac:picMk id="11" creationId="{4AC65905-1166-1076-3DE7-F60A2E70C2E2}"/>
          </ac:picMkLst>
        </pc:picChg>
        <pc:picChg chg="add mod modCrop">
          <ac:chgData name="Lottie Thompson [sd22c2t]" userId="98a8b714-f796-4d31-a9a4-7dc84f343c61" providerId="ADAL" clId="{2BD75302-921E-5E9F-A20A-9DC17D688525}" dt="2026-07-31T17:35:44.365" v="1299" actId="1076"/>
          <ac:picMkLst>
            <pc:docMk/>
            <pc:sldMk cId="133886295" sldId="329"/>
            <ac:picMk id="14" creationId="{985177A8-F5F9-CD03-F4D3-C1FBBB9BF273}"/>
          </ac:picMkLst>
        </pc:picChg>
        <pc:picChg chg="add mod modCrop">
          <ac:chgData name="Lottie Thompson [sd22c2t]" userId="98a8b714-f796-4d31-a9a4-7dc84f343c61" providerId="ADAL" clId="{2BD75302-921E-5E9F-A20A-9DC17D688525}" dt="2026-07-31T17:34:26.218" v="1269" actId="732"/>
          <ac:picMkLst>
            <pc:docMk/>
            <pc:sldMk cId="133886295" sldId="329"/>
            <ac:picMk id="15" creationId="{268951C1-37EF-0E5F-5480-90FFDB58A10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A0118-22F6-4749-91FB-9CCCAAFC42AF}" type="datetimeFigureOut">
              <a:rPr lang="en-US" smtClean="0"/>
              <a:t>8/2/2026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52886D-1597-604C-8079-1A6241206724}" type="slidenum">
              <a:rPr lang="en-US" smtClean="0"/>
              <a:t>‹#›</a:t>
            </a:fld>
            <a:endParaRPr lang="en-US"/>
          </a:p>
        </p:txBody>
      </p:sp>
    </p:spTree>
    <p:extLst>
      <p:ext uri="{BB962C8B-B14F-4D97-AF65-F5344CB8AC3E}">
        <p14:creationId xmlns:p14="http://schemas.microsoft.com/office/powerpoint/2010/main" val="1226759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lgn="l" defTabSz="445018">
              <a:buNone/>
              <a:defRPr/>
            </a:pPr>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1</a:t>
            </a:fld>
            <a:endParaRPr lang="en-US"/>
          </a:p>
        </p:txBody>
      </p:sp>
    </p:spTree>
    <p:extLst>
      <p:ext uri="{BB962C8B-B14F-4D97-AF65-F5344CB8AC3E}">
        <p14:creationId xmlns:p14="http://schemas.microsoft.com/office/powerpoint/2010/main" val="2476950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lgn="l" defTabSz="445018">
              <a:buNone/>
              <a:defRPr/>
            </a:pPr>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2</a:t>
            </a:fld>
            <a:endParaRPr lang="en-US"/>
          </a:p>
        </p:txBody>
      </p:sp>
    </p:spTree>
    <p:extLst>
      <p:ext uri="{BB962C8B-B14F-4D97-AF65-F5344CB8AC3E}">
        <p14:creationId xmlns:p14="http://schemas.microsoft.com/office/powerpoint/2010/main" val="35687021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02/08/2026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2776F7F1-05A9-38DD-7249-50525ED94B04}"/>
              </a:ext>
            </a:extLst>
          </p:cNvPr>
          <p:cNvSpPr>
            <a:spLocks noGrp="1"/>
          </p:cNvSpPr>
          <p:nvPr>
            <p:ph type="title"/>
          </p:nvPr>
        </p:nvSpPr>
        <p:spPr>
          <a:xfrm>
            <a:off x="510922" y="476824"/>
            <a:ext cx="10837631" cy="525552"/>
          </a:xfrm>
        </p:spPr>
        <p:txBody>
          <a:bodyPr/>
          <a:lstStyle/>
          <a:p>
            <a:r>
              <a:rPr lang="en-US" dirty="0"/>
              <a:t>Wayfair</a:t>
            </a:r>
          </a:p>
        </p:txBody>
      </p:sp>
      <p:sp>
        <p:nvSpPr>
          <p:cNvPr id="9" name="Text Placeholder 4">
            <a:extLst>
              <a:ext uri="{FF2B5EF4-FFF2-40B4-BE49-F238E27FC236}">
                <a16:creationId xmlns:a16="http://schemas.microsoft.com/office/drawing/2014/main" id="{57C6985E-8A3D-7F38-1363-413EE0EB8B0F}"/>
              </a:ext>
            </a:extLst>
          </p:cNvPr>
          <p:cNvSpPr>
            <a:spLocks noGrp="1"/>
          </p:cNvSpPr>
          <p:nvPr>
            <p:ph type="body" sz="quarter" idx="16"/>
          </p:nvPr>
        </p:nvSpPr>
        <p:spPr>
          <a:xfrm>
            <a:off x="510922" y="1411486"/>
            <a:ext cx="7442287" cy="4035028"/>
          </a:xfrm>
        </p:spPr>
        <p:txBody>
          <a:bodyPr/>
          <a:lstStyle/>
          <a:p>
            <a:pPr lvl="0" indent="0" defTabSz="961844">
              <a:lnSpc>
                <a:spcPct val="100000"/>
              </a:lnSpc>
              <a:spcBef>
                <a:spcPts val="0"/>
              </a:spcBef>
              <a:buClr>
                <a:srgbClr val="FFFFFF"/>
              </a:buClr>
              <a:buSzPct val="100000"/>
              <a:defRPr/>
            </a:pPr>
            <a:r>
              <a:rPr lang="en-GB" sz="1600" b="1" dirty="0"/>
              <a:t>Background </a:t>
            </a:r>
            <a:br>
              <a:rPr lang="en-GB" sz="1600" b="1" dirty="0"/>
            </a:br>
            <a:r>
              <a:rPr lang="en-GB" altLang="en-US" sz="1600" dirty="0">
                <a:solidFill>
                  <a:srgbClr val="000000"/>
                </a:solidFill>
                <a:cs typeface="Arial" pitchFamily="34" charset="0"/>
              </a:rPr>
              <a:t>While prominent in the US, Wayfair has yet to break the UK with main competitor, IKEA, holding the advantage of heritage and physical retail locations. The goal of this campaign was to grow brand familiarity amongst key ABC1 Ads audience.</a:t>
            </a:r>
            <a:br>
              <a:rPr lang="en-GB" altLang="en-US" sz="1600" dirty="0">
                <a:solidFill>
                  <a:srgbClr val="000000"/>
                </a:solidFill>
                <a:cs typeface="Arial" pitchFamily="34" charset="0"/>
              </a:rPr>
            </a:br>
            <a:br>
              <a:rPr lang="en-GB" altLang="en-US" sz="1600" dirty="0">
                <a:solidFill>
                  <a:srgbClr val="000000"/>
                </a:solidFill>
                <a:cs typeface="Arial" pitchFamily="34" charset="0"/>
              </a:rPr>
            </a:br>
            <a:r>
              <a:rPr lang="en-GB" sz="1600" b="1" dirty="0"/>
              <a:t>Plan</a:t>
            </a:r>
            <a:br>
              <a:rPr lang="en-GB" sz="1600" b="1" dirty="0">
                <a:solidFill>
                  <a:srgbClr val="000000"/>
                </a:solidFill>
              </a:rPr>
            </a:br>
            <a:r>
              <a:rPr lang="en-GB" altLang="en-US" sz="1600" dirty="0">
                <a:solidFill>
                  <a:srgbClr val="000000"/>
                </a:solidFill>
                <a:cs typeface="Arial" pitchFamily="34" charset="0"/>
              </a:rPr>
              <a:t>Wayfair ran in an ABC1 Adults AGP across April-May 2025 accessing films such as </a:t>
            </a:r>
            <a:r>
              <a:rPr lang="en-GB" altLang="en-US" sz="1600" i="1" dirty="0">
                <a:solidFill>
                  <a:srgbClr val="000000"/>
                </a:solidFill>
                <a:cs typeface="Arial" pitchFamily="34" charset="0"/>
              </a:rPr>
              <a:t>The Penguin Lessons, Sinners &amp;</a:t>
            </a:r>
            <a:r>
              <a:rPr lang="en-GB" altLang="en-US" sz="1600" dirty="0">
                <a:solidFill>
                  <a:srgbClr val="000000"/>
                </a:solidFill>
                <a:cs typeface="Arial" pitchFamily="34" charset="0"/>
              </a:rPr>
              <a:t> </a:t>
            </a:r>
            <a:r>
              <a:rPr lang="en-GB" altLang="en-US" sz="1600" i="1" dirty="0">
                <a:solidFill>
                  <a:srgbClr val="000000"/>
                </a:solidFill>
                <a:cs typeface="Arial" pitchFamily="34" charset="0"/>
              </a:rPr>
              <a:t>Thunderbolts*. </a:t>
            </a:r>
            <a:r>
              <a:rPr lang="en-GB" altLang="en-US" sz="1600" dirty="0">
                <a:solidFill>
                  <a:srgbClr val="000000"/>
                </a:solidFill>
                <a:cs typeface="Arial" pitchFamily="34" charset="0"/>
              </a:rPr>
              <a:t>DCM’s </a:t>
            </a:r>
            <a:r>
              <a:rPr lang="en-GB" altLang="en-US" sz="1600" dirty="0" err="1">
                <a:solidFill>
                  <a:srgbClr val="000000"/>
                </a:solidFill>
                <a:cs typeface="Arial" pitchFamily="34" charset="0"/>
              </a:rPr>
              <a:t>Cinemapper</a:t>
            </a:r>
            <a:r>
              <a:rPr lang="en-GB" altLang="en-US" sz="1600" dirty="0">
                <a:solidFill>
                  <a:srgbClr val="000000"/>
                </a:solidFill>
                <a:cs typeface="Arial" pitchFamily="34" charset="0"/>
              </a:rPr>
              <a:t> was also used to ensure specific areas were targeted with the cinema campaign. </a:t>
            </a:r>
          </a:p>
          <a:p>
            <a:pPr lvl="0" indent="0" defTabSz="961844">
              <a:lnSpc>
                <a:spcPct val="100000"/>
              </a:lnSpc>
              <a:spcBef>
                <a:spcPts val="0"/>
              </a:spcBef>
              <a:buClr>
                <a:srgbClr val="FFFFFF"/>
              </a:buClr>
              <a:buSzPct val="100000"/>
              <a:defRPr/>
            </a:pPr>
            <a:br>
              <a:rPr lang="en-GB" sz="1600" i="1" dirty="0">
                <a:solidFill>
                  <a:srgbClr val="000000"/>
                </a:solidFill>
              </a:rPr>
            </a:br>
            <a:r>
              <a:rPr lang="en-GB" sz="1600" b="1" dirty="0"/>
              <a:t>Results</a:t>
            </a:r>
          </a:p>
          <a:p>
            <a:pPr lvl="0" indent="0" defTabSz="961844">
              <a:lnSpc>
                <a:spcPct val="100000"/>
              </a:lnSpc>
              <a:spcBef>
                <a:spcPts val="0"/>
              </a:spcBef>
              <a:buClr>
                <a:srgbClr val="FFFFFF"/>
              </a:buClr>
              <a:buSzPct val="100000"/>
              <a:defRPr/>
            </a:pPr>
            <a:endParaRPr lang="en-GB" sz="1600" b="1" dirty="0"/>
          </a:p>
          <a:p>
            <a:pPr marL="285750" lvl="0" indent="-285750" defTabSz="961844">
              <a:lnSpc>
                <a:spcPct val="100000"/>
              </a:lnSpc>
              <a:spcBef>
                <a:spcPts val="0"/>
              </a:spcBef>
              <a:buClr>
                <a:schemeClr val="tx1"/>
              </a:buClr>
              <a:buSzPct val="100000"/>
              <a:buFont typeface="Arial" panose="020B0604020202020204" pitchFamily="34" charset="0"/>
              <a:buChar char="•"/>
              <a:defRPr/>
            </a:pPr>
            <a:r>
              <a:rPr lang="en-GB" sz="1600" dirty="0"/>
              <a:t>Amongst those exposed via cinema, there was a +111% uplift in those who knew Wayfair ‘very well’.</a:t>
            </a:r>
            <a:endParaRPr lang="en-GB" sz="1600" dirty="0">
              <a:solidFill>
                <a:srgbClr val="000000"/>
              </a:solidFill>
              <a:highlight>
                <a:srgbClr val="FFFF00"/>
              </a:highlight>
            </a:endParaRPr>
          </a:p>
          <a:p>
            <a:pPr marL="285750" indent="-285750" defTabSz="654246">
              <a:lnSpc>
                <a:spcPct val="100000"/>
              </a:lnSpc>
              <a:buClr>
                <a:schemeClr val="tx1"/>
              </a:buClr>
              <a:buFont typeface="Arial" panose="020B0604020202020204" pitchFamily="34" charset="0"/>
              <a:buChar char="•"/>
            </a:pPr>
            <a:r>
              <a:rPr lang="en-GB" sz="1600" dirty="0"/>
              <a:t>+62% significant uplift in those intending to purchase homeware from Wayfair vs. those not exposed in cinema.</a:t>
            </a:r>
            <a:endParaRPr lang="en-GB" sz="1600" dirty="0">
              <a:solidFill>
                <a:srgbClr val="000000"/>
              </a:solidFill>
            </a:endParaRPr>
          </a:p>
        </p:txBody>
      </p:sp>
      <p:pic>
        <p:nvPicPr>
          <p:cNvPr id="10" name="Picture Placeholder 8">
            <a:extLst>
              <a:ext uri="{FF2B5EF4-FFF2-40B4-BE49-F238E27FC236}">
                <a16:creationId xmlns:a16="http://schemas.microsoft.com/office/drawing/2014/main" id="{3D0B2954-36E8-5A4D-8548-644A86150C4D}"/>
              </a:ext>
            </a:extLst>
          </p:cNvPr>
          <p:cNvPicPr>
            <a:picLocks noChangeAspect="1"/>
          </p:cNvPicPr>
          <p:nvPr/>
        </p:nvPicPr>
        <p:blipFill>
          <a:blip r:embed="rId3">
            <a:extLst>
              <a:ext uri="{28A0092B-C50C-407E-A947-70E740481C1C}">
                <a14:useLocalDpi xmlns:a14="http://schemas.microsoft.com/office/drawing/2010/main" val="0"/>
              </a:ext>
            </a:extLst>
          </a:blip>
          <a:srcRect t="1097" b="1097"/>
          <a:stretch/>
        </p:blipFill>
        <p:spPr>
          <a:xfrm>
            <a:off x="8507219" y="932940"/>
            <a:ext cx="3291034" cy="2390828"/>
          </a:xfrm>
          <a:prstGeom prst="roundRect">
            <a:avLst>
              <a:gd name="adj" fmla="val 1469"/>
            </a:avLst>
          </a:prstGeom>
          <a:blipFill>
            <a:blip r:embed="rId4"/>
            <a:srcRect/>
            <a:stretch>
              <a:fillRect t="-13649" b="-13649"/>
            </a:stretch>
          </a:blipFill>
        </p:spPr>
      </p:pic>
      <p:pic>
        <p:nvPicPr>
          <p:cNvPr id="11" name="Picture Placeholder 8">
            <a:extLst>
              <a:ext uri="{FF2B5EF4-FFF2-40B4-BE49-F238E27FC236}">
                <a16:creationId xmlns:a16="http://schemas.microsoft.com/office/drawing/2014/main" id="{6D0E024F-0CA2-8D63-1BDB-74091B9B2A4E}"/>
              </a:ext>
            </a:extLst>
          </p:cNvPr>
          <p:cNvPicPr>
            <a:picLocks noChangeAspect="1"/>
          </p:cNvPicPr>
          <p:nvPr/>
        </p:nvPicPr>
        <p:blipFill>
          <a:blip r:embed="rId5">
            <a:extLst>
              <a:ext uri="{28A0092B-C50C-407E-A947-70E740481C1C}">
                <a14:useLocalDpi xmlns:a14="http://schemas.microsoft.com/office/drawing/2010/main" val="0"/>
              </a:ext>
            </a:extLst>
          </a:blip>
          <a:srcRect t="1802" b="1802"/>
          <a:stretch/>
        </p:blipFill>
        <p:spPr>
          <a:xfrm>
            <a:off x="8507219" y="3429000"/>
            <a:ext cx="3291034" cy="2390828"/>
          </a:xfrm>
          <a:prstGeom prst="roundRect">
            <a:avLst>
              <a:gd name="adj" fmla="val 1469"/>
            </a:avLst>
          </a:prstGeom>
          <a:blipFill>
            <a:blip r:embed="rId4"/>
            <a:srcRect/>
            <a:stretch>
              <a:fillRect t="-13649" b="-13649"/>
            </a:stretch>
          </a:blipFill>
        </p:spPr>
      </p:pic>
      <p:sp>
        <p:nvSpPr>
          <p:cNvPr id="7" name="Text Placeholder 6">
            <a:extLst>
              <a:ext uri="{FF2B5EF4-FFF2-40B4-BE49-F238E27FC236}">
                <a16:creationId xmlns:a16="http://schemas.microsoft.com/office/drawing/2014/main" id="{B584A739-C257-1265-820B-F534910DD434}"/>
              </a:ext>
            </a:extLst>
          </p:cNvPr>
          <p:cNvSpPr>
            <a:spLocks noGrp="1"/>
          </p:cNvSpPr>
          <p:nvPr>
            <p:ph type="body" sz="quarter" idx="83"/>
          </p:nvPr>
        </p:nvSpPr>
        <p:spPr/>
        <p:txBody>
          <a:bodyPr/>
          <a:lstStyle/>
          <a:p>
            <a:endParaRPr lang="en-US"/>
          </a:p>
        </p:txBody>
      </p:sp>
    </p:spTree>
    <p:extLst>
      <p:ext uri="{BB962C8B-B14F-4D97-AF65-F5344CB8AC3E}">
        <p14:creationId xmlns:p14="http://schemas.microsoft.com/office/powerpoint/2010/main" val="4206237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0A81E9FA-10A1-6377-511A-55DB1B0E72DA}"/>
            </a:ext>
          </a:extLst>
        </p:cNvPr>
        <p:cNvGrpSpPr/>
        <p:nvPr/>
      </p:nvGrpSpPr>
      <p:grpSpPr>
        <a:xfrm>
          <a:off x="0" y="0"/>
          <a:ext cx="0" cy="0"/>
          <a:chOff x="0" y="0"/>
          <a:chExt cx="0" cy="0"/>
        </a:xfrm>
      </p:grpSpPr>
      <p:sp>
        <p:nvSpPr>
          <p:cNvPr id="8" name="Title 2">
            <a:extLst>
              <a:ext uri="{FF2B5EF4-FFF2-40B4-BE49-F238E27FC236}">
                <a16:creationId xmlns:a16="http://schemas.microsoft.com/office/drawing/2014/main" id="{E72D4A28-BB76-1119-4DB4-4742DADDC676}"/>
              </a:ext>
            </a:extLst>
          </p:cNvPr>
          <p:cNvSpPr>
            <a:spLocks noGrp="1"/>
          </p:cNvSpPr>
          <p:nvPr>
            <p:ph type="title"/>
          </p:nvPr>
        </p:nvSpPr>
        <p:spPr>
          <a:xfrm>
            <a:off x="510922" y="476824"/>
            <a:ext cx="8204453" cy="525552"/>
          </a:xfrm>
        </p:spPr>
        <p:txBody>
          <a:bodyPr/>
          <a:lstStyle/>
          <a:p>
            <a:r>
              <a:rPr lang="en-US" dirty="0"/>
              <a:t>Wayfair</a:t>
            </a:r>
          </a:p>
        </p:txBody>
      </p:sp>
      <p:sp>
        <p:nvSpPr>
          <p:cNvPr id="9" name="Text Placeholder 4">
            <a:extLst>
              <a:ext uri="{FF2B5EF4-FFF2-40B4-BE49-F238E27FC236}">
                <a16:creationId xmlns:a16="http://schemas.microsoft.com/office/drawing/2014/main" id="{B1D548DE-604D-E5D7-A71A-FAA5132A76C2}"/>
              </a:ext>
            </a:extLst>
          </p:cNvPr>
          <p:cNvSpPr>
            <a:spLocks noGrp="1"/>
          </p:cNvSpPr>
          <p:nvPr>
            <p:ph type="body" sz="quarter" idx="16"/>
          </p:nvPr>
        </p:nvSpPr>
        <p:spPr>
          <a:xfrm>
            <a:off x="508533" y="2081773"/>
            <a:ext cx="4266667" cy="3382856"/>
          </a:xfrm>
        </p:spPr>
        <p:txBody>
          <a:bodyPr/>
          <a:lstStyle/>
          <a:p>
            <a:pPr defTabSz="654246">
              <a:lnSpc>
                <a:spcPct val="100000"/>
              </a:lnSpc>
            </a:pPr>
            <a:r>
              <a:rPr lang="en-GB" altLang="en-US" b="1" dirty="0">
                <a:cs typeface="Arial" pitchFamily="34" charset="0"/>
              </a:rPr>
              <a:t>Background</a:t>
            </a:r>
            <a:br>
              <a:rPr lang="en-GB" altLang="en-US" dirty="0">
                <a:cs typeface="Arial" pitchFamily="34" charset="0"/>
              </a:rPr>
            </a:br>
            <a:r>
              <a:rPr lang="en-GB" altLang="en-US" dirty="0">
                <a:solidFill>
                  <a:srgbClr val="000000"/>
                </a:solidFill>
                <a:cs typeface="Arial" pitchFamily="34" charset="0"/>
              </a:rPr>
              <a:t>While prominent in the US, Wayfair has yet to break the UK, with main competitor, IKEA, holding the advantage of heritage and physical retail locations. The latest creative showcased the ease of making purchases on Wayfair, not letting life’s busy nature get in the way. The campaign’s aims were to grow familiarity amongst a key ABC1 Adult audience and to ultimately drive intent to purchase.</a:t>
            </a:r>
            <a:br>
              <a:rPr lang="en-GB" altLang="en-US" dirty="0">
                <a:solidFill>
                  <a:srgbClr val="000000"/>
                </a:solidFill>
                <a:cs typeface="Arial" pitchFamily="34" charset="0"/>
              </a:rPr>
            </a:br>
            <a:br>
              <a:rPr lang="en-GB" altLang="en-US" dirty="0">
                <a:solidFill>
                  <a:srgbClr val="000000"/>
                </a:solidFill>
                <a:cs typeface="Arial" pitchFamily="34" charset="0"/>
              </a:rPr>
            </a:br>
            <a:r>
              <a:rPr lang="en-GB" altLang="en-US" b="1" dirty="0">
                <a:cs typeface="Arial" pitchFamily="34" charset="0"/>
              </a:rPr>
              <a:t>Plan</a:t>
            </a:r>
            <a:br>
              <a:rPr lang="en-GB" altLang="en-US" dirty="0">
                <a:cs typeface="Arial" pitchFamily="34" charset="0"/>
              </a:rPr>
            </a:br>
            <a:r>
              <a:rPr lang="en-GB" altLang="en-US" dirty="0">
                <a:solidFill>
                  <a:srgbClr val="000000"/>
                </a:solidFill>
                <a:cs typeface="Arial" pitchFamily="34" charset="0"/>
              </a:rPr>
              <a:t>Ensuring effective reach amongst the target audience, Wayfair ran in an ABC1 Adults AGP across April-May 2025 accessing films such as </a:t>
            </a:r>
            <a:r>
              <a:rPr lang="en-GB" altLang="en-US" i="1" dirty="0">
                <a:solidFill>
                  <a:srgbClr val="000000"/>
                </a:solidFill>
                <a:cs typeface="Arial" pitchFamily="34" charset="0"/>
              </a:rPr>
              <a:t>The Penguin Lessons</a:t>
            </a:r>
            <a:r>
              <a:rPr lang="en-GB" altLang="en-US" dirty="0">
                <a:solidFill>
                  <a:srgbClr val="000000"/>
                </a:solidFill>
                <a:cs typeface="Arial" pitchFamily="34" charset="0"/>
              </a:rPr>
              <a:t>, </a:t>
            </a:r>
            <a:r>
              <a:rPr lang="en-GB" altLang="en-US" i="1" dirty="0">
                <a:solidFill>
                  <a:srgbClr val="000000"/>
                </a:solidFill>
                <a:cs typeface="Arial" pitchFamily="34" charset="0"/>
              </a:rPr>
              <a:t>Sinner</a:t>
            </a:r>
            <a:r>
              <a:rPr lang="en-GB" altLang="en-US" dirty="0">
                <a:solidFill>
                  <a:srgbClr val="000000"/>
                </a:solidFill>
                <a:cs typeface="Arial" pitchFamily="34" charset="0"/>
              </a:rPr>
              <a:t> &amp; </a:t>
            </a:r>
            <a:r>
              <a:rPr lang="en-GB" altLang="en-US" i="1" dirty="0">
                <a:solidFill>
                  <a:srgbClr val="000000"/>
                </a:solidFill>
                <a:cs typeface="Arial" pitchFamily="34" charset="0"/>
              </a:rPr>
              <a:t>Thunderbolts*</a:t>
            </a:r>
            <a:r>
              <a:rPr lang="en-GB" altLang="en-US" dirty="0">
                <a:solidFill>
                  <a:srgbClr val="000000"/>
                </a:solidFill>
                <a:cs typeface="Arial" pitchFamily="34" charset="0"/>
              </a:rPr>
              <a:t>.</a:t>
            </a:r>
            <a:br>
              <a:rPr lang="en-GB" altLang="en-US" dirty="0">
                <a:solidFill>
                  <a:srgbClr val="000000"/>
                </a:solidFill>
                <a:cs typeface="Arial" pitchFamily="34" charset="0"/>
              </a:rPr>
            </a:br>
            <a:br>
              <a:rPr lang="en-GB" altLang="en-US" dirty="0">
                <a:solidFill>
                  <a:srgbClr val="000000"/>
                </a:solidFill>
                <a:cs typeface="Arial" pitchFamily="34" charset="0"/>
              </a:rPr>
            </a:br>
            <a:r>
              <a:rPr lang="en-GB" altLang="en-US" dirty="0">
                <a:solidFill>
                  <a:srgbClr val="000000"/>
                </a:solidFill>
                <a:cs typeface="Arial" pitchFamily="34" charset="0"/>
              </a:rPr>
              <a:t>Cinema’s premium environment provided high levels of attention, helping Wayfair to successfully land key messaging and prompt action amongst those exposed. DCM’s </a:t>
            </a:r>
            <a:r>
              <a:rPr lang="en-GB" altLang="en-US" dirty="0" err="1">
                <a:solidFill>
                  <a:srgbClr val="000000"/>
                </a:solidFill>
                <a:cs typeface="Arial" pitchFamily="34" charset="0"/>
              </a:rPr>
              <a:t>Cinemapper</a:t>
            </a:r>
            <a:r>
              <a:rPr lang="en-GB" altLang="en-US" dirty="0">
                <a:solidFill>
                  <a:srgbClr val="000000"/>
                </a:solidFill>
                <a:cs typeface="Arial" pitchFamily="34" charset="0"/>
              </a:rPr>
              <a:t> was also used in order to pinpoint specific the key areas that would run the cinema campaign.</a:t>
            </a:r>
          </a:p>
          <a:p>
            <a:pPr defTabSz="654246">
              <a:lnSpc>
                <a:spcPct val="100000"/>
              </a:lnSpc>
            </a:pPr>
            <a:endParaRPr lang="en-GB" dirty="0">
              <a:solidFill>
                <a:srgbClr val="000000"/>
              </a:solidFill>
            </a:endParaRPr>
          </a:p>
        </p:txBody>
      </p:sp>
      <p:sp>
        <p:nvSpPr>
          <p:cNvPr id="3" name="Subtitle 3">
            <a:extLst>
              <a:ext uri="{FF2B5EF4-FFF2-40B4-BE49-F238E27FC236}">
                <a16:creationId xmlns:a16="http://schemas.microsoft.com/office/drawing/2014/main" id="{75FA2889-0B84-FDD2-E4C8-84C028999512}"/>
              </a:ext>
            </a:extLst>
          </p:cNvPr>
          <p:cNvSpPr>
            <a:spLocks noGrp="1"/>
          </p:cNvSpPr>
          <p:nvPr>
            <p:ph type="subTitle" idx="1"/>
          </p:nvPr>
        </p:nvSpPr>
        <p:spPr>
          <a:xfrm>
            <a:off x="508533" y="1169061"/>
            <a:ext cx="4617721" cy="347555"/>
          </a:xfrm>
        </p:spPr>
        <p:txBody>
          <a:bodyPr/>
          <a:lstStyle/>
          <a:p>
            <a:r>
              <a:rPr lang="en-GB" dirty="0"/>
              <a:t>‘Get it out of your head, and into</a:t>
            </a:r>
            <a:br>
              <a:rPr lang="en-GB" dirty="0"/>
            </a:br>
            <a:r>
              <a:rPr lang="en-GB" dirty="0"/>
              <a:t>your home’</a:t>
            </a:r>
          </a:p>
          <a:p>
            <a:endParaRPr lang="en-GB" dirty="0"/>
          </a:p>
        </p:txBody>
      </p:sp>
      <p:graphicFrame>
        <p:nvGraphicFramePr>
          <p:cNvPr id="4" name="Table 3">
            <a:extLst>
              <a:ext uri="{FF2B5EF4-FFF2-40B4-BE49-F238E27FC236}">
                <a16:creationId xmlns:a16="http://schemas.microsoft.com/office/drawing/2014/main" id="{5CDC8833-7BAC-1BC7-965B-DB514740901F}"/>
              </a:ext>
            </a:extLst>
          </p:cNvPr>
          <p:cNvGraphicFramePr>
            <a:graphicFrameLocks noGrp="1"/>
          </p:cNvGraphicFramePr>
          <p:nvPr>
            <p:extLst>
              <p:ext uri="{D42A27DB-BD31-4B8C-83A1-F6EECF244321}">
                <p14:modId xmlns:p14="http://schemas.microsoft.com/office/powerpoint/2010/main" val="4013969132"/>
              </p:ext>
            </p:extLst>
          </p:nvPr>
        </p:nvGraphicFramePr>
        <p:xfrm>
          <a:off x="5313680" y="720119"/>
          <a:ext cx="6484572" cy="897884"/>
        </p:xfrm>
        <a:graphic>
          <a:graphicData uri="http://schemas.openxmlformats.org/drawingml/2006/table">
            <a:tbl>
              <a:tblPr firstRow="1" bandRow="1">
                <a:tableStyleId>{00A15C55-8517-42AA-B614-E9B94910E393}</a:tableStyleId>
              </a:tblPr>
              <a:tblGrid>
                <a:gridCol w="1560292">
                  <a:extLst>
                    <a:ext uri="{9D8B030D-6E8A-4147-A177-3AD203B41FA5}">
                      <a16:colId xmlns:a16="http://schemas.microsoft.com/office/drawing/2014/main" val="3445733911"/>
                    </a:ext>
                  </a:extLst>
                </a:gridCol>
                <a:gridCol w="1681994">
                  <a:extLst>
                    <a:ext uri="{9D8B030D-6E8A-4147-A177-3AD203B41FA5}">
                      <a16:colId xmlns:a16="http://schemas.microsoft.com/office/drawing/2014/main" val="2072537272"/>
                    </a:ext>
                  </a:extLst>
                </a:gridCol>
                <a:gridCol w="1621143">
                  <a:extLst>
                    <a:ext uri="{9D8B030D-6E8A-4147-A177-3AD203B41FA5}">
                      <a16:colId xmlns:a16="http://schemas.microsoft.com/office/drawing/2014/main" val="3314162814"/>
                    </a:ext>
                  </a:extLst>
                </a:gridCol>
                <a:gridCol w="1621143">
                  <a:extLst>
                    <a:ext uri="{9D8B030D-6E8A-4147-A177-3AD203B41FA5}">
                      <a16:colId xmlns:a16="http://schemas.microsoft.com/office/drawing/2014/main" val="776944138"/>
                    </a:ext>
                  </a:extLst>
                </a:gridCol>
              </a:tblGrid>
              <a:tr h="440052">
                <a:tc>
                  <a:txBody>
                    <a:bodyPr/>
                    <a:lstStyle/>
                    <a:p>
                      <a:pPr algn="l"/>
                      <a:r>
                        <a:rPr lang="en-GB" sz="1300" dirty="0">
                          <a:solidFill>
                            <a:schemeClr val="tx1"/>
                          </a:solidFill>
                        </a:rPr>
                        <a:t>Media agency</a:t>
                      </a:r>
                    </a:p>
                  </a:txBody>
                  <a:tcPr marL="52167" marR="52167" marT="26083" marB="26083"/>
                </a:tc>
                <a:tc>
                  <a:txBody>
                    <a:bodyPr/>
                    <a:lstStyle/>
                    <a:p>
                      <a:pPr algn="l"/>
                      <a:r>
                        <a:rPr lang="en-GB" sz="1300" dirty="0">
                          <a:solidFill>
                            <a:schemeClr val="tx1"/>
                          </a:solidFill>
                        </a:rPr>
                        <a:t>Target</a:t>
                      </a:r>
                    </a:p>
                  </a:txBody>
                  <a:tcPr marL="52167" marR="52167" marT="26083" marB="26083"/>
                </a:tc>
                <a:tc>
                  <a:txBody>
                    <a:bodyPr/>
                    <a:lstStyle/>
                    <a:p>
                      <a:pPr algn="l"/>
                      <a:r>
                        <a:rPr lang="en-GB" sz="1300" dirty="0">
                          <a:solidFill>
                            <a:schemeClr val="tx1"/>
                          </a:solidFill>
                        </a:rPr>
                        <a:t>Buying route</a:t>
                      </a:r>
                    </a:p>
                  </a:txBody>
                  <a:tcPr marL="52167" marR="52167" marT="26083" marB="26083"/>
                </a:tc>
                <a:tc>
                  <a:txBody>
                    <a:bodyPr/>
                    <a:lstStyle/>
                    <a:p>
                      <a:pPr algn="l"/>
                      <a:r>
                        <a:rPr lang="en-GB" sz="1300" dirty="0">
                          <a:solidFill>
                            <a:schemeClr val="tx1"/>
                          </a:solidFill>
                        </a:rPr>
                        <a:t>Copy length</a:t>
                      </a:r>
                    </a:p>
                  </a:txBody>
                  <a:tcPr marL="52167" marR="52167" marT="26083" marB="26083"/>
                </a:tc>
                <a:extLst>
                  <a:ext uri="{0D108BD9-81ED-4DB2-BD59-A6C34878D82A}">
                    <a16:rowId xmlns:a16="http://schemas.microsoft.com/office/drawing/2014/main" val="1179928151"/>
                  </a:ext>
                </a:extLst>
              </a:tr>
              <a:tr h="457832">
                <a:tc>
                  <a:txBody>
                    <a:bodyPr/>
                    <a:lstStyle/>
                    <a:p>
                      <a:pPr algn="l" fontAlgn="ctr"/>
                      <a:r>
                        <a:rPr lang="en-GB" sz="1200" b="0" u="none" strike="noStrike" dirty="0">
                          <a:solidFill>
                            <a:schemeClr val="tx1"/>
                          </a:solidFill>
                          <a:effectLst/>
                        </a:rPr>
                        <a:t> Wavemaker </a:t>
                      </a:r>
                      <a:r>
                        <a:rPr lang="en-GB" sz="1200" b="0" u="none" strike="noStrike" dirty="0">
                          <a:solidFill>
                            <a:schemeClr val="accent2">
                              <a:lumMod val="20000"/>
                              <a:lumOff val="80000"/>
                            </a:schemeClr>
                          </a:solidFill>
                          <a:effectLst/>
                        </a:rPr>
                        <a:t>,</a:t>
                      </a:r>
                      <a:r>
                        <a:rPr lang="en-GB" sz="1200" b="0" u="none" strike="noStrike" dirty="0">
                          <a:solidFill>
                            <a:schemeClr val="tx1"/>
                          </a:solidFill>
                          <a:effectLst/>
                        </a:rPr>
                        <a:t>Manchester</a:t>
                      </a:r>
                      <a:endParaRPr lang="en-GB" sz="1200" b="0" i="0" u="none" strike="noStrike" dirty="0">
                        <a:solidFill>
                          <a:schemeClr val="tx1"/>
                        </a:solidFill>
                        <a:effectLst/>
                        <a:latin typeface="+mn-lt"/>
                      </a:endParaRPr>
                    </a:p>
                  </a:txBody>
                  <a:tcPr marL="4319" marR="4319" marT="4319" marB="0" anchor="ctr"/>
                </a:tc>
                <a:tc>
                  <a:txBody>
                    <a:bodyPr/>
                    <a:lstStyle/>
                    <a:p>
                      <a:pPr algn="l" fontAlgn="ctr"/>
                      <a:r>
                        <a:rPr lang="en-GB" sz="1200" b="0" u="none" strike="noStrike" dirty="0">
                          <a:solidFill>
                            <a:schemeClr val="tx1"/>
                          </a:solidFill>
                          <a:effectLst/>
                        </a:rPr>
                        <a:t> ABC1 25-54</a:t>
                      </a:r>
                      <a:endParaRPr lang="en-GB" sz="1200" b="0" i="0" u="none" strike="noStrike" dirty="0">
                        <a:solidFill>
                          <a:schemeClr val="tx1"/>
                        </a:solidFill>
                        <a:effectLst/>
                        <a:latin typeface="+mn-lt"/>
                      </a:endParaRPr>
                    </a:p>
                  </a:txBody>
                  <a:tcPr marL="4319" marR="4319" marT="4319" marB="0" anchor="ctr"/>
                </a:tc>
                <a:tc>
                  <a:txBody>
                    <a:bodyPr/>
                    <a:lstStyle/>
                    <a:p>
                      <a:pPr algn="l" fontAlgn="ctr"/>
                      <a:r>
                        <a:rPr lang="en-GB" sz="1200" b="0" u="none" strike="noStrike" dirty="0">
                          <a:solidFill>
                            <a:schemeClr val="tx1"/>
                          </a:solidFill>
                          <a:effectLst/>
                        </a:rPr>
                        <a:t> ABC1 Adults AGP</a:t>
                      </a:r>
                      <a:endParaRPr lang="en-GB" sz="1200" b="0" i="0" u="none" strike="noStrike" dirty="0">
                        <a:solidFill>
                          <a:schemeClr val="tx1"/>
                        </a:solidFill>
                        <a:effectLst/>
                        <a:latin typeface="+mn-lt"/>
                      </a:endParaRPr>
                    </a:p>
                  </a:txBody>
                  <a:tcPr marL="4319" marR="4319" marT="4319" marB="0" anchor="ctr"/>
                </a:tc>
                <a:tc>
                  <a:txBody>
                    <a:bodyPr/>
                    <a:lstStyle/>
                    <a:p>
                      <a:pPr algn="l" fontAlgn="ctr"/>
                      <a:r>
                        <a:rPr lang="en-GB" sz="1200" b="0" u="none" strike="noStrike" dirty="0">
                          <a:solidFill>
                            <a:schemeClr val="tx1"/>
                          </a:solidFill>
                          <a:effectLst/>
                        </a:rPr>
                        <a:t> 30”</a:t>
                      </a:r>
                      <a:endParaRPr lang="en-GB" sz="1200" b="0" i="0" u="none" strike="noStrike" dirty="0">
                        <a:solidFill>
                          <a:schemeClr val="tx1"/>
                        </a:solidFill>
                        <a:effectLst/>
                        <a:latin typeface="+mn-lt"/>
                      </a:endParaRPr>
                    </a:p>
                  </a:txBody>
                  <a:tcPr marL="4319" marR="4319" marT="4319" marB="0" anchor="ctr"/>
                </a:tc>
                <a:extLst>
                  <a:ext uri="{0D108BD9-81ED-4DB2-BD59-A6C34878D82A}">
                    <a16:rowId xmlns:a16="http://schemas.microsoft.com/office/drawing/2014/main" val="3682919480"/>
                  </a:ext>
                </a:extLst>
              </a:tr>
            </a:tbl>
          </a:graphicData>
        </a:graphic>
      </p:graphicFrame>
      <p:sp>
        <p:nvSpPr>
          <p:cNvPr id="7" name="Text Placeholder 4">
            <a:extLst>
              <a:ext uri="{FF2B5EF4-FFF2-40B4-BE49-F238E27FC236}">
                <a16:creationId xmlns:a16="http://schemas.microsoft.com/office/drawing/2014/main" id="{55B1B07C-5E69-759E-D37B-2A3EF7F109D5}"/>
              </a:ext>
            </a:extLst>
          </p:cNvPr>
          <p:cNvSpPr txBox="1">
            <a:spLocks/>
          </p:cNvSpPr>
          <p:nvPr/>
        </p:nvSpPr>
        <p:spPr>
          <a:xfrm>
            <a:off x="5313680" y="1861298"/>
            <a:ext cx="6484573" cy="1839428"/>
          </a:xfrm>
          <a:prstGeom prst="rect">
            <a:avLst/>
          </a:prstGeom>
        </p:spPr>
        <p:txBody>
          <a:bodyPr vert="horz" lIns="0" tIns="0" rIns="0" bIns="0" rtlCol="0">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54246">
              <a:lnSpc>
                <a:spcPct val="100000"/>
              </a:lnSpc>
            </a:pPr>
            <a:r>
              <a:rPr lang="en-GB" b="1" dirty="0"/>
              <a:t>Results</a:t>
            </a:r>
            <a:br>
              <a:rPr lang="en-GB" dirty="0"/>
            </a:br>
            <a:r>
              <a:rPr lang="en-GB" dirty="0">
                <a:solidFill>
                  <a:srgbClr val="000000"/>
                </a:solidFill>
              </a:rPr>
              <a:t>The cinema campaign was impactful at driving KPIs across Wayfair’s core campaign objectives.</a:t>
            </a:r>
            <a:br>
              <a:rPr lang="en-GB" dirty="0">
                <a:solidFill>
                  <a:srgbClr val="AC162C"/>
                </a:solidFill>
                <a:highlight>
                  <a:srgbClr val="FFFF00"/>
                </a:highlight>
              </a:rPr>
            </a:br>
            <a:br>
              <a:rPr lang="en-GB" dirty="0">
                <a:solidFill>
                  <a:srgbClr val="AC162C"/>
                </a:solidFill>
                <a:highlight>
                  <a:srgbClr val="FFFF00"/>
                </a:highlight>
              </a:rPr>
            </a:br>
            <a:r>
              <a:rPr lang="en-GB" b="1" dirty="0"/>
              <a:t>Increased familiarity</a:t>
            </a:r>
            <a:br>
              <a:rPr lang="en-GB" dirty="0"/>
            </a:br>
            <a:r>
              <a:rPr lang="en-GB" dirty="0">
                <a:solidFill>
                  <a:srgbClr val="000000"/>
                </a:solidFill>
              </a:rPr>
              <a:t>Amongst those exposed via cinema, there was a +111% uplift in those who knew Wayfair ‘very well’.</a:t>
            </a:r>
            <a:br>
              <a:rPr lang="en-GB" dirty="0">
                <a:solidFill>
                  <a:srgbClr val="000000"/>
                </a:solidFill>
                <a:highlight>
                  <a:srgbClr val="FFFF00"/>
                </a:highlight>
              </a:rPr>
            </a:br>
            <a:br>
              <a:rPr lang="en-GB" dirty="0">
                <a:solidFill>
                  <a:srgbClr val="000000"/>
                </a:solidFill>
                <a:highlight>
                  <a:srgbClr val="FFFF00"/>
                </a:highlight>
              </a:rPr>
            </a:br>
            <a:r>
              <a:rPr lang="en-GB" b="1" dirty="0"/>
              <a:t>Boosting intent to purchase</a:t>
            </a:r>
            <a:br>
              <a:rPr lang="en-GB" dirty="0"/>
            </a:br>
            <a:r>
              <a:rPr lang="en-GB" dirty="0">
                <a:solidFill>
                  <a:srgbClr val="000000"/>
                </a:solidFill>
              </a:rPr>
              <a:t>+62% significant uplift in those intending to purchase homeware from Wayfair vs. those not exposed via cinema. </a:t>
            </a:r>
          </a:p>
        </p:txBody>
      </p:sp>
      <p:sp>
        <p:nvSpPr>
          <p:cNvPr id="13" name="Text Placeholder 12">
            <a:extLst>
              <a:ext uri="{FF2B5EF4-FFF2-40B4-BE49-F238E27FC236}">
                <a16:creationId xmlns:a16="http://schemas.microsoft.com/office/drawing/2014/main" id="{FB7F8A63-CAD4-B9CB-EA5C-BC8476267AC5}"/>
              </a:ext>
            </a:extLst>
          </p:cNvPr>
          <p:cNvSpPr>
            <a:spLocks noGrp="1"/>
          </p:cNvSpPr>
          <p:nvPr>
            <p:ph type="body" sz="quarter" idx="83"/>
          </p:nvPr>
        </p:nvSpPr>
        <p:spPr/>
        <p:txBody>
          <a:bodyPr/>
          <a:lstStyle/>
          <a:p>
            <a:endParaRPr lang="en-US"/>
          </a:p>
        </p:txBody>
      </p:sp>
      <p:pic>
        <p:nvPicPr>
          <p:cNvPr id="14" name="Picture Placeholder 8">
            <a:extLst>
              <a:ext uri="{FF2B5EF4-FFF2-40B4-BE49-F238E27FC236}">
                <a16:creationId xmlns:a16="http://schemas.microsoft.com/office/drawing/2014/main" id="{985177A8-F5F9-CD03-F4D3-C1FBBB9BF273}"/>
              </a:ext>
            </a:extLst>
          </p:cNvPr>
          <p:cNvPicPr>
            <a:picLocks noChangeAspect="1"/>
          </p:cNvPicPr>
          <p:nvPr/>
        </p:nvPicPr>
        <p:blipFill>
          <a:blip r:embed="rId3">
            <a:extLst>
              <a:ext uri="{28A0092B-C50C-407E-A947-70E740481C1C}">
                <a14:useLocalDpi xmlns:a14="http://schemas.microsoft.com/office/drawing/2010/main" val="0"/>
              </a:ext>
            </a:extLst>
          </a:blip>
          <a:srcRect t="9446" b="8592"/>
          <a:stretch>
            <a:fillRect/>
          </a:stretch>
        </p:blipFill>
        <p:spPr>
          <a:xfrm>
            <a:off x="5313680" y="3898484"/>
            <a:ext cx="3111516" cy="1894114"/>
          </a:xfrm>
          <a:prstGeom prst="roundRect">
            <a:avLst>
              <a:gd name="adj" fmla="val 1469"/>
            </a:avLst>
          </a:prstGeom>
          <a:blipFill>
            <a:blip r:embed="rId4"/>
            <a:srcRect/>
            <a:stretch>
              <a:fillRect t="-13649" b="-13649"/>
            </a:stretch>
          </a:blipFill>
        </p:spPr>
      </p:pic>
      <p:pic>
        <p:nvPicPr>
          <p:cNvPr id="15" name="Picture Placeholder 8">
            <a:extLst>
              <a:ext uri="{FF2B5EF4-FFF2-40B4-BE49-F238E27FC236}">
                <a16:creationId xmlns:a16="http://schemas.microsoft.com/office/drawing/2014/main" id="{268951C1-37EF-0E5F-5480-90FFDB58A106}"/>
              </a:ext>
            </a:extLst>
          </p:cNvPr>
          <p:cNvPicPr>
            <a:picLocks noChangeAspect="1"/>
          </p:cNvPicPr>
          <p:nvPr/>
        </p:nvPicPr>
        <p:blipFill>
          <a:blip r:embed="rId5">
            <a:extLst>
              <a:ext uri="{28A0092B-C50C-407E-A947-70E740481C1C}">
                <a14:useLocalDpi xmlns:a14="http://schemas.microsoft.com/office/drawing/2010/main" val="0"/>
              </a:ext>
            </a:extLst>
          </a:blip>
          <a:srcRect t="14455" b="4766"/>
          <a:stretch>
            <a:fillRect/>
          </a:stretch>
        </p:blipFill>
        <p:spPr>
          <a:xfrm>
            <a:off x="8686737" y="3898484"/>
            <a:ext cx="3111516" cy="1894114"/>
          </a:xfrm>
          <a:prstGeom prst="roundRect">
            <a:avLst>
              <a:gd name="adj" fmla="val 1469"/>
            </a:avLst>
          </a:prstGeom>
          <a:blipFill>
            <a:blip r:embed="rId4"/>
            <a:srcRect/>
            <a:stretch>
              <a:fillRect t="-13649" b="-13649"/>
            </a:stretch>
          </a:blipFill>
        </p:spPr>
      </p:pic>
    </p:spTree>
    <p:extLst>
      <p:ext uri="{BB962C8B-B14F-4D97-AF65-F5344CB8AC3E}">
        <p14:creationId xmlns:p14="http://schemas.microsoft.com/office/powerpoint/2010/main" val="133886295"/>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2934</TotalTime>
  <Words>398</Words>
  <Application>Microsoft Office PowerPoint</Application>
  <PresentationFormat>Widescreen</PresentationFormat>
  <Paragraphs>20</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Arial</vt:lpstr>
      <vt:lpstr>Helvetica Neue Light</vt:lpstr>
      <vt:lpstr>Inter Tight</vt:lpstr>
      <vt:lpstr>04. Text</vt:lpstr>
      <vt:lpstr>Wayfair</vt:lpstr>
      <vt:lpstr>Wayfair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Zoe Aresti</cp:lastModifiedBy>
  <cp:revision>5</cp:revision>
  <dcterms:created xsi:type="dcterms:W3CDTF">2026-06-18T13:58:37Z</dcterms:created>
  <dcterms:modified xsi:type="dcterms:W3CDTF">2026-08-02T14:05:47Z</dcterms:modified>
</cp:coreProperties>
</file>