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2" r:id="rId2"/>
    <p:sldId id="30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25/06/2026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4.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6D4D3F-CA23-DB0A-A0CA-6754846A1040}"/>
              </a:ext>
            </a:extLst>
          </p:cNvPr>
          <p:cNvSpPr>
            <a:spLocks noGrp="1"/>
          </p:cNvSpPr>
          <p:nvPr>
            <p:ph type="body" sz="quarter" idx="83"/>
          </p:nvPr>
        </p:nvSpPr>
        <p:spPr/>
        <p:txBody>
          <a:bodyPr/>
          <a:lstStyle/>
          <a:p>
            <a:endParaRPr lang="en-GB"/>
          </a:p>
        </p:txBody>
      </p:sp>
      <p:sp>
        <p:nvSpPr>
          <p:cNvPr id="3" name="Title 2">
            <a:extLst>
              <a:ext uri="{FF2B5EF4-FFF2-40B4-BE49-F238E27FC236}">
                <a16:creationId xmlns:a16="http://schemas.microsoft.com/office/drawing/2014/main" id="{4C5F17F7-0810-50F8-886E-54B55FE7E423}"/>
              </a:ext>
            </a:extLst>
          </p:cNvPr>
          <p:cNvSpPr>
            <a:spLocks noGrp="1"/>
          </p:cNvSpPr>
          <p:nvPr>
            <p:ph type="title"/>
          </p:nvPr>
        </p:nvSpPr>
        <p:spPr/>
        <p:txBody>
          <a:bodyPr/>
          <a:lstStyle/>
          <a:p>
            <a:r>
              <a:rPr lang="en-GB" dirty="0"/>
              <a:t>Warner Bros. Games</a:t>
            </a:r>
          </a:p>
        </p:txBody>
      </p:sp>
      <p:sp>
        <p:nvSpPr>
          <p:cNvPr id="4" name="Subtitle 3">
            <a:extLst>
              <a:ext uri="{FF2B5EF4-FFF2-40B4-BE49-F238E27FC236}">
                <a16:creationId xmlns:a16="http://schemas.microsoft.com/office/drawing/2014/main" id="{BD44D5BF-B627-973C-4DE8-8212990E7E6A}"/>
              </a:ext>
            </a:extLst>
          </p:cNvPr>
          <p:cNvSpPr>
            <a:spLocks noGrp="1"/>
          </p:cNvSpPr>
          <p:nvPr>
            <p:ph type="subTitle" idx="1"/>
          </p:nvPr>
        </p:nvSpPr>
        <p:spPr/>
        <p:txBody>
          <a:bodyPr/>
          <a:lstStyle/>
          <a:p>
            <a:r>
              <a:rPr lang="en-GB" dirty="0"/>
              <a:t>Harry Potter: Wizards Unite</a:t>
            </a:r>
          </a:p>
        </p:txBody>
      </p:sp>
      <p:sp>
        <p:nvSpPr>
          <p:cNvPr id="5" name="Text Placeholder 4">
            <a:extLst>
              <a:ext uri="{FF2B5EF4-FFF2-40B4-BE49-F238E27FC236}">
                <a16:creationId xmlns:a16="http://schemas.microsoft.com/office/drawing/2014/main" id="{A8B50C63-9791-E7EC-419F-89B74AAAE6B0}"/>
              </a:ext>
            </a:extLst>
          </p:cNvPr>
          <p:cNvSpPr>
            <a:spLocks noGrp="1"/>
          </p:cNvSpPr>
          <p:nvPr>
            <p:ph type="body" sz="quarter" idx="16"/>
          </p:nvPr>
        </p:nvSpPr>
        <p:spPr/>
        <p:txBody>
          <a:bodyPr/>
          <a:lstStyle/>
          <a:p>
            <a:pPr indent="0" defTabSz="961844">
              <a:lnSpc>
                <a:spcPct val="100000"/>
              </a:lnSpc>
              <a:spcBef>
                <a:spcPts val="0"/>
              </a:spcBef>
              <a:buClr>
                <a:srgbClr val="FFFFFF"/>
              </a:buClr>
              <a:buSzPct val="100000"/>
              <a:defRPr/>
            </a:pPr>
            <a:r>
              <a:rPr lang="en-GB" sz="1400" b="1" dirty="0"/>
              <a:t>Background </a:t>
            </a:r>
          </a:p>
          <a:p>
            <a:pPr indent="0" defTabSz="654246">
              <a:lnSpc>
                <a:spcPct val="100000"/>
              </a:lnSpc>
              <a:spcBef>
                <a:spcPts val="0"/>
              </a:spcBef>
            </a:pPr>
            <a:r>
              <a:rPr lang="en-GB" altLang="en-US" sz="1400" dirty="0">
                <a:solidFill>
                  <a:srgbClr val="000000"/>
                </a:solidFill>
                <a:cs typeface="Arial" pitchFamily="34" charset="0"/>
              </a:rPr>
              <a:t>Warner Bros. Games wanted to create buzz and drive pre-registrations for the upcoming Harry Potter: Wizards Unite augmented reality mobile game. </a:t>
            </a:r>
          </a:p>
          <a:p>
            <a:pPr indent="0" defTabSz="654246">
              <a:lnSpc>
                <a:spcPct val="100000"/>
              </a:lnSpc>
              <a:spcBef>
                <a:spcPts val="0"/>
              </a:spcBef>
            </a:pPr>
            <a:endParaRPr lang="en-GB" sz="1400" dirty="0">
              <a:solidFill>
                <a:srgbClr val="000000"/>
              </a:solidFill>
              <a:cs typeface="Arial" pitchFamily="34" charset="0"/>
            </a:endParaRPr>
          </a:p>
          <a:p>
            <a:pPr indent="0" defTabSz="961844">
              <a:lnSpc>
                <a:spcPct val="100000"/>
              </a:lnSpc>
              <a:spcBef>
                <a:spcPts val="0"/>
              </a:spcBef>
              <a:buClr>
                <a:srgbClr val="FFFFFF"/>
              </a:buClr>
              <a:buSzPct val="100000"/>
              <a:defRPr/>
            </a:pPr>
            <a:r>
              <a:rPr lang="en-GB" sz="1400" b="1" dirty="0"/>
              <a:t>Plan</a:t>
            </a:r>
          </a:p>
          <a:p>
            <a:pPr indent="0" defTabSz="654246">
              <a:lnSpc>
                <a:spcPct val="100000"/>
              </a:lnSpc>
              <a:spcBef>
                <a:spcPts val="0"/>
              </a:spcBef>
            </a:pPr>
            <a:r>
              <a:rPr lang="en-GB" sz="1400" dirty="0">
                <a:solidFill>
                  <a:srgbClr val="000000"/>
                </a:solidFill>
                <a:cs typeface="Arial" pitchFamily="34" charset="0"/>
              </a:rPr>
              <a:t>Warner Bros. Games committed to two bursts of the campaign, with the first launching the first teaser trailer in the ad reel ahead of Fantastic Beasts: The Crimes of Grindelwald and the second launching in the Gold Spot ahead of Pokémon: Detective Pikachu targeting fans of the Pokémon Go game.</a:t>
            </a:r>
          </a:p>
          <a:p>
            <a:pPr indent="0" defTabSz="654246">
              <a:lnSpc>
                <a:spcPct val="100000"/>
              </a:lnSpc>
              <a:spcBef>
                <a:spcPts val="0"/>
              </a:spcBef>
            </a:pPr>
            <a:endParaRPr lang="en-GB" sz="1400" dirty="0">
              <a:solidFill>
                <a:srgbClr val="000000"/>
              </a:solidFill>
            </a:endParaRPr>
          </a:p>
          <a:p>
            <a:pPr lvl="0" indent="0" defTabSz="961844">
              <a:lnSpc>
                <a:spcPct val="100000"/>
              </a:lnSpc>
              <a:spcBef>
                <a:spcPts val="0"/>
              </a:spcBef>
              <a:buClr>
                <a:srgbClr val="FFFFFF"/>
              </a:buClr>
              <a:buSzPct val="100000"/>
              <a:defRPr/>
            </a:pPr>
            <a:r>
              <a:rPr lang="en-GB" sz="1400" b="1" dirty="0"/>
              <a:t>Results</a:t>
            </a:r>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400" dirty="0"/>
              <a:t>Making cinema the home of the exclusive teaser propelled Harry Potter: Wizards Unite into a zeitgeist moment that drove conversation, word-of-mouth and ultimately made it one of the most pre-registered apps ever on Google Play Store. </a:t>
            </a:r>
          </a:p>
          <a:p>
            <a:pPr indent="0">
              <a:lnSpc>
                <a:spcPct val="100000"/>
              </a:lnSpc>
              <a:spcBef>
                <a:spcPts val="0"/>
              </a:spcBef>
            </a:pPr>
            <a:endParaRPr lang="en-GB" sz="1400" dirty="0"/>
          </a:p>
        </p:txBody>
      </p:sp>
      <p:pic>
        <p:nvPicPr>
          <p:cNvPr id="11" name="Picture Placeholder 10">
            <a:extLst>
              <a:ext uri="{FF2B5EF4-FFF2-40B4-BE49-F238E27FC236}">
                <a16:creationId xmlns:a16="http://schemas.microsoft.com/office/drawing/2014/main" id="{8AA39920-FA5C-1E04-6710-07DF3325360C}"/>
              </a:ext>
            </a:extLst>
          </p:cNvPr>
          <p:cNvPicPr>
            <a:picLocks noGrp="1" noChangeAspect="1"/>
          </p:cNvPicPr>
          <p:nvPr>
            <p:ph type="pic" sz="quarter" idx="84"/>
          </p:nvPr>
        </p:nvPicPr>
        <p:blipFill>
          <a:blip r:embed="rId2">
            <a:extLst>
              <a:ext uri="{28A0092B-C50C-407E-A947-70E740481C1C}">
                <a14:useLocalDpi xmlns:a14="http://schemas.microsoft.com/office/drawing/2010/main" val="0"/>
              </a:ext>
            </a:extLst>
          </a:blip>
          <a:srcRect/>
          <a:stretch>
            <a:fillRect/>
          </a:stretch>
        </p:blipFill>
        <p:spPr>
          <a:xfrm>
            <a:off x="7277100" y="3589020"/>
            <a:ext cx="4617720" cy="2316481"/>
          </a:xfrm>
          <a:prstGeom prst="roundRect">
            <a:avLst>
              <a:gd name="adj" fmla="val 1469"/>
            </a:avLst>
          </a:prstGeom>
          <a:blipFill>
            <a:blip r:embed="rId3"/>
            <a:srcRect/>
            <a:stretch>
              <a:fillRect t="-13649" b="-13649"/>
            </a:stretch>
          </a:blipFill>
        </p:spPr>
      </p:pic>
      <p:pic>
        <p:nvPicPr>
          <p:cNvPr id="9" name="Picture Placeholder 8">
            <a:extLst>
              <a:ext uri="{FF2B5EF4-FFF2-40B4-BE49-F238E27FC236}">
                <a16:creationId xmlns:a16="http://schemas.microsoft.com/office/drawing/2014/main" id="{870A1C90-C953-A318-3532-8ED5C38B19CF}"/>
              </a:ext>
            </a:extLst>
          </p:cNvPr>
          <p:cNvPicPr>
            <a:picLocks noGrp="1" noChangeAspect="1"/>
          </p:cNvPicPr>
          <p:nvPr>
            <p:ph type="pic" sz="quarter" idx="85"/>
          </p:nvPr>
        </p:nvPicPr>
        <p:blipFill>
          <a:blip r:embed="rId4">
            <a:extLst>
              <a:ext uri="{28A0092B-C50C-407E-A947-70E740481C1C}">
                <a14:useLocalDpi xmlns:a14="http://schemas.microsoft.com/office/drawing/2010/main" val="0"/>
              </a:ext>
            </a:extLst>
          </a:blip>
          <a:srcRect/>
          <a:stretch>
            <a:fillRect/>
          </a:stretch>
        </p:blipFill>
        <p:spPr>
          <a:xfrm>
            <a:off x="7277100" y="1173162"/>
            <a:ext cx="4617720" cy="2316481"/>
          </a:xfrm>
          <a:prstGeom prst="roundRect">
            <a:avLst>
              <a:gd name="adj" fmla="val 1469"/>
            </a:avLst>
          </a:prstGeom>
          <a:blipFill>
            <a:blip r:embed="rId3"/>
            <a:srcRect/>
            <a:stretch>
              <a:fillRect t="-13649" b="-13649"/>
            </a:stretch>
          </a:blipFill>
        </p:spPr>
      </p:pic>
      <p:sp>
        <p:nvSpPr>
          <p:cNvPr id="7" name="Oval 6">
            <a:extLst>
              <a:ext uri="{FF2B5EF4-FFF2-40B4-BE49-F238E27FC236}">
                <a16:creationId xmlns:a16="http://schemas.microsoft.com/office/drawing/2014/main" id="{9513D080-1D07-9DC6-7099-887171324EAD}"/>
              </a:ext>
            </a:extLst>
          </p:cNvPr>
          <p:cNvSpPr/>
          <p:nvPr/>
        </p:nvSpPr>
        <p:spPr>
          <a:xfrm>
            <a:off x="9585960" y="4064734"/>
            <a:ext cx="1237673" cy="1043709"/>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2395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3EA3B0-F16C-3CCB-C543-717D2F998897}"/>
              </a:ext>
            </a:extLst>
          </p:cNvPr>
          <p:cNvSpPr>
            <a:spLocks noGrp="1"/>
          </p:cNvSpPr>
          <p:nvPr>
            <p:ph type="body" sz="quarter" idx="83"/>
          </p:nvPr>
        </p:nvSpPr>
        <p:spPr/>
        <p:txBody>
          <a:bodyPr/>
          <a:lstStyle/>
          <a:p>
            <a:endParaRPr lang="en-GB"/>
          </a:p>
        </p:txBody>
      </p:sp>
      <p:sp>
        <p:nvSpPr>
          <p:cNvPr id="7" name="Title 2">
            <a:extLst>
              <a:ext uri="{FF2B5EF4-FFF2-40B4-BE49-F238E27FC236}">
                <a16:creationId xmlns:a16="http://schemas.microsoft.com/office/drawing/2014/main" id="{2CE56C16-4566-AB50-DD9C-3D8AEB1502F3}"/>
              </a:ext>
            </a:extLst>
          </p:cNvPr>
          <p:cNvSpPr>
            <a:spLocks noGrp="1"/>
          </p:cNvSpPr>
          <p:nvPr>
            <p:ph type="title"/>
          </p:nvPr>
        </p:nvSpPr>
        <p:spPr>
          <a:xfrm>
            <a:off x="510922" y="476824"/>
            <a:ext cx="10837631" cy="525552"/>
          </a:xfrm>
        </p:spPr>
        <p:txBody>
          <a:bodyPr/>
          <a:lstStyle/>
          <a:p>
            <a:r>
              <a:rPr lang="en-GB" dirty="0"/>
              <a:t>Warner Bros. Games</a:t>
            </a:r>
          </a:p>
        </p:txBody>
      </p:sp>
      <p:sp>
        <p:nvSpPr>
          <p:cNvPr id="8" name="Subtitle 3">
            <a:extLst>
              <a:ext uri="{FF2B5EF4-FFF2-40B4-BE49-F238E27FC236}">
                <a16:creationId xmlns:a16="http://schemas.microsoft.com/office/drawing/2014/main" id="{9C172752-9668-7584-E9C5-E6DFF165A6C0}"/>
              </a:ext>
            </a:extLst>
          </p:cNvPr>
          <p:cNvSpPr>
            <a:spLocks noGrp="1"/>
          </p:cNvSpPr>
          <p:nvPr>
            <p:ph type="subTitle" idx="1"/>
          </p:nvPr>
        </p:nvSpPr>
        <p:spPr>
          <a:xfrm>
            <a:off x="508532" y="1173679"/>
            <a:ext cx="6551835" cy="310347"/>
          </a:xfrm>
        </p:spPr>
        <p:txBody>
          <a:bodyPr/>
          <a:lstStyle/>
          <a:p>
            <a:r>
              <a:rPr lang="en-GB" dirty="0"/>
              <a:t>Harry Potter: Wizards Unite</a:t>
            </a:r>
          </a:p>
          <a:p>
            <a:endParaRPr lang="en-GB" dirty="0"/>
          </a:p>
        </p:txBody>
      </p:sp>
      <p:sp>
        <p:nvSpPr>
          <p:cNvPr id="9" name="Text Placeholder 4">
            <a:extLst>
              <a:ext uri="{FF2B5EF4-FFF2-40B4-BE49-F238E27FC236}">
                <a16:creationId xmlns:a16="http://schemas.microsoft.com/office/drawing/2014/main" id="{C6BB2097-945E-6312-D496-269DD8540163}"/>
              </a:ext>
            </a:extLst>
          </p:cNvPr>
          <p:cNvSpPr>
            <a:spLocks noGrp="1"/>
          </p:cNvSpPr>
          <p:nvPr>
            <p:ph type="body" sz="quarter" idx="16"/>
          </p:nvPr>
        </p:nvSpPr>
        <p:spPr>
          <a:xfrm>
            <a:off x="508532" y="1844675"/>
            <a:ext cx="5397318" cy="3839645"/>
          </a:xfrm>
        </p:spPr>
        <p:txBody>
          <a:bodyPr/>
          <a:lstStyle/>
          <a:p>
            <a:pPr indent="0" defTabSz="654246">
              <a:lnSpc>
                <a:spcPct val="100000"/>
              </a:lnSpc>
              <a:spcBef>
                <a:spcPts val="0"/>
              </a:spcBef>
            </a:pPr>
            <a:r>
              <a:rPr lang="en-GB" altLang="en-US" sz="1300" b="1" dirty="0">
                <a:cs typeface="Arial" pitchFamily="34" charset="0"/>
              </a:rPr>
              <a:t>Background</a:t>
            </a:r>
          </a:p>
          <a:p>
            <a:pPr indent="0" defTabSz="654246">
              <a:lnSpc>
                <a:spcPct val="100000"/>
              </a:lnSpc>
              <a:spcBef>
                <a:spcPts val="0"/>
              </a:spcBef>
              <a:spcAft>
                <a:spcPts val="116"/>
              </a:spcAft>
            </a:pPr>
            <a:r>
              <a:rPr lang="en-GB" altLang="en-US" sz="1300" dirty="0">
                <a:solidFill>
                  <a:srgbClr val="000000"/>
                </a:solidFill>
                <a:cs typeface="Arial" pitchFamily="34" charset="0"/>
              </a:rPr>
              <a:t>Warner Bros. Games wanted to create buzz and drive pre-registrations for the upcoming Harry Potter: Wizards Unite augmented reality mobile game. </a:t>
            </a:r>
          </a:p>
          <a:p>
            <a:pPr indent="0" defTabSz="654246">
              <a:lnSpc>
                <a:spcPct val="100000"/>
              </a:lnSpc>
              <a:spcBef>
                <a:spcPts val="0"/>
              </a:spcBef>
              <a:spcAft>
                <a:spcPts val="116"/>
              </a:spcAft>
            </a:pPr>
            <a:endParaRPr lang="en-GB" altLang="en-US" sz="1300" dirty="0">
              <a:solidFill>
                <a:srgbClr val="000000"/>
              </a:solidFill>
              <a:cs typeface="Arial" pitchFamily="34" charset="0"/>
            </a:endParaRPr>
          </a:p>
          <a:p>
            <a:pPr indent="0" defTabSz="654246">
              <a:lnSpc>
                <a:spcPct val="100000"/>
              </a:lnSpc>
              <a:spcBef>
                <a:spcPts val="0"/>
              </a:spcBef>
              <a:spcAft>
                <a:spcPts val="116"/>
              </a:spcAft>
            </a:pPr>
            <a:r>
              <a:rPr lang="en-GB" altLang="en-US" sz="1300" b="1" dirty="0">
                <a:cs typeface="Arial" pitchFamily="34" charset="0"/>
              </a:rPr>
              <a:t>Plan</a:t>
            </a:r>
          </a:p>
          <a:p>
            <a:pPr indent="0" defTabSz="654246">
              <a:lnSpc>
                <a:spcPct val="100000"/>
              </a:lnSpc>
              <a:spcBef>
                <a:spcPts val="0"/>
              </a:spcBef>
              <a:spcAft>
                <a:spcPts val="116"/>
              </a:spcAft>
            </a:pPr>
            <a:r>
              <a:rPr lang="en-GB" altLang="en-US" sz="1300" dirty="0">
                <a:solidFill>
                  <a:srgbClr val="000000"/>
                </a:solidFill>
                <a:cs typeface="Arial" pitchFamily="34" charset="0"/>
              </a:rPr>
              <a:t>Early in the planning process it was identified that cinema would be a key channel for teasing the game given the cinematic heritage of the franchise. Warner Bros. wanted to reveal more about the game in two strategic bursts and capitalised on the theatrical slate to achieve this. The first burst launching the first teaser trailer in the ad reel ahead of Fantastic Beasts: The Crimes of Grindelwald and the second launching in the Gold Spot ahead of Pokémon: Detective Pikachu targeting fans of the Pokémon Go game.</a:t>
            </a:r>
          </a:p>
          <a:p>
            <a:pPr indent="0" defTabSz="654246">
              <a:lnSpc>
                <a:spcPct val="100000"/>
              </a:lnSpc>
              <a:spcBef>
                <a:spcPts val="0"/>
              </a:spcBef>
              <a:spcAft>
                <a:spcPts val="116"/>
              </a:spcAft>
            </a:pPr>
            <a:endParaRPr lang="en-GB" altLang="en-US" sz="1300" dirty="0">
              <a:solidFill>
                <a:srgbClr val="000000"/>
              </a:solidFill>
              <a:cs typeface="Arial" pitchFamily="34" charset="0"/>
            </a:endParaRPr>
          </a:p>
          <a:p>
            <a:pPr indent="0" defTabSz="654246">
              <a:lnSpc>
                <a:spcPct val="100000"/>
              </a:lnSpc>
              <a:spcBef>
                <a:spcPts val="0"/>
              </a:spcBef>
              <a:spcAft>
                <a:spcPts val="116"/>
              </a:spcAft>
            </a:pPr>
            <a:r>
              <a:rPr lang="en-GB" altLang="en-US" sz="1300" dirty="0">
                <a:solidFill>
                  <a:srgbClr val="000000"/>
                </a:solidFill>
                <a:cs typeface="Arial" pitchFamily="34" charset="0"/>
              </a:rPr>
              <a:t>The contextually relevance meant Warner Bros. could create a real ‘moment’ in the reel, reigniting the fandom and building anticipation and excitement that could then be amplified by a wider digital content strategy ahead of release. </a:t>
            </a:r>
          </a:p>
          <a:p>
            <a:pPr indent="0" defTabSz="654246">
              <a:lnSpc>
                <a:spcPct val="100000"/>
              </a:lnSpc>
              <a:spcBef>
                <a:spcPts val="0"/>
              </a:spcBef>
              <a:spcAft>
                <a:spcPts val="116"/>
              </a:spcAft>
            </a:pPr>
            <a:endParaRPr lang="en-GB" altLang="en-US" sz="1300" dirty="0">
              <a:solidFill>
                <a:srgbClr val="000000"/>
              </a:solidFill>
              <a:cs typeface="Arial" pitchFamily="34" charset="0"/>
            </a:endParaRPr>
          </a:p>
        </p:txBody>
      </p:sp>
      <p:sp>
        <p:nvSpPr>
          <p:cNvPr id="10" name="Text Placeholder 5">
            <a:extLst>
              <a:ext uri="{FF2B5EF4-FFF2-40B4-BE49-F238E27FC236}">
                <a16:creationId xmlns:a16="http://schemas.microsoft.com/office/drawing/2014/main" id="{474F2B43-77C3-CD81-DFDE-916DF9110BFB}"/>
              </a:ext>
            </a:extLst>
          </p:cNvPr>
          <p:cNvSpPr>
            <a:spLocks noGrp="1"/>
          </p:cNvSpPr>
          <p:nvPr>
            <p:ph type="body" sz="quarter" idx="84"/>
          </p:nvPr>
        </p:nvSpPr>
        <p:spPr>
          <a:xfrm>
            <a:off x="6285398" y="3749964"/>
            <a:ext cx="5397318" cy="1934355"/>
          </a:xfrm>
        </p:spPr>
        <p:txBody>
          <a:bodyPr/>
          <a:lstStyle/>
          <a:p>
            <a:pPr indent="0" defTabSz="654246">
              <a:lnSpc>
                <a:spcPct val="100000"/>
              </a:lnSpc>
              <a:spcBef>
                <a:spcPts val="0"/>
              </a:spcBef>
            </a:pPr>
            <a:r>
              <a:rPr lang="en-GB" sz="1300" b="1" dirty="0"/>
              <a:t>Results</a:t>
            </a:r>
          </a:p>
          <a:p>
            <a:pPr indent="0" defTabSz="654246">
              <a:lnSpc>
                <a:spcPct val="100000"/>
              </a:lnSpc>
              <a:spcBef>
                <a:spcPts val="0"/>
              </a:spcBef>
            </a:pPr>
            <a:r>
              <a:rPr lang="en-GB" sz="1300" dirty="0"/>
              <a:t>Cinema helped Warner Bros. Games drive buzz and excitement, social sentiment tracking also showed that cinema helped drive huge amounts of online conversation.  </a:t>
            </a:r>
          </a:p>
          <a:p>
            <a:pPr indent="0" defTabSz="654246">
              <a:lnSpc>
                <a:spcPct val="100000"/>
              </a:lnSpc>
              <a:spcBef>
                <a:spcPts val="0"/>
              </a:spcBef>
            </a:pPr>
            <a:endParaRPr lang="en-GB" sz="1300" dirty="0"/>
          </a:p>
          <a:p>
            <a:pPr indent="0" defTabSz="654246">
              <a:lnSpc>
                <a:spcPct val="100000"/>
              </a:lnSpc>
              <a:spcBef>
                <a:spcPts val="0"/>
              </a:spcBef>
            </a:pPr>
            <a:r>
              <a:rPr lang="en-GB" sz="1300" dirty="0"/>
              <a:t>Making cinema the home of the exclusive teaser propelled Harry Potter: Wizards Unite into a zeitgeist moment that drove conversation, word-of-mouth and ultimately made it one of the most pre-registered apps ever on Google Play Store. </a:t>
            </a:r>
          </a:p>
          <a:p>
            <a:pPr indent="0" defTabSz="654246">
              <a:lnSpc>
                <a:spcPct val="100000"/>
              </a:lnSpc>
              <a:spcBef>
                <a:spcPts val="0"/>
              </a:spcBef>
            </a:pPr>
            <a:endParaRPr lang="en-GB" sz="1300" dirty="0">
              <a:solidFill>
                <a:srgbClr val="000000"/>
              </a:solidFill>
            </a:endParaRPr>
          </a:p>
        </p:txBody>
      </p:sp>
      <p:graphicFrame>
        <p:nvGraphicFramePr>
          <p:cNvPr id="11" name="Table 10">
            <a:extLst>
              <a:ext uri="{FF2B5EF4-FFF2-40B4-BE49-F238E27FC236}">
                <a16:creationId xmlns:a16="http://schemas.microsoft.com/office/drawing/2014/main" id="{AD4C3B5A-A22B-10D1-7420-B86B92592CF5}"/>
              </a:ext>
            </a:extLst>
          </p:cNvPr>
          <p:cNvGraphicFramePr>
            <a:graphicFrameLocks noGrp="1"/>
          </p:cNvGraphicFramePr>
          <p:nvPr>
            <p:extLst>
              <p:ext uri="{D42A27DB-BD31-4B8C-83A1-F6EECF244321}">
                <p14:modId xmlns:p14="http://schemas.microsoft.com/office/powerpoint/2010/main" val="409435924"/>
              </p:ext>
            </p:extLst>
          </p:nvPr>
        </p:nvGraphicFramePr>
        <p:xfrm>
          <a:off x="6285396" y="1023306"/>
          <a:ext cx="5397320" cy="733934"/>
        </p:xfrm>
        <a:graphic>
          <a:graphicData uri="http://schemas.openxmlformats.org/drawingml/2006/table">
            <a:tbl>
              <a:tblPr firstRow="1" bandRow="1">
                <a:tableStyleId>{073A0DAA-6AF3-43AB-8588-CEC1D06C72B9}</a:tableStyleId>
              </a:tblPr>
              <a:tblGrid>
                <a:gridCol w="1349330">
                  <a:extLst>
                    <a:ext uri="{9D8B030D-6E8A-4147-A177-3AD203B41FA5}">
                      <a16:colId xmlns:a16="http://schemas.microsoft.com/office/drawing/2014/main" val="3445733911"/>
                    </a:ext>
                  </a:extLst>
                </a:gridCol>
                <a:gridCol w="1349330">
                  <a:extLst>
                    <a:ext uri="{9D8B030D-6E8A-4147-A177-3AD203B41FA5}">
                      <a16:colId xmlns:a16="http://schemas.microsoft.com/office/drawing/2014/main" val="2072537272"/>
                    </a:ext>
                  </a:extLst>
                </a:gridCol>
                <a:gridCol w="1349330">
                  <a:extLst>
                    <a:ext uri="{9D8B030D-6E8A-4147-A177-3AD203B41FA5}">
                      <a16:colId xmlns:a16="http://schemas.microsoft.com/office/drawing/2014/main" val="3314162814"/>
                    </a:ext>
                  </a:extLst>
                </a:gridCol>
                <a:gridCol w="1349330">
                  <a:extLst>
                    <a:ext uri="{9D8B030D-6E8A-4147-A177-3AD203B41FA5}">
                      <a16:colId xmlns:a16="http://schemas.microsoft.com/office/drawing/2014/main" val="776944138"/>
                    </a:ext>
                  </a:extLst>
                </a:gridCol>
              </a:tblGrid>
              <a:tr h="366967">
                <a:tc>
                  <a:txBody>
                    <a:bodyPr/>
                    <a:lstStyle/>
                    <a:p>
                      <a:r>
                        <a:rPr lang="en-GB" sz="1100" dirty="0"/>
                        <a:t>Media Agency</a:t>
                      </a:r>
                    </a:p>
                  </a:txBody>
                  <a:tcPr marL="52167" marR="52167" marT="26083" marB="26083"/>
                </a:tc>
                <a:tc>
                  <a:txBody>
                    <a:bodyPr/>
                    <a:lstStyle/>
                    <a:p>
                      <a:r>
                        <a:rPr lang="en-GB" sz="1100" dirty="0"/>
                        <a:t>Target</a:t>
                      </a:r>
                    </a:p>
                  </a:txBody>
                  <a:tcPr marL="52167" marR="52167" marT="26083" marB="26083"/>
                </a:tc>
                <a:tc>
                  <a:txBody>
                    <a:bodyPr/>
                    <a:lstStyle/>
                    <a:p>
                      <a:r>
                        <a:rPr lang="en-GB" sz="1100" dirty="0"/>
                        <a:t>Buying Route</a:t>
                      </a:r>
                    </a:p>
                  </a:txBody>
                  <a:tcPr marL="52167" marR="52167" marT="26083" marB="26083"/>
                </a:tc>
                <a:tc>
                  <a:txBody>
                    <a:bodyPr/>
                    <a:lstStyle/>
                    <a:p>
                      <a:r>
                        <a:rPr lang="en-GB" sz="1100" dirty="0"/>
                        <a:t>Copy length</a:t>
                      </a:r>
                    </a:p>
                  </a:txBody>
                  <a:tcPr marL="52167" marR="52167" marT="26083" marB="26083"/>
                </a:tc>
                <a:extLst>
                  <a:ext uri="{0D108BD9-81ED-4DB2-BD59-A6C34878D82A}">
                    <a16:rowId xmlns:a16="http://schemas.microsoft.com/office/drawing/2014/main" val="1179928151"/>
                  </a:ext>
                </a:extLst>
              </a:tr>
              <a:tr h="366967">
                <a:tc>
                  <a:txBody>
                    <a:bodyPr/>
                    <a:lstStyle/>
                    <a:p>
                      <a:r>
                        <a:rPr lang="en-GB" sz="1100" dirty="0"/>
                        <a:t>PHD</a:t>
                      </a:r>
                    </a:p>
                  </a:txBody>
                  <a:tcPr marL="52167" marR="52167" marT="26083" marB="26083">
                    <a:solidFill>
                      <a:schemeClr val="bg2"/>
                    </a:solidFill>
                  </a:tcPr>
                </a:tc>
                <a:tc>
                  <a:txBody>
                    <a:bodyPr/>
                    <a:lstStyle/>
                    <a:p>
                      <a:r>
                        <a:rPr lang="en-GB" sz="1100" dirty="0"/>
                        <a:t>16-34 Adults</a:t>
                      </a:r>
                    </a:p>
                  </a:txBody>
                  <a:tcPr marL="52167" marR="52167" marT="26083" marB="26083">
                    <a:solidFill>
                      <a:schemeClr val="bg2"/>
                    </a:solidFill>
                  </a:tcPr>
                </a:tc>
                <a:tc>
                  <a:txBody>
                    <a:bodyPr/>
                    <a:lstStyle/>
                    <a:p>
                      <a:r>
                        <a:rPr lang="en-GB" sz="1100" dirty="0"/>
                        <a:t>Film Packs</a:t>
                      </a:r>
                    </a:p>
                  </a:txBody>
                  <a:tcPr marL="52167" marR="52167" marT="26083" marB="26083">
                    <a:solidFill>
                      <a:schemeClr val="bg2"/>
                    </a:solidFill>
                  </a:tcPr>
                </a:tc>
                <a:tc>
                  <a:txBody>
                    <a:bodyPr/>
                    <a:lstStyle/>
                    <a:p>
                      <a:r>
                        <a:rPr lang="en-GB" sz="1100" dirty="0"/>
                        <a:t>60”</a:t>
                      </a:r>
                    </a:p>
                  </a:txBody>
                  <a:tcPr marL="52167" marR="52167" marT="26083" marB="26083">
                    <a:solidFill>
                      <a:schemeClr val="bg2"/>
                    </a:solidFill>
                  </a:tcPr>
                </a:tc>
                <a:extLst>
                  <a:ext uri="{0D108BD9-81ED-4DB2-BD59-A6C34878D82A}">
                    <a16:rowId xmlns:a16="http://schemas.microsoft.com/office/drawing/2014/main" val="3682919480"/>
                  </a:ext>
                </a:extLst>
              </a:tr>
            </a:tbl>
          </a:graphicData>
        </a:graphic>
      </p:graphicFrame>
      <p:pic>
        <p:nvPicPr>
          <p:cNvPr id="3" name="Picture Placeholder 36">
            <a:extLst>
              <a:ext uri="{FF2B5EF4-FFF2-40B4-BE49-F238E27FC236}">
                <a16:creationId xmlns:a16="http://schemas.microsoft.com/office/drawing/2014/main" id="{6098A21B-F0C7-5D8C-751D-BEF3301413FC}"/>
              </a:ext>
            </a:extLst>
          </p:cNvPr>
          <p:cNvPicPr>
            <a:picLocks noChangeAspect="1"/>
          </p:cNvPicPr>
          <p:nvPr/>
        </p:nvPicPr>
        <p:blipFill>
          <a:blip r:embed="rId2">
            <a:extLst>
              <a:ext uri="{28A0092B-C50C-407E-A947-70E740481C1C}">
                <a14:useLocalDpi xmlns:a14="http://schemas.microsoft.com/office/drawing/2010/main" val="0"/>
              </a:ext>
            </a:extLst>
          </a:blip>
          <a:srcRect t="15677" b="15677"/>
          <a:stretch/>
        </p:blipFill>
        <p:spPr>
          <a:xfrm>
            <a:off x="6285395" y="2067605"/>
            <a:ext cx="2590749" cy="1392472"/>
          </a:xfrm>
          <a:prstGeom prst="roundRect">
            <a:avLst>
              <a:gd name="adj" fmla="val 1469"/>
            </a:avLst>
          </a:prstGeom>
          <a:blipFill>
            <a:blip r:embed="rId3"/>
            <a:srcRect/>
            <a:stretch>
              <a:fillRect t="-43027" b="-43027"/>
            </a:stretch>
          </a:blipFill>
        </p:spPr>
      </p:pic>
      <p:pic>
        <p:nvPicPr>
          <p:cNvPr id="6" name="Picture Placeholder 36">
            <a:extLst>
              <a:ext uri="{FF2B5EF4-FFF2-40B4-BE49-F238E27FC236}">
                <a16:creationId xmlns:a16="http://schemas.microsoft.com/office/drawing/2014/main" id="{FE35CF18-A16E-9F65-6CEC-62F0CBB16BB2}"/>
              </a:ext>
            </a:extLst>
          </p:cNvPr>
          <p:cNvPicPr>
            <a:picLocks noChangeAspect="1"/>
          </p:cNvPicPr>
          <p:nvPr/>
        </p:nvPicPr>
        <p:blipFill rotWithShape="1">
          <a:blip r:embed="rId4">
            <a:extLst>
              <a:ext uri="{28A0092B-C50C-407E-A947-70E740481C1C}">
                <a14:useLocalDpi xmlns:a14="http://schemas.microsoft.com/office/drawing/2010/main" val="0"/>
              </a:ext>
            </a:extLst>
          </a:blip>
          <a:srcRect t="15228" b="16447"/>
          <a:stretch>
            <a:fillRect/>
          </a:stretch>
        </p:blipFill>
        <p:spPr>
          <a:xfrm>
            <a:off x="9091967" y="2067605"/>
            <a:ext cx="2590749" cy="1392472"/>
          </a:xfrm>
          <a:prstGeom prst="roundRect">
            <a:avLst>
              <a:gd name="adj" fmla="val 1469"/>
            </a:avLst>
          </a:prstGeom>
          <a:blipFill>
            <a:blip r:embed="rId3"/>
            <a:srcRect/>
            <a:stretch>
              <a:fillRect t="-43027" b="-43027"/>
            </a:stretch>
          </a:blipFill>
        </p:spPr>
      </p:pic>
      <p:sp>
        <p:nvSpPr>
          <p:cNvPr id="4" name="Oval 3">
            <a:extLst>
              <a:ext uri="{FF2B5EF4-FFF2-40B4-BE49-F238E27FC236}">
                <a16:creationId xmlns:a16="http://schemas.microsoft.com/office/drawing/2014/main" id="{D753BEC4-E1B7-0884-2261-A264750F99E6}"/>
              </a:ext>
            </a:extLst>
          </p:cNvPr>
          <p:cNvSpPr/>
          <p:nvPr/>
        </p:nvSpPr>
        <p:spPr>
          <a:xfrm>
            <a:off x="9633527" y="2281382"/>
            <a:ext cx="1237673" cy="1043709"/>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9614179"/>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TotalTime>
  <Words>380</Words>
  <Application>Microsoft Office PowerPoint</Application>
  <PresentationFormat>Widescreen</PresentationFormat>
  <Paragraphs>31</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Helvetica Neue Light</vt:lpstr>
      <vt:lpstr>Inter Tight</vt:lpstr>
      <vt:lpstr>04. Text</vt:lpstr>
      <vt:lpstr>Warner Bros. Games</vt:lpstr>
      <vt:lpstr>Warner Bros. Games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2026-06-25T13:57:30Z</dcterms:modified>
</cp:coreProperties>
</file>