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327" r:id="rId2"/>
    <p:sldId id="326"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ummary" id="{AD964F7F-C25E-E04A-A01A-BA1FA323078F}">
          <p14:sldIdLst>
            <p14:sldId id="327"/>
          </p14:sldIdLst>
        </p14:section>
        <p14:section name="Detailed" id="{0EA4DDEA-782D-AA44-8D9A-864B26D7F0FD}">
          <p14:sldIdLst>
            <p14:sldId id="32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8FC0E7-9A99-E046-BF9E-AB60D54D5D01}" v="22" dt="2026-07-14T13:47:27.2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728"/>
    <p:restoredTop sz="91370"/>
  </p:normalViewPr>
  <p:slideViewPr>
    <p:cSldViewPr snapToGrid="0">
      <p:cViewPr>
        <p:scale>
          <a:sx n="161" d="100"/>
          <a:sy n="161" d="100"/>
        </p:scale>
        <p:origin x="-3432" y="-1712"/>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ttie Thompson [sd22c2t]" userId="98a8b714-f796-4d31-a9a4-7dc84f343c61" providerId="ADAL" clId="{2BD75302-921E-5E9F-A20A-9DC17D688525}"/>
    <pc:docChg chg="undo custSel addSld delSld modSld sldOrd modSection">
      <pc:chgData name="Lottie Thompson [sd22c2t]" userId="98a8b714-f796-4d31-a9a4-7dc84f343c61" providerId="ADAL" clId="{2BD75302-921E-5E9F-A20A-9DC17D688525}" dt="2026-07-14T13:47:39.173" v="1032" actId="18131"/>
      <pc:docMkLst>
        <pc:docMk/>
      </pc:docMkLst>
      <pc:sldChg chg="addSp delSp modSp new mod setBg modNotesTx">
        <pc:chgData name="Lottie Thompson [sd22c2t]" userId="98a8b714-f796-4d31-a9a4-7dc84f343c61" providerId="ADAL" clId="{2BD75302-921E-5E9F-A20A-9DC17D688525}" dt="2026-07-14T13:47:39.173" v="1032" actId="18131"/>
        <pc:sldMkLst>
          <pc:docMk/>
          <pc:sldMk cId="665586536" sldId="326"/>
        </pc:sldMkLst>
        <pc:spChg chg="mod">
          <ac:chgData name="Lottie Thompson [sd22c2t]" userId="98a8b714-f796-4d31-a9a4-7dc84f343c61" providerId="ADAL" clId="{2BD75302-921E-5E9F-A20A-9DC17D688525}" dt="2026-07-14T13:33:59.714" v="864" actId="20577"/>
          <ac:spMkLst>
            <pc:docMk/>
            <pc:sldMk cId="665586536" sldId="326"/>
            <ac:spMk id="2" creationId="{7F9DCAEE-CC5F-5E40-D02B-2713602CB6E3}"/>
          </ac:spMkLst>
        </pc:spChg>
        <pc:spChg chg="add mod">
          <ac:chgData name="Lottie Thompson [sd22c2t]" userId="98a8b714-f796-4d31-a9a4-7dc84f343c61" providerId="ADAL" clId="{2BD75302-921E-5E9F-A20A-9DC17D688525}" dt="2026-07-14T13:28:58.699" v="843"/>
          <ac:spMkLst>
            <pc:docMk/>
            <pc:sldMk cId="665586536" sldId="326"/>
            <ac:spMk id="6" creationId="{1F13D99C-6EA8-8A53-E047-F5759A5EB1AD}"/>
          </ac:spMkLst>
        </pc:spChg>
        <pc:spChg chg="add mod">
          <ac:chgData name="Lottie Thompson [sd22c2t]" userId="98a8b714-f796-4d31-a9a4-7dc84f343c61" providerId="ADAL" clId="{2BD75302-921E-5E9F-A20A-9DC17D688525}" dt="2026-07-14T13:43:33.604" v="967" actId="14100"/>
          <ac:spMkLst>
            <pc:docMk/>
            <pc:sldMk cId="665586536" sldId="326"/>
            <ac:spMk id="7" creationId="{48511250-977C-BF3F-5063-764D05EC6CA3}"/>
          </ac:spMkLst>
        </pc:spChg>
        <pc:spChg chg="add del mod">
          <ac:chgData name="Lottie Thompson [sd22c2t]" userId="98a8b714-f796-4d31-a9a4-7dc84f343c61" providerId="ADAL" clId="{2BD75302-921E-5E9F-A20A-9DC17D688525}" dt="2026-07-13T12:34:34.393" v="643" actId="478"/>
          <ac:spMkLst>
            <pc:docMk/>
            <pc:sldMk cId="665586536" sldId="326"/>
            <ac:spMk id="9" creationId="{44F56625-8F9E-25D6-39F5-AE2933281303}"/>
          </ac:spMkLst>
        </pc:spChg>
        <pc:spChg chg="add mod">
          <ac:chgData name="Lottie Thompson [sd22c2t]" userId="98a8b714-f796-4d31-a9a4-7dc84f343c61" providerId="ADAL" clId="{2BD75302-921E-5E9F-A20A-9DC17D688525}" dt="2026-07-14T13:29:15.333" v="844"/>
          <ac:spMkLst>
            <pc:docMk/>
            <pc:sldMk cId="665586536" sldId="326"/>
            <ac:spMk id="10" creationId="{AD87669A-5150-0EAC-259F-8B548E226973}"/>
          </ac:spMkLst>
        </pc:spChg>
        <pc:spChg chg="add mod">
          <ac:chgData name="Lottie Thompson [sd22c2t]" userId="98a8b714-f796-4d31-a9a4-7dc84f343c61" providerId="ADAL" clId="{2BD75302-921E-5E9F-A20A-9DC17D688525}" dt="2026-07-14T13:45:43.070" v="1026" actId="1076"/>
          <ac:spMkLst>
            <pc:docMk/>
            <pc:sldMk cId="665586536" sldId="326"/>
            <ac:spMk id="12" creationId="{B021C78A-2A10-D882-0EAD-C6774349F142}"/>
          </ac:spMkLst>
        </pc:spChg>
        <pc:graphicFrameChg chg="add mod modGraphic">
          <ac:chgData name="Lottie Thompson [sd22c2t]" userId="98a8b714-f796-4d31-a9a4-7dc84f343c61" providerId="ADAL" clId="{2BD75302-921E-5E9F-A20A-9DC17D688525}" dt="2026-07-14T13:45:35.772" v="1024" actId="1076"/>
          <ac:graphicFrameMkLst>
            <pc:docMk/>
            <pc:sldMk cId="665586536" sldId="326"/>
            <ac:graphicFrameMk id="5" creationId="{8740F63D-E5AE-19BD-CC03-6E657B947773}"/>
          </ac:graphicFrameMkLst>
        </pc:graphicFrameChg>
        <pc:graphicFrameChg chg="add del mod modGraphic">
          <ac:chgData name="Lottie Thompson [sd22c2t]" userId="98a8b714-f796-4d31-a9a4-7dc84f343c61" providerId="ADAL" clId="{2BD75302-921E-5E9F-A20A-9DC17D688525}" dt="2026-07-13T12:38:20.448" v="754" actId="478"/>
          <ac:graphicFrameMkLst>
            <pc:docMk/>
            <pc:sldMk cId="665586536" sldId="326"/>
            <ac:graphicFrameMk id="11" creationId="{134680F4-BD7E-AE7D-75FD-3C5D9131FC51}"/>
          </ac:graphicFrameMkLst>
        </pc:graphicFrameChg>
        <pc:picChg chg="add del mod modCrop">
          <ac:chgData name="Lottie Thompson [sd22c2t]" userId="98a8b714-f796-4d31-a9a4-7dc84f343c61" providerId="ADAL" clId="{2BD75302-921E-5E9F-A20A-9DC17D688525}" dt="2026-07-14T13:40:04.792" v="890" actId="478"/>
          <ac:picMkLst>
            <pc:docMk/>
            <pc:sldMk cId="665586536" sldId="326"/>
            <ac:picMk id="3" creationId="{BFCD314D-E6C1-8C2B-2DF0-C531185E5AD1}"/>
          </ac:picMkLst>
        </pc:picChg>
        <pc:picChg chg="add del mod modCrop">
          <ac:chgData name="Lottie Thompson [sd22c2t]" userId="98a8b714-f796-4d31-a9a4-7dc84f343c61" providerId="ADAL" clId="{2BD75302-921E-5E9F-A20A-9DC17D688525}" dt="2026-07-14T13:40:06.109" v="891" actId="478"/>
          <ac:picMkLst>
            <pc:docMk/>
            <pc:sldMk cId="665586536" sldId="326"/>
            <ac:picMk id="4" creationId="{613324EF-82A7-9778-66AD-5023E3C1B4B0}"/>
          </ac:picMkLst>
        </pc:picChg>
        <pc:picChg chg="add mod modCrop">
          <ac:chgData name="Lottie Thompson [sd22c2t]" userId="98a8b714-f796-4d31-a9a4-7dc84f343c61" providerId="ADAL" clId="{2BD75302-921E-5E9F-A20A-9DC17D688525}" dt="2026-07-14T13:41:19.487" v="900" actId="1076"/>
          <ac:picMkLst>
            <pc:docMk/>
            <pc:sldMk cId="665586536" sldId="326"/>
            <ac:picMk id="8" creationId="{7A660694-8CD7-CBBF-1990-AA9FDF7CBA97}"/>
          </ac:picMkLst>
        </pc:picChg>
        <pc:picChg chg="add del mod">
          <ac:chgData name="Lottie Thompson [sd22c2t]" userId="98a8b714-f796-4d31-a9a4-7dc84f343c61" providerId="ADAL" clId="{2BD75302-921E-5E9F-A20A-9DC17D688525}" dt="2026-07-13T12:34:33.418" v="642" actId="478"/>
          <ac:picMkLst>
            <pc:docMk/>
            <pc:sldMk cId="665586536" sldId="326"/>
            <ac:picMk id="8" creationId="{F1CB4F84-1FAE-806A-4193-420414CD0DF4}"/>
          </ac:picMkLst>
        </pc:picChg>
        <pc:picChg chg="add mod modCrop">
          <ac:chgData name="Lottie Thompson [sd22c2t]" userId="98a8b714-f796-4d31-a9a4-7dc84f343c61" providerId="ADAL" clId="{2BD75302-921E-5E9F-A20A-9DC17D688525}" dt="2026-07-14T13:47:39.173" v="1032" actId="18131"/>
          <ac:picMkLst>
            <pc:docMk/>
            <pc:sldMk cId="665586536" sldId="326"/>
            <ac:picMk id="9" creationId="{B6E94CD5-EA41-826D-8351-ACBAFC4B70A0}"/>
          </ac:picMkLst>
        </pc:picChg>
      </pc:sldChg>
      <pc:sldChg chg="addSp delSp modSp add mod ord setBg">
        <pc:chgData name="Lottie Thompson [sd22c2t]" userId="98a8b714-f796-4d31-a9a4-7dc84f343c61" providerId="ADAL" clId="{2BD75302-921E-5E9F-A20A-9DC17D688525}" dt="2026-07-14T13:47:13.589" v="1029" actId="18131"/>
        <pc:sldMkLst>
          <pc:docMk/>
          <pc:sldMk cId="1556920974" sldId="327"/>
        </pc:sldMkLst>
        <pc:spChg chg="del">
          <ac:chgData name="Lottie Thompson [sd22c2t]" userId="98a8b714-f796-4d31-a9a4-7dc84f343c61" providerId="ADAL" clId="{2BD75302-921E-5E9F-A20A-9DC17D688525}" dt="2026-07-14T13:34:06.897" v="865" actId="478"/>
          <ac:spMkLst>
            <pc:docMk/>
            <pc:sldMk cId="1556920974" sldId="327"/>
            <ac:spMk id="2" creationId="{F540A507-AC6D-AEDC-37CF-D63B8C311AB2}"/>
          </ac:spMkLst>
        </pc:spChg>
        <pc:spChg chg="add mod">
          <ac:chgData name="Lottie Thompson [sd22c2t]" userId="98a8b714-f796-4d31-a9a4-7dc84f343c61" providerId="ADAL" clId="{2BD75302-921E-5E9F-A20A-9DC17D688525}" dt="2026-07-14T13:34:08.013" v="866"/>
          <ac:spMkLst>
            <pc:docMk/>
            <pc:sldMk cId="1556920974" sldId="327"/>
            <ac:spMk id="4" creationId="{91194BEF-D205-1F43-196B-CD6BC7D5C34B}"/>
          </ac:spMkLst>
        </pc:spChg>
        <pc:spChg chg="add mod">
          <ac:chgData name="Lottie Thompson [sd22c2t]" userId="98a8b714-f796-4d31-a9a4-7dc84f343c61" providerId="ADAL" clId="{2BD75302-921E-5E9F-A20A-9DC17D688525}" dt="2026-07-14T13:28:53.281" v="842" actId="20577"/>
          <ac:spMkLst>
            <pc:docMk/>
            <pc:sldMk cId="1556920974" sldId="327"/>
            <ac:spMk id="16" creationId="{C1CF070A-9DC3-DAC7-4E90-D3C63994BAE7}"/>
          </ac:spMkLst>
        </pc:spChg>
        <pc:spChg chg="add mod">
          <ac:chgData name="Lottie Thompson [sd22c2t]" userId="98a8b714-f796-4d31-a9a4-7dc84f343c61" providerId="ADAL" clId="{2BD75302-921E-5E9F-A20A-9DC17D688525}" dt="2026-07-14T13:33:17.651" v="862" actId="2711"/>
          <ac:spMkLst>
            <pc:docMk/>
            <pc:sldMk cId="1556920974" sldId="327"/>
            <ac:spMk id="17" creationId="{F3FBD395-CE8C-23D0-C7B0-ACA48B623285}"/>
          </ac:spMkLst>
        </pc:spChg>
        <pc:spChg chg="add del mod">
          <ac:chgData name="Lottie Thompson [sd22c2t]" userId="98a8b714-f796-4d31-a9a4-7dc84f343c61" providerId="ADAL" clId="{2BD75302-921E-5E9F-A20A-9DC17D688525}" dt="2026-07-13T12:28:09.498" v="577" actId="478"/>
          <ac:spMkLst>
            <pc:docMk/>
            <pc:sldMk cId="1556920974" sldId="327"/>
            <ac:spMk id="19" creationId="{9754122F-0831-1C4C-2586-7E70C2D0AAB0}"/>
          </ac:spMkLst>
        </pc:spChg>
        <pc:picChg chg="add mod modCrop">
          <ac:chgData name="Lottie Thompson [sd22c2t]" userId="98a8b714-f796-4d31-a9a4-7dc84f343c61" providerId="ADAL" clId="{2BD75302-921E-5E9F-A20A-9DC17D688525}" dt="2026-07-14T13:47:13.589" v="1029" actId="18131"/>
          <ac:picMkLst>
            <pc:docMk/>
            <pc:sldMk cId="1556920974" sldId="327"/>
            <ac:picMk id="3" creationId="{FBB691C0-3B5B-1A83-3D0A-C61E93899F58}"/>
          </ac:picMkLst>
        </pc:picChg>
        <pc:picChg chg="add mod modCrop">
          <ac:chgData name="Lottie Thompson [sd22c2t]" userId="98a8b714-f796-4d31-a9a4-7dc84f343c61" providerId="ADAL" clId="{2BD75302-921E-5E9F-A20A-9DC17D688525}" dt="2026-07-14T13:30:00.728" v="845" actId="14826"/>
          <ac:picMkLst>
            <pc:docMk/>
            <pc:sldMk cId="1556920974" sldId="327"/>
            <ac:picMk id="18" creationId="{BC675E8E-2ABF-554A-4635-BDFA1ADF2AB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CA0118-22F6-4749-91FB-9CCCAAFC42AF}" type="datetimeFigureOut">
              <a:rPr lang="en-US" smtClean="0"/>
              <a:t>7/14/26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52886D-1597-604C-8079-1A6241206724}" type="slidenum">
              <a:rPr lang="en-US" smtClean="0"/>
              <a:t>‹#›</a:t>
            </a:fld>
            <a:endParaRPr lang="en-US"/>
          </a:p>
        </p:txBody>
      </p:sp>
    </p:spTree>
    <p:extLst>
      <p:ext uri="{BB962C8B-B14F-4D97-AF65-F5344CB8AC3E}">
        <p14:creationId xmlns:p14="http://schemas.microsoft.com/office/powerpoint/2010/main" val="1226759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lgn="r" defTabSz="445018">
              <a:buNone/>
              <a:defRPr/>
            </a:pPr>
            <a:r>
              <a:rPr lang="en-US" sz="1200" b="1" dirty="0"/>
              <a:t>Source: </a:t>
            </a:r>
            <a:r>
              <a:rPr lang="en-US" sz="1200" dirty="0"/>
              <a:t>DCM / </a:t>
            </a:r>
            <a:r>
              <a:rPr lang="en-US" sz="1200" dirty="0" err="1"/>
              <a:t>Voltarol</a:t>
            </a:r>
            <a:r>
              <a:rPr lang="en-US" sz="1200" dirty="0"/>
              <a:t> Conducted by; </a:t>
            </a:r>
            <a:r>
              <a:rPr lang="en-US" sz="1200" dirty="0" err="1"/>
              <a:t>Differentology,Apr</a:t>
            </a:r>
            <a:r>
              <a:rPr lang="en-US" sz="1200" dirty="0"/>
              <a:t> 2024. </a:t>
            </a:r>
          </a:p>
          <a:p>
            <a:pPr marL="158750" indent="0" algn="r" defTabSz="445018">
              <a:buNone/>
              <a:defRPr/>
            </a:pPr>
            <a:r>
              <a:rPr lang="en-US" sz="1200" dirty="0"/>
              <a:t>Uplifts are control (unexposed to ad) vs test (exposed to ad)</a:t>
            </a:r>
          </a:p>
          <a:p>
            <a:endParaRPr lang="en-US" dirty="0"/>
          </a:p>
        </p:txBody>
      </p:sp>
      <p:sp>
        <p:nvSpPr>
          <p:cNvPr id="4" name="Slide Number Placeholder 3"/>
          <p:cNvSpPr>
            <a:spLocks noGrp="1"/>
          </p:cNvSpPr>
          <p:nvPr>
            <p:ph type="sldNum" sz="quarter" idx="5"/>
          </p:nvPr>
        </p:nvSpPr>
        <p:spPr/>
        <p:txBody>
          <a:bodyPr/>
          <a:lstStyle/>
          <a:p>
            <a:fld id="{D052886D-1597-604C-8079-1A6241206724}" type="slidenum">
              <a:rPr lang="en-US" smtClean="0"/>
              <a:t>1</a:t>
            </a:fld>
            <a:endParaRPr lang="en-US"/>
          </a:p>
        </p:txBody>
      </p:sp>
    </p:spTree>
    <p:extLst>
      <p:ext uri="{BB962C8B-B14F-4D97-AF65-F5344CB8AC3E}">
        <p14:creationId xmlns:p14="http://schemas.microsoft.com/office/powerpoint/2010/main" val="3059438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lgn="r" defTabSz="445018">
              <a:buNone/>
              <a:defRPr/>
            </a:pPr>
            <a:r>
              <a:rPr lang="en-US" sz="1200" b="1" dirty="0"/>
              <a:t>Source: </a:t>
            </a:r>
            <a:r>
              <a:rPr lang="en-US" sz="1200" dirty="0"/>
              <a:t>DCM / </a:t>
            </a:r>
            <a:r>
              <a:rPr lang="en-US" sz="1200" dirty="0" err="1"/>
              <a:t>Voltarol</a:t>
            </a:r>
            <a:r>
              <a:rPr lang="en-US" sz="1200" dirty="0"/>
              <a:t> Conducted by; </a:t>
            </a:r>
            <a:r>
              <a:rPr lang="en-US" sz="1200" dirty="0" err="1"/>
              <a:t>Differentology,Apr</a:t>
            </a:r>
            <a:r>
              <a:rPr lang="en-US" sz="1200" dirty="0"/>
              <a:t> 2024. </a:t>
            </a:r>
          </a:p>
          <a:p>
            <a:pPr marL="158750" indent="0" algn="r" defTabSz="445018">
              <a:buNone/>
              <a:defRPr/>
            </a:pPr>
            <a:r>
              <a:rPr lang="en-US" sz="1200" dirty="0"/>
              <a:t>Uplifts are control (unexposed to ad) vs test (exposed to ad)</a:t>
            </a:r>
          </a:p>
        </p:txBody>
      </p:sp>
      <p:sp>
        <p:nvSpPr>
          <p:cNvPr id="4" name="Slide Number Placeholder 3"/>
          <p:cNvSpPr>
            <a:spLocks noGrp="1"/>
          </p:cNvSpPr>
          <p:nvPr>
            <p:ph type="sldNum" sz="quarter" idx="5"/>
          </p:nvPr>
        </p:nvSpPr>
        <p:spPr/>
        <p:txBody>
          <a:bodyPr/>
          <a:lstStyle/>
          <a:p>
            <a:fld id="{D052886D-1597-604C-8079-1A6241206724}" type="slidenum">
              <a:rPr lang="en-US" smtClean="0"/>
              <a:t>2</a:t>
            </a:fld>
            <a:endParaRPr lang="en-US"/>
          </a:p>
        </p:txBody>
      </p:sp>
    </p:spTree>
    <p:extLst>
      <p:ext uri="{BB962C8B-B14F-4D97-AF65-F5344CB8AC3E}">
        <p14:creationId xmlns:p14="http://schemas.microsoft.com/office/powerpoint/2010/main" val="19533153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1 column dark logo">
    <p:bg>
      <p:bgPr>
        <a:solidFill>
          <a:schemeClr val="accent5"/>
        </a:solidFill>
        <a:effectLst/>
      </p:bgPr>
    </p:bg>
    <p:spTree>
      <p:nvGrpSpPr>
        <p:cNvPr id="1" name=""/>
        <p:cNvGrpSpPr/>
        <p:nvPr/>
      </p:nvGrpSpPr>
      <p:grpSpPr>
        <a:xfrm>
          <a:off x="0" y="0"/>
          <a:ext cx="0" cy="0"/>
          <a:chOff x="0" y="0"/>
          <a:chExt cx="0" cy="0"/>
        </a:xfrm>
      </p:grpSpPr>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pic>
        <p:nvPicPr>
          <p:cNvPr id="3" name="Picture 2" descr="A group of blue circles&#10;&#10;AI-generated content may be incorrect.">
            <a:extLst>
              <a:ext uri="{FF2B5EF4-FFF2-40B4-BE49-F238E27FC236}">
                <a16:creationId xmlns:a16="http://schemas.microsoft.com/office/drawing/2014/main" id="{0F59E2B4-254C-16C9-F8C0-468844BD0216}"/>
              </a:ext>
            </a:extLst>
          </p:cNvPr>
          <p:cNvPicPr>
            <a:picLocks/>
          </p:cNvPicPr>
          <p:nvPr/>
        </p:nvPicPr>
        <p:blipFill>
          <a:blip r:embed="rId2"/>
          <a:stretch>
            <a:fillRect/>
          </a:stretch>
        </p:blipFill>
        <p:spPr>
          <a:xfrm>
            <a:off x="203078" y="6371736"/>
            <a:ext cx="1255194" cy="261683"/>
          </a:xfrm>
          <a:prstGeom prst="rect">
            <a:avLst/>
          </a:prstGeom>
        </p:spPr>
      </p:pic>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4121533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ext 1 column">
    <p:bg>
      <p:bgPr>
        <a:solidFill>
          <a:schemeClr val="tx2"/>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37F984AC-9DD0-BA85-9105-E2072800EDBD}"/>
              </a:ext>
            </a:extLst>
          </p:cNvPr>
          <p:cNvPicPr/>
          <p:nvPr userDrawn="1"/>
        </p:nvPicPr>
        <p:blipFill>
          <a:blip r:embed="rId2"/>
          <a:stretch>
            <a:fillRect/>
          </a:stretch>
        </p:blipFill>
        <p:spPr>
          <a:xfrm>
            <a:off x="205242" y="6369457"/>
            <a:ext cx="1252800" cy="266400"/>
          </a:xfrm>
          <a:prstGeom prst="rect">
            <a:avLst/>
          </a:prstGeom>
        </p:spPr>
      </p:pic>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1301309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2 columns dark logo">
    <p:bg>
      <p:bgPr>
        <a:solidFill>
          <a:schemeClr val="accent4"/>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896113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2 columns light logo">
    <p:bg>
      <p:bgPr>
        <a:solidFill>
          <a:schemeClr val="tx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BF20641-6024-1D7D-CD53-F1DC401D9D4E}"/>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954142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2 columns and subheads dark logo">
    <p:bg>
      <p:bgPr>
        <a:solidFill>
          <a:schemeClr val="accent6"/>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2986722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2 columns and subheads light logo">
    <p:bg>
      <p:bgPr>
        <a:solidFill>
          <a:schemeClr val="accent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0BB70C3-A052-6465-5890-050D10E5E099}"/>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912179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3 columns and subheads dark logo">
    <p:bg>
      <p:bgPr>
        <a:solidFill>
          <a:schemeClr val="accent5"/>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pic>
        <p:nvPicPr>
          <p:cNvPr id="3" name="Picture 2" descr="A white circle with black background&#10;&#10;AI-generated content may be incorrect.">
            <a:extLst>
              <a:ext uri="{FF2B5EF4-FFF2-40B4-BE49-F238E27FC236}">
                <a16:creationId xmlns:a16="http://schemas.microsoft.com/office/drawing/2014/main" id="{0650DF23-6A70-950D-349A-2FD21D0D4BD3}"/>
              </a:ext>
            </a:extLst>
          </p:cNvPr>
          <p:cNvPicPr/>
          <p:nvPr userDrawn="1"/>
        </p:nvPicPr>
        <p:blipFill>
          <a:blip r:embed="rId2"/>
          <a:stretch>
            <a:fillRect/>
          </a:stretch>
        </p:blipFill>
        <p:spPr>
          <a:xfrm>
            <a:off x="205242" y="6369457"/>
            <a:ext cx="1252800" cy="266400"/>
          </a:xfrm>
          <a:prstGeom prst="rect">
            <a:avLst/>
          </a:prstGeom>
        </p:spPr>
      </p:pic>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userDrawn="1"/>
        </p:nvPicPr>
        <p:blipFill>
          <a:blip r:embed="rId3"/>
          <a:stretch>
            <a:fillRect/>
          </a:stretch>
        </p:blipFill>
        <p:spPr>
          <a:xfrm>
            <a:off x="203078" y="6371736"/>
            <a:ext cx="1255194" cy="261683"/>
          </a:xfrm>
          <a:prstGeom prst="rect">
            <a:avLst/>
          </a:prstGeom>
        </p:spPr>
      </p:pic>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085546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3 columns and subheads light logo">
    <p:bg>
      <p:bgPr>
        <a:solidFill>
          <a:schemeClr val="accent1"/>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pic>
        <p:nvPicPr>
          <p:cNvPr id="11" name="Picture 10" descr="A white circle with black background&#10;&#10;AI-generated content may be incorrect.">
            <a:extLst>
              <a:ext uri="{FF2B5EF4-FFF2-40B4-BE49-F238E27FC236}">
                <a16:creationId xmlns:a16="http://schemas.microsoft.com/office/drawing/2014/main" id="{B99151A8-A22E-C083-109C-01702C1F8F94}"/>
              </a:ext>
            </a:extLst>
          </p:cNvPr>
          <p:cNvPicPr/>
          <p:nvPr userDrawn="1"/>
        </p:nvPicPr>
        <p:blipFill>
          <a:blip r:embed="rId2"/>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236773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1 column and image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2423969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1 column and image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185624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1 column and 2 images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6" name="Picture Placeholder 12">
            <a:extLst>
              <a:ext uri="{FF2B5EF4-FFF2-40B4-BE49-F238E27FC236}">
                <a16:creationId xmlns:a16="http://schemas.microsoft.com/office/drawing/2014/main" id="{6648469C-6E29-6B3B-745E-3E29362F3CA1}"/>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5" name="Picture Placeholder 12">
            <a:extLst>
              <a:ext uri="{FF2B5EF4-FFF2-40B4-BE49-F238E27FC236}">
                <a16:creationId xmlns:a16="http://schemas.microsoft.com/office/drawing/2014/main" id="{EC5FAE92-7FCA-87EC-66ED-A190847BBADF}"/>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3469049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1 column and 2 images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Picture Placeholder 12">
            <a:extLst>
              <a:ext uri="{FF2B5EF4-FFF2-40B4-BE49-F238E27FC236}">
                <a16:creationId xmlns:a16="http://schemas.microsoft.com/office/drawing/2014/main" id="{E1D00CE0-92D0-304B-9195-D9EC032BE2B4}"/>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0" name="Picture Placeholder 12">
            <a:extLst>
              <a:ext uri="{FF2B5EF4-FFF2-40B4-BE49-F238E27FC236}">
                <a16:creationId xmlns:a16="http://schemas.microsoft.com/office/drawing/2014/main" id="{F4A26068-853B-1EA2-7A6B-6F1C271EE23E}"/>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1750798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and image light text">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376864" cy="561256"/>
          </a:xfrm>
          <a:prstGeom prst="roundRect">
            <a:avLst>
              <a:gd name="adj" fmla="val 13265"/>
            </a:avLst>
          </a:prstGeom>
          <a:solidFill>
            <a:schemeClr val="accent4"/>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278709000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and image ">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996670567"/>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ontent and image ">
    <p:bg>
      <p:bgPr>
        <a:solidFill>
          <a:schemeClr val="bg2"/>
        </a:solidFill>
        <a:effectLst/>
      </p:bgPr>
    </p:bg>
    <p:spTree>
      <p:nvGrpSpPr>
        <p:cNvPr id="1" name=""/>
        <p:cNvGrpSpPr/>
        <p:nvPr/>
      </p:nvGrpSpPr>
      <p:grpSpPr>
        <a:xfrm>
          <a:off x="0" y="0"/>
          <a:ext cx="0" cy="0"/>
          <a:chOff x="0" y="0"/>
          <a:chExt cx="0" cy="0"/>
        </a:xfrm>
      </p:grpSpPr>
      <p:pic>
        <p:nvPicPr>
          <p:cNvPr id="3" name="Picture 2" descr="A group of blue circles&#10;&#10;AI-generated content may be incorrect.">
            <a:extLst>
              <a:ext uri="{FF2B5EF4-FFF2-40B4-BE49-F238E27FC236}">
                <a16:creationId xmlns:a16="http://schemas.microsoft.com/office/drawing/2014/main" id="{86EA50D8-28B9-EA9C-43F3-5CA9C2078F5C}"/>
              </a:ext>
            </a:extLst>
          </p:cNvPr>
          <p:cNvPicPr>
            <a:picLocks/>
          </p:cNvPicPr>
          <p:nvPr userDrawn="1"/>
        </p:nvPicPr>
        <p:blipFill>
          <a:blip r:embed="rId2"/>
          <a:stretch>
            <a:fillRect/>
          </a:stretch>
        </p:blipFill>
        <p:spPr>
          <a:xfrm>
            <a:off x="203078" y="6371736"/>
            <a:ext cx="1255194" cy="261683"/>
          </a:xfrm>
          <a:prstGeom prst="rect">
            <a:avLst/>
          </a:prstGeom>
        </p:spPr>
      </p:pic>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3"/>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Tree>
    <p:extLst>
      <p:ext uri="{BB962C8B-B14F-4D97-AF65-F5344CB8AC3E}">
        <p14:creationId xmlns:p14="http://schemas.microsoft.com/office/powerpoint/2010/main" val="69643545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Content and image white background">
    <p:bg>
      <p:bgPr>
        <a:solidFill>
          <a:schemeClr val="bg1"/>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942" r="-9942"/>
            </a:stretch>
          </a:blipFill>
        </p:spPr>
        <p:txBody>
          <a:bodyPr/>
          <a:lstStyle/>
          <a:p>
            <a:r>
              <a:rPr lang="en-GB"/>
              <a:t>Click icon to add picture</a:t>
            </a:r>
            <a:endParaRPr lang="en-US"/>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589712" cy="561256"/>
          </a:xfrm>
          <a:prstGeom prst="roundRect">
            <a:avLst>
              <a:gd name="adj" fmla="val 13265"/>
            </a:avLst>
          </a:prstGeom>
          <a:solidFill>
            <a:schemeClr val="accent6"/>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3" name="Text Placeholder 10">
            <a:extLst>
              <a:ext uri="{FF2B5EF4-FFF2-40B4-BE49-F238E27FC236}">
                <a16:creationId xmlns:a16="http://schemas.microsoft.com/office/drawing/2014/main" id="{5C09D414-68E4-C9A4-C900-5CD2C75EDF8E}"/>
              </a:ext>
            </a:extLst>
          </p:cNvPr>
          <p:cNvSpPr>
            <a:spLocks noGrp="1"/>
          </p:cNvSpPr>
          <p:nvPr>
            <p:ph type="body" sz="quarter" idx="83" hasCustomPrompt="1"/>
          </p:nvPr>
        </p:nvSpPr>
        <p:spPr>
          <a:xfrm>
            <a:off x="6588682" y="6480592"/>
            <a:ext cx="5398076" cy="157051"/>
          </a:xfrm>
        </p:spPr>
        <p:txBody>
          <a:bodyPr/>
          <a:lstStyle>
            <a:lvl1pPr algn="r">
              <a:buNone/>
              <a:defRPr sz="1000" b="0">
                <a:solidFill>
                  <a:schemeClr val="tx1"/>
                </a:solidFill>
              </a:defRPr>
            </a:lvl1pPr>
          </a:lstStyle>
          <a:p>
            <a:pPr lvl="0"/>
            <a:r>
              <a:rPr lang="en-US" dirty="0"/>
              <a:t>Source goes here</a:t>
            </a:r>
          </a:p>
        </p:txBody>
      </p:sp>
      <p:pic>
        <p:nvPicPr>
          <p:cNvPr id="7" name="Picture 6" descr="A group of blue circles&#10;&#10;AI-generated content may be incorrect.">
            <a:extLst>
              <a:ext uri="{FF2B5EF4-FFF2-40B4-BE49-F238E27FC236}">
                <a16:creationId xmlns:a16="http://schemas.microsoft.com/office/drawing/2014/main" id="{E73B3FE4-F1A8-34B8-E75A-30DBAC1BDF0D}"/>
              </a:ext>
            </a:extLst>
          </p:cNvPr>
          <p:cNvPicPr>
            <a:picLocks/>
          </p:cNvPicPr>
          <p:nvPr/>
        </p:nvPicPr>
        <p:blipFill>
          <a:blip r:embed="rId3"/>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494874061"/>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5296A7-B999-93D2-3582-3A5FDF7AB5CB}"/>
              </a:ext>
            </a:extLst>
          </p:cNvPr>
          <p:cNvSpPr>
            <a:spLocks noGrp="1"/>
          </p:cNvSpPr>
          <p:nvPr>
            <p:ph type="title"/>
          </p:nvPr>
        </p:nvSpPr>
        <p:spPr>
          <a:xfrm>
            <a:off x="197984" y="244355"/>
            <a:ext cx="11651873" cy="1325563"/>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08C00E4E-AA31-4487-53C8-F719BA085C1E}"/>
              </a:ext>
            </a:extLst>
          </p:cNvPr>
          <p:cNvSpPr>
            <a:spLocks noGrp="1"/>
          </p:cNvSpPr>
          <p:nvPr>
            <p:ph type="body" idx="1"/>
          </p:nvPr>
        </p:nvSpPr>
        <p:spPr>
          <a:xfrm>
            <a:off x="197985" y="1569918"/>
            <a:ext cx="11651874" cy="44831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03A4BEB0-DB4E-FC9A-83D3-4796BC9590DC}"/>
              </a:ext>
            </a:extLst>
          </p:cNvPr>
          <p:cNvSpPr>
            <a:spLocks noGrp="1"/>
          </p:cNvSpPr>
          <p:nvPr>
            <p:ph type="dt" sz="half" idx="2"/>
          </p:nvPr>
        </p:nvSpPr>
        <p:spPr>
          <a:xfrm>
            <a:off x="227013" y="6417330"/>
            <a:ext cx="2743200" cy="196315"/>
          </a:xfrm>
          <a:prstGeom prst="rect">
            <a:avLst/>
          </a:prstGeom>
        </p:spPr>
        <p:txBody>
          <a:bodyPr vert="horz" lIns="0" tIns="0" rIns="0" bIns="0" rtlCol="0" anchor="t"/>
          <a:lstStyle>
            <a:lvl1pPr algn="l">
              <a:defRPr sz="1200">
                <a:solidFill>
                  <a:schemeClr val="tx1">
                    <a:tint val="82000"/>
                  </a:schemeClr>
                </a:solidFill>
              </a:defRPr>
            </a:lvl1pPr>
          </a:lstStyle>
          <a:p>
            <a:fld id="{33E1D87C-720A-4550-9D73-7EA436D48781}" type="datetimeFigureOut">
              <a:rPr lang="en-GB" smtClean="0"/>
              <a:t>14/07/2026</a:t>
            </a:fld>
            <a:endParaRPr lang="en-GB"/>
          </a:p>
        </p:txBody>
      </p:sp>
      <p:sp>
        <p:nvSpPr>
          <p:cNvPr id="5" name="Footer Placeholder 4">
            <a:extLst>
              <a:ext uri="{FF2B5EF4-FFF2-40B4-BE49-F238E27FC236}">
                <a16:creationId xmlns:a16="http://schemas.microsoft.com/office/drawing/2014/main" id="{1357D8B5-5EF4-BFE1-BA28-2C16D0C023ED}"/>
              </a:ext>
            </a:extLst>
          </p:cNvPr>
          <p:cNvSpPr>
            <a:spLocks noGrp="1"/>
          </p:cNvSpPr>
          <p:nvPr>
            <p:ph type="ftr" sz="quarter" idx="3"/>
          </p:nvPr>
        </p:nvSpPr>
        <p:spPr>
          <a:xfrm>
            <a:off x="4038600" y="6431912"/>
            <a:ext cx="4114800" cy="200663"/>
          </a:xfrm>
          <a:prstGeom prst="rect">
            <a:avLst/>
          </a:prstGeom>
        </p:spPr>
        <p:txBody>
          <a:bodyPr vert="horz" lIns="0" tIns="0" rIns="0" bIns="0" rtlCol="0" anchor="t"/>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FA424BB-B773-367F-C47F-DF79E6DFAA53}"/>
              </a:ext>
            </a:extLst>
          </p:cNvPr>
          <p:cNvSpPr>
            <a:spLocks noGrp="1"/>
          </p:cNvSpPr>
          <p:nvPr>
            <p:ph type="sldNum" sz="quarter" idx="4"/>
          </p:nvPr>
        </p:nvSpPr>
        <p:spPr>
          <a:xfrm>
            <a:off x="9221787" y="6431911"/>
            <a:ext cx="2743200" cy="200664"/>
          </a:xfrm>
          <a:prstGeom prst="rect">
            <a:avLst/>
          </a:prstGeom>
        </p:spPr>
        <p:txBody>
          <a:bodyPr vert="horz" lIns="0" tIns="0" rIns="0" bIns="0" rtlCol="0" anchor="t"/>
          <a:lstStyle>
            <a:lvl1pPr algn="r">
              <a:defRPr sz="1200">
                <a:solidFill>
                  <a:schemeClr val="tx1">
                    <a:tint val="82000"/>
                  </a:schemeClr>
                </a:solidFill>
              </a:defRPr>
            </a:lvl1pPr>
          </a:lstStyle>
          <a:p>
            <a:fld id="{DADE23F3-0D08-4861-A74C-134269666392}" type="slidenum">
              <a:rPr lang="en-GB" smtClean="0"/>
              <a:t>‹#›</a:t>
            </a:fld>
            <a:endParaRPr lang="en-GB"/>
          </a:p>
        </p:txBody>
      </p:sp>
    </p:spTree>
    <p:extLst>
      <p:ext uri="{BB962C8B-B14F-4D97-AF65-F5344CB8AC3E}">
        <p14:creationId xmlns:p14="http://schemas.microsoft.com/office/powerpoint/2010/main" val="3598544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6350" indent="-6350" algn="l" defTabSz="914400" rtl="0" eaLnBrk="1" latinLnBrk="0" hangingPunct="1">
        <a:lnSpc>
          <a:spcPct val="90000"/>
        </a:lnSpc>
        <a:spcBef>
          <a:spcPts val="1000"/>
        </a:spcBef>
        <a:buFont typeface="Arial" panose="020B0604020202020204" pitchFamily="34" charset="0"/>
        <a:buChar char="•"/>
        <a:tabLst/>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pos="121">
          <p15:clr>
            <a:srgbClr val="F26B43"/>
          </p15:clr>
        </p15:guide>
        <p15:guide id="6" pos="1391">
          <p15:clr>
            <a:srgbClr val="F26B43"/>
          </p15:clr>
        </p15:guide>
        <p15:guide id="7" pos="2615">
          <p15:clr>
            <a:srgbClr val="F26B43"/>
          </p15:clr>
        </p15:guide>
        <p15:guide id="8" pos="5065">
          <p15:clr>
            <a:srgbClr val="F26B43"/>
          </p15:clr>
        </p15:guide>
        <p15:guide id="9" pos="6289">
          <p15:clr>
            <a:srgbClr val="F26B43"/>
          </p15:clr>
        </p15:guide>
        <p15:guide id="10" pos="7559">
          <p15:clr>
            <a:srgbClr val="F26B43"/>
          </p15:clr>
        </p15:guide>
        <p15:guide id="15" orient="horz" pos="142">
          <p15:clr>
            <a:srgbClr val="F26B43"/>
          </p15:clr>
        </p15:guide>
        <p15:guide id="17" orient="horz" pos="4178">
          <p15:clr>
            <a:srgbClr val="F26B43"/>
          </p15:clr>
        </p15:guide>
        <p15:guide id="19" pos="4475">
          <p15:clr>
            <a:srgbClr val="F26B43"/>
          </p15:clr>
        </p15:guide>
        <p15:guide id="20" orient="horz" pos="59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5AC9E8C5-4938-9FF9-C518-48C26765EFCB}"/>
            </a:ext>
          </a:extLst>
        </p:cNvPr>
        <p:cNvGrpSpPr/>
        <p:nvPr/>
      </p:nvGrpSpPr>
      <p:grpSpPr>
        <a:xfrm>
          <a:off x="0" y="0"/>
          <a:ext cx="0" cy="0"/>
          <a:chOff x="0" y="0"/>
          <a:chExt cx="0" cy="0"/>
        </a:xfrm>
      </p:grpSpPr>
      <p:sp>
        <p:nvSpPr>
          <p:cNvPr id="16" name="Title 2">
            <a:extLst>
              <a:ext uri="{FF2B5EF4-FFF2-40B4-BE49-F238E27FC236}">
                <a16:creationId xmlns:a16="http://schemas.microsoft.com/office/drawing/2014/main" id="{C1CF070A-9DC3-DAC7-4E90-D3C63994BAE7}"/>
              </a:ext>
            </a:extLst>
          </p:cNvPr>
          <p:cNvSpPr>
            <a:spLocks noGrp="1"/>
          </p:cNvSpPr>
          <p:nvPr>
            <p:ph type="title"/>
          </p:nvPr>
        </p:nvSpPr>
        <p:spPr>
          <a:xfrm>
            <a:off x="510922" y="476824"/>
            <a:ext cx="10837631" cy="525552"/>
          </a:xfrm>
        </p:spPr>
        <p:txBody>
          <a:bodyPr/>
          <a:lstStyle/>
          <a:p>
            <a:r>
              <a:rPr lang="en-US" dirty="0" err="1"/>
              <a:t>Voltarol</a:t>
            </a:r>
            <a:endParaRPr lang="en-US" dirty="0"/>
          </a:p>
        </p:txBody>
      </p:sp>
      <p:sp>
        <p:nvSpPr>
          <p:cNvPr id="17" name="Text Placeholder 4">
            <a:extLst>
              <a:ext uri="{FF2B5EF4-FFF2-40B4-BE49-F238E27FC236}">
                <a16:creationId xmlns:a16="http://schemas.microsoft.com/office/drawing/2014/main" id="{F3FBD395-CE8C-23D0-C7B0-ACA48B623285}"/>
              </a:ext>
            </a:extLst>
          </p:cNvPr>
          <p:cNvSpPr>
            <a:spLocks noGrp="1"/>
          </p:cNvSpPr>
          <p:nvPr>
            <p:ph type="body" sz="quarter" idx="16"/>
          </p:nvPr>
        </p:nvSpPr>
        <p:spPr>
          <a:xfrm>
            <a:off x="510922" y="1612824"/>
            <a:ext cx="7568207" cy="3746548"/>
          </a:xfrm>
        </p:spPr>
        <p:txBody>
          <a:bodyPr/>
          <a:lstStyle/>
          <a:p>
            <a:pPr defTabSz="654246">
              <a:lnSpc>
                <a:spcPct val="100000"/>
              </a:lnSpc>
              <a:spcAft>
                <a:spcPts val="116"/>
              </a:spcAft>
            </a:pPr>
            <a:r>
              <a:rPr lang="en-GB" sz="1600" b="1" dirty="0"/>
              <a:t>Background </a:t>
            </a:r>
            <a:br>
              <a:rPr lang="en-GB" sz="1600" b="1" dirty="0"/>
            </a:br>
            <a:r>
              <a:rPr lang="en-GB" altLang="en-US" sz="1600" dirty="0">
                <a:solidFill>
                  <a:srgbClr val="000000"/>
                </a:solidFill>
                <a:cs typeface="Arial" pitchFamily="34" charset="0"/>
              </a:rPr>
              <a:t>GSK aimed to transform </a:t>
            </a:r>
            <a:r>
              <a:rPr lang="en-GB" altLang="en-US" sz="1600" dirty="0" err="1">
                <a:solidFill>
                  <a:srgbClr val="000000"/>
                </a:solidFill>
                <a:cs typeface="Arial" pitchFamily="34" charset="0"/>
              </a:rPr>
              <a:t>Voltarol’s</a:t>
            </a:r>
            <a:r>
              <a:rPr lang="en-GB" altLang="en-US" sz="1600" dirty="0">
                <a:solidFill>
                  <a:srgbClr val="000000"/>
                </a:solidFill>
                <a:cs typeface="Arial" pitchFamily="34" charset="0"/>
              </a:rPr>
              <a:t> existing awareness into increased consideration and boost perceptions surrounding quality of product with the target 35+ adult demographic.</a:t>
            </a:r>
            <a:br>
              <a:rPr lang="en-GB" altLang="en-US" sz="1600" dirty="0">
                <a:solidFill>
                  <a:srgbClr val="000000"/>
                </a:solidFill>
                <a:cs typeface="Arial" pitchFamily="34" charset="0"/>
              </a:rPr>
            </a:br>
            <a:br>
              <a:rPr lang="en-GB" altLang="en-US" sz="1600" dirty="0">
                <a:solidFill>
                  <a:srgbClr val="000000"/>
                </a:solidFill>
                <a:cs typeface="Arial" pitchFamily="34" charset="0"/>
              </a:rPr>
            </a:br>
            <a:r>
              <a:rPr lang="en-GB" sz="1600" b="1" dirty="0"/>
              <a:t>Plan</a:t>
            </a:r>
            <a:br>
              <a:rPr lang="en-GB" sz="1600" b="1" dirty="0"/>
            </a:br>
            <a:r>
              <a:rPr lang="en-GB" altLang="en-US" sz="1600" dirty="0">
                <a:solidFill>
                  <a:srgbClr val="000000"/>
                </a:solidFill>
                <a:cs typeface="Arial" pitchFamily="34" charset="0"/>
              </a:rPr>
              <a:t>GSK bought into an ABC1 Adults AGP to access demographically relevant films such as </a:t>
            </a:r>
            <a:r>
              <a:rPr lang="en-GB" altLang="en-US" sz="1600" i="1" dirty="0">
                <a:solidFill>
                  <a:srgbClr val="000000"/>
                </a:solidFill>
                <a:cs typeface="Arial" pitchFamily="34" charset="0"/>
              </a:rPr>
              <a:t>Wicked Little Letters, Back to Black, Civil War, </a:t>
            </a:r>
            <a:r>
              <a:rPr lang="en-GB" altLang="en-US" sz="1600" dirty="0">
                <a:solidFill>
                  <a:srgbClr val="000000"/>
                </a:solidFill>
                <a:cs typeface="Arial" pitchFamily="34" charset="0"/>
              </a:rPr>
              <a:t>and </a:t>
            </a:r>
            <a:r>
              <a:rPr lang="en-GB" altLang="en-US" sz="1600" i="1" dirty="0">
                <a:solidFill>
                  <a:srgbClr val="000000"/>
                </a:solidFill>
                <a:cs typeface="Arial" pitchFamily="34" charset="0"/>
              </a:rPr>
              <a:t>Monkey Man</a:t>
            </a:r>
            <a:r>
              <a:rPr lang="en-GB" altLang="en-US" sz="1600" dirty="0">
                <a:solidFill>
                  <a:srgbClr val="000000"/>
                </a:solidFill>
                <a:cs typeface="Arial" pitchFamily="34" charset="0"/>
              </a:rPr>
              <a:t>.</a:t>
            </a:r>
            <a:br>
              <a:rPr lang="en-GB" altLang="en-US" sz="1600" dirty="0">
                <a:solidFill>
                  <a:srgbClr val="000000"/>
                </a:solidFill>
                <a:cs typeface="Arial" pitchFamily="34" charset="0"/>
              </a:rPr>
            </a:br>
            <a:endParaRPr lang="en-GB" altLang="en-US" sz="1600" dirty="0">
              <a:solidFill>
                <a:srgbClr val="000000"/>
              </a:solidFill>
              <a:cs typeface="Arial" pitchFamily="34" charset="0"/>
            </a:endParaRPr>
          </a:p>
          <a:p>
            <a:pPr lvl="0" indent="0" defTabSz="961844">
              <a:lnSpc>
                <a:spcPct val="100000"/>
              </a:lnSpc>
              <a:spcBef>
                <a:spcPts val="0"/>
              </a:spcBef>
              <a:buClr>
                <a:srgbClr val="FFFFFF"/>
              </a:buClr>
              <a:buSzPct val="100000"/>
              <a:defRPr/>
            </a:pPr>
            <a:r>
              <a:rPr lang="en-GB" sz="1600" b="1" dirty="0"/>
              <a:t>Results</a:t>
            </a:r>
            <a:br>
              <a:rPr lang="en-GB" sz="1600" b="1" dirty="0"/>
            </a:br>
            <a:endParaRPr lang="en-GB" sz="1600" b="1" dirty="0"/>
          </a:p>
          <a:p>
            <a:pPr marL="285750" lvl="0" indent="-285750" defTabSz="961844">
              <a:lnSpc>
                <a:spcPct val="100000"/>
              </a:lnSpc>
              <a:spcBef>
                <a:spcPts val="0"/>
              </a:spcBef>
              <a:buClr>
                <a:schemeClr val="tx1"/>
              </a:buClr>
              <a:buSzPct val="100000"/>
              <a:buFont typeface="Arial" panose="020B0604020202020204" pitchFamily="34" charset="0"/>
              <a:buChar char="•"/>
              <a:defRPr/>
            </a:pPr>
            <a:r>
              <a:rPr lang="en-GB" sz="1600" dirty="0"/>
              <a:t>61% of exposed cinemagoers very likely to consider </a:t>
            </a:r>
            <a:r>
              <a:rPr lang="en-GB" sz="1600" dirty="0" err="1"/>
              <a:t>Voltarol</a:t>
            </a:r>
            <a:r>
              <a:rPr lang="en-GB" sz="1600" dirty="0"/>
              <a:t>, a +7% uplift from those not exposed to the ad in cinema. </a:t>
            </a:r>
          </a:p>
          <a:p>
            <a:pPr marL="285750" lvl="0" indent="-285750" defTabSz="961844">
              <a:lnSpc>
                <a:spcPct val="100000"/>
              </a:lnSpc>
              <a:spcBef>
                <a:spcPts val="1200"/>
              </a:spcBef>
              <a:buClr>
                <a:schemeClr val="tx1"/>
              </a:buClr>
              <a:buSzPct val="100000"/>
              <a:buFont typeface="Arial" panose="020B0604020202020204" pitchFamily="34" charset="0"/>
              <a:buChar char="•"/>
              <a:defRPr/>
            </a:pPr>
            <a:r>
              <a:rPr lang="en-GB" sz="1600" dirty="0"/>
              <a:t>Over 30% exposed claimed they are intending to use or purchase a </a:t>
            </a:r>
            <a:r>
              <a:rPr lang="en-GB" sz="1600" dirty="0" err="1"/>
              <a:t>Voltarol</a:t>
            </a:r>
            <a:r>
              <a:rPr lang="en-GB" sz="1600" dirty="0"/>
              <a:t> pain relief product.</a:t>
            </a:r>
          </a:p>
        </p:txBody>
      </p:sp>
      <p:pic>
        <p:nvPicPr>
          <p:cNvPr id="18" name="Picture Placeholder 8">
            <a:extLst>
              <a:ext uri="{FF2B5EF4-FFF2-40B4-BE49-F238E27FC236}">
                <a16:creationId xmlns:a16="http://schemas.microsoft.com/office/drawing/2014/main" id="{BC675E8E-2ABF-554A-4635-BDFA1ADF2AB2}"/>
              </a:ext>
            </a:extLst>
          </p:cNvPr>
          <p:cNvPicPr>
            <a:picLocks noChangeAspect="1"/>
          </p:cNvPicPr>
          <p:nvPr/>
        </p:nvPicPr>
        <p:blipFill>
          <a:blip r:embed="rId3">
            <a:extLst>
              <a:ext uri="{28A0092B-C50C-407E-A947-70E740481C1C}">
                <a14:useLocalDpi xmlns:a14="http://schemas.microsoft.com/office/drawing/2010/main" val="0"/>
              </a:ext>
            </a:extLst>
          </a:blip>
          <a:srcRect t="1136" b="1136"/>
          <a:stretch/>
        </p:blipFill>
        <p:spPr>
          <a:xfrm>
            <a:off x="8475456" y="882061"/>
            <a:ext cx="3291034" cy="2390828"/>
          </a:xfrm>
          <a:prstGeom prst="roundRect">
            <a:avLst>
              <a:gd name="adj" fmla="val 1469"/>
            </a:avLst>
          </a:prstGeom>
          <a:blipFill>
            <a:blip r:embed="rId4"/>
            <a:srcRect/>
            <a:stretch>
              <a:fillRect t="-13649" b="-13649"/>
            </a:stretch>
          </a:blipFill>
        </p:spPr>
      </p:pic>
      <p:pic>
        <p:nvPicPr>
          <p:cNvPr id="3" name="Picture Placeholder 8">
            <a:extLst>
              <a:ext uri="{FF2B5EF4-FFF2-40B4-BE49-F238E27FC236}">
                <a16:creationId xmlns:a16="http://schemas.microsoft.com/office/drawing/2014/main" id="{FBB691C0-3B5B-1A83-3D0A-C61E93899F58}"/>
              </a:ext>
            </a:extLst>
          </p:cNvPr>
          <p:cNvPicPr>
            <a:picLocks noChangeAspect="1"/>
          </p:cNvPicPr>
          <p:nvPr/>
        </p:nvPicPr>
        <p:blipFill>
          <a:blip r:embed="rId5">
            <a:extLst>
              <a:ext uri="{28A0092B-C50C-407E-A947-70E740481C1C}">
                <a14:useLocalDpi xmlns:a14="http://schemas.microsoft.com/office/drawing/2010/main" val="0"/>
              </a:ext>
            </a:extLst>
          </a:blip>
          <a:srcRect l="951" t="3098" r="1157" b="2893"/>
          <a:stretch>
            <a:fillRect/>
          </a:stretch>
        </p:blipFill>
        <p:spPr>
          <a:xfrm>
            <a:off x="8475456" y="3378121"/>
            <a:ext cx="3291034" cy="2390828"/>
          </a:xfrm>
          <a:prstGeom prst="roundRect">
            <a:avLst>
              <a:gd name="adj" fmla="val 1469"/>
            </a:avLst>
          </a:prstGeom>
          <a:blipFill>
            <a:blip r:embed="rId4"/>
            <a:srcRect/>
            <a:stretch>
              <a:fillRect t="-13649" b="-13649"/>
            </a:stretch>
          </a:blipFill>
        </p:spPr>
      </p:pic>
      <p:sp>
        <p:nvSpPr>
          <p:cNvPr id="4" name="Text Placeholder 1">
            <a:extLst>
              <a:ext uri="{FF2B5EF4-FFF2-40B4-BE49-F238E27FC236}">
                <a16:creationId xmlns:a16="http://schemas.microsoft.com/office/drawing/2014/main" id="{91194BEF-D205-1F43-196B-CD6BC7D5C34B}"/>
              </a:ext>
            </a:extLst>
          </p:cNvPr>
          <p:cNvSpPr>
            <a:spLocks noGrp="1"/>
          </p:cNvSpPr>
          <p:nvPr>
            <p:ph type="body" sz="quarter" idx="83"/>
          </p:nvPr>
        </p:nvSpPr>
        <p:spPr>
          <a:xfrm>
            <a:off x="6588682" y="6480592"/>
            <a:ext cx="5398076" cy="157051"/>
          </a:xfrm>
        </p:spPr>
        <p:txBody>
          <a:bodyPr/>
          <a:lstStyle/>
          <a:p>
            <a:r>
              <a:rPr lang="en-US" b="1" dirty="0"/>
              <a:t>Source: </a:t>
            </a:r>
            <a:r>
              <a:rPr lang="en-US" dirty="0"/>
              <a:t>DCM / </a:t>
            </a:r>
            <a:r>
              <a:rPr lang="en-US" dirty="0" err="1"/>
              <a:t>Voltarol</a:t>
            </a:r>
            <a:r>
              <a:rPr lang="en-US" dirty="0"/>
              <a:t> Conducted by; </a:t>
            </a:r>
            <a:r>
              <a:rPr lang="en-US" dirty="0" err="1"/>
              <a:t>Differentology,Apr</a:t>
            </a:r>
            <a:r>
              <a:rPr lang="en-US" dirty="0"/>
              <a:t> 2024. </a:t>
            </a:r>
          </a:p>
        </p:txBody>
      </p:sp>
    </p:spTree>
    <p:extLst>
      <p:ext uri="{BB962C8B-B14F-4D97-AF65-F5344CB8AC3E}">
        <p14:creationId xmlns:p14="http://schemas.microsoft.com/office/powerpoint/2010/main" val="1556920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F9DCAEE-CC5F-5E40-D02B-2713602CB6E3}"/>
              </a:ext>
            </a:extLst>
          </p:cNvPr>
          <p:cNvSpPr>
            <a:spLocks noGrp="1"/>
          </p:cNvSpPr>
          <p:nvPr>
            <p:ph type="body" sz="quarter" idx="83"/>
          </p:nvPr>
        </p:nvSpPr>
        <p:spPr/>
        <p:txBody>
          <a:bodyPr/>
          <a:lstStyle/>
          <a:p>
            <a:r>
              <a:rPr lang="en-US" b="1" dirty="0"/>
              <a:t>Source: </a:t>
            </a:r>
            <a:r>
              <a:rPr lang="en-US" dirty="0"/>
              <a:t>DCM / </a:t>
            </a:r>
            <a:r>
              <a:rPr lang="en-US" dirty="0" err="1"/>
              <a:t>Voltarol</a:t>
            </a:r>
            <a:r>
              <a:rPr lang="en-US" dirty="0"/>
              <a:t> Conducted by; </a:t>
            </a:r>
            <a:r>
              <a:rPr lang="en-US" dirty="0" err="1"/>
              <a:t>Differentology,Apr</a:t>
            </a:r>
            <a:r>
              <a:rPr lang="en-US" dirty="0"/>
              <a:t> 2024. </a:t>
            </a:r>
          </a:p>
        </p:txBody>
      </p:sp>
      <p:sp>
        <p:nvSpPr>
          <p:cNvPr id="6" name="Title 2">
            <a:extLst>
              <a:ext uri="{FF2B5EF4-FFF2-40B4-BE49-F238E27FC236}">
                <a16:creationId xmlns:a16="http://schemas.microsoft.com/office/drawing/2014/main" id="{1F13D99C-6EA8-8A53-E047-F5759A5EB1AD}"/>
              </a:ext>
            </a:extLst>
          </p:cNvPr>
          <p:cNvSpPr>
            <a:spLocks noGrp="1"/>
          </p:cNvSpPr>
          <p:nvPr>
            <p:ph type="title"/>
          </p:nvPr>
        </p:nvSpPr>
        <p:spPr>
          <a:xfrm>
            <a:off x="510923" y="476824"/>
            <a:ext cx="3124600" cy="525552"/>
          </a:xfrm>
        </p:spPr>
        <p:txBody>
          <a:bodyPr/>
          <a:lstStyle/>
          <a:p>
            <a:r>
              <a:rPr lang="en-US" dirty="0" err="1"/>
              <a:t>Voltarol</a:t>
            </a:r>
            <a:endParaRPr lang="en-US" dirty="0"/>
          </a:p>
        </p:txBody>
      </p:sp>
      <p:sp>
        <p:nvSpPr>
          <p:cNvPr id="7" name="Text Placeholder 4">
            <a:extLst>
              <a:ext uri="{FF2B5EF4-FFF2-40B4-BE49-F238E27FC236}">
                <a16:creationId xmlns:a16="http://schemas.microsoft.com/office/drawing/2014/main" id="{48511250-977C-BF3F-5063-764D05EC6CA3}"/>
              </a:ext>
            </a:extLst>
          </p:cNvPr>
          <p:cNvSpPr>
            <a:spLocks noGrp="1"/>
          </p:cNvSpPr>
          <p:nvPr>
            <p:ph type="body" sz="quarter" idx="16"/>
          </p:nvPr>
        </p:nvSpPr>
        <p:spPr>
          <a:xfrm>
            <a:off x="508532" y="1637581"/>
            <a:ext cx="4911607" cy="4045528"/>
          </a:xfrm>
        </p:spPr>
        <p:txBody>
          <a:bodyPr/>
          <a:lstStyle/>
          <a:p>
            <a:pPr defTabSz="654246">
              <a:lnSpc>
                <a:spcPct val="100000"/>
              </a:lnSpc>
            </a:pPr>
            <a:r>
              <a:rPr lang="en-GB" sz="1300" b="1" dirty="0"/>
              <a:t>Background </a:t>
            </a:r>
            <a:br>
              <a:rPr lang="en-GB" sz="1300" b="1" dirty="0"/>
            </a:br>
            <a:r>
              <a:rPr lang="en-GB" altLang="en-US" sz="1300" dirty="0">
                <a:solidFill>
                  <a:srgbClr val="000000"/>
                </a:solidFill>
                <a:cs typeface="Arial" pitchFamily="34" charset="0"/>
              </a:rPr>
              <a:t>Whilst </a:t>
            </a:r>
            <a:r>
              <a:rPr lang="en-GB" altLang="en-US" sz="1300" dirty="0" err="1">
                <a:solidFill>
                  <a:srgbClr val="000000"/>
                </a:solidFill>
                <a:cs typeface="Arial" pitchFamily="34" charset="0"/>
              </a:rPr>
              <a:t>Voltarol</a:t>
            </a:r>
            <a:r>
              <a:rPr lang="en-GB" altLang="en-US" sz="1300" dirty="0">
                <a:solidFill>
                  <a:srgbClr val="000000"/>
                </a:solidFill>
                <a:cs typeface="Arial" pitchFamily="34" charset="0"/>
              </a:rPr>
              <a:t> was already a renowned brand for being the best in relieving back and joint pain, GSK aimed to transform that awareness into increased consideration, as well as wanting to boost existing perceptions surrounding quality of product amongst a target demographic of 35+ adults.</a:t>
            </a:r>
            <a:br>
              <a:rPr lang="en-GB" altLang="en-US" sz="1300" dirty="0">
                <a:solidFill>
                  <a:srgbClr val="000000"/>
                </a:solidFill>
                <a:cs typeface="Arial" pitchFamily="34" charset="0"/>
              </a:rPr>
            </a:br>
            <a:br>
              <a:rPr lang="en-GB" altLang="en-US" sz="1300" dirty="0">
                <a:solidFill>
                  <a:srgbClr val="000000"/>
                </a:solidFill>
                <a:cs typeface="Arial" pitchFamily="34" charset="0"/>
              </a:rPr>
            </a:br>
            <a:r>
              <a:rPr lang="en-GB" altLang="en-US" sz="1300" dirty="0" err="1">
                <a:solidFill>
                  <a:srgbClr val="000000"/>
                </a:solidFill>
                <a:cs typeface="Arial" pitchFamily="34" charset="0"/>
              </a:rPr>
              <a:t>Voltarol</a:t>
            </a:r>
            <a:r>
              <a:rPr lang="en-GB" altLang="en-US" sz="1300" dirty="0">
                <a:solidFill>
                  <a:srgbClr val="000000"/>
                </a:solidFill>
                <a:cs typeface="Arial" pitchFamily="34" charset="0"/>
              </a:rPr>
              <a:t> launched their new 'Smile' creative, which claims that 1 in 3 people hide their pain behind a smile, encouraging them to use targeted anti-inflammatory muscle and joint pain relief - the message promoted </a:t>
            </a:r>
            <a:r>
              <a:rPr lang="en-GB" altLang="en-US" sz="1300" dirty="0" err="1">
                <a:solidFill>
                  <a:srgbClr val="000000"/>
                </a:solidFill>
                <a:cs typeface="Arial" pitchFamily="34" charset="0"/>
              </a:rPr>
              <a:t>Voltarol</a:t>
            </a:r>
            <a:r>
              <a:rPr lang="en-GB" altLang="en-US" sz="1300" dirty="0">
                <a:solidFill>
                  <a:srgbClr val="000000"/>
                </a:solidFill>
                <a:cs typeface="Arial" pitchFamily="34" charset="0"/>
              </a:rPr>
              <a:t> as embodying the ‘joy of movement’.</a:t>
            </a:r>
            <a:br>
              <a:rPr lang="en-GB" altLang="en-US" sz="1300" dirty="0">
                <a:solidFill>
                  <a:srgbClr val="000000"/>
                </a:solidFill>
                <a:cs typeface="Arial" pitchFamily="34" charset="0"/>
              </a:rPr>
            </a:br>
            <a:br>
              <a:rPr lang="en-GB" altLang="en-US" sz="1300" dirty="0">
                <a:solidFill>
                  <a:srgbClr val="000000"/>
                </a:solidFill>
                <a:cs typeface="Arial" pitchFamily="34" charset="0"/>
              </a:rPr>
            </a:br>
            <a:r>
              <a:rPr lang="en-GB" sz="1300" b="1" dirty="0"/>
              <a:t>Plan</a:t>
            </a:r>
            <a:br>
              <a:rPr lang="en-GB" sz="1300" b="1" dirty="0"/>
            </a:br>
            <a:r>
              <a:rPr lang="en-GB" altLang="en-US" sz="1300" dirty="0">
                <a:solidFill>
                  <a:srgbClr val="000000"/>
                </a:solidFill>
                <a:cs typeface="Arial" pitchFamily="34" charset="0"/>
              </a:rPr>
              <a:t>GSK bought into an ABC1 Adults AGP to access demographically relevant films such as </a:t>
            </a:r>
            <a:r>
              <a:rPr lang="en-GB" altLang="en-US" sz="1300" i="1" dirty="0">
                <a:solidFill>
                  <a:srgbClr val="000000"/>
                </a:solidFill>
                <a:cs typeface="Arial" pitchFamily="34" charset="0"/>
              </a:rPr>
              <a:t>Wicked Little Letters, Back to Black, Civil War, </a:t>
            </a:r>
            <a:r>
              <a:rPr lang="en-GB" altLang="en-US" sz="1300" dirty="0">
                <a:solidFill>
                  <a:srgbClr val="000000"/>
                </a:solidFill>
                <a:cs typeface="Arial" pitchFamily="34" charset="0"/>
              </a:rPr>
              <a:t>and </a:t>
            </a:r>
            <a:r>
              <a:rPr lang="en-GB" altLang="en-US" sz="1300" i="1" dirty="0">
                <a:solidFill>
                  <a:srgbClr val="000000"/>
                </a:solidFill>
                <a:cs typeface="Arial" pitchFamily="34" charset="0"/>
              </a:rPr>
              <a:t>Monkey Man</a:t>
            </a:r>
            <a:r>
              <a:rPr lang="en-GB" altLang="en-US" sz="1300" dirty="0">
                <a:solidFill>
                  <a:srgbClr val="000000"/>
                </a:solidFill>
                <a:cs typeface="Arial" pitchFamily="34" charset="0"/>
              </a:rPr>
              <a:t>. Alongside this campaign ran across multiple media channels, including Meta, YouTube, and OOH.</a:t>
            </a:r>
            <a:br>
              <a:rPr lang="en-GB" altLang="en-US" sz="1300" dirty="0">
                <a:solidFill>
                  <a:srgbClr val="000000"/>
                </a:solidFill>
                <a:cs typeface="Arial" pitchFamily="34" charset="0"/>
              </a:rPr>
            </a:br>
            <a:br>
              <a:rPr lang="en-GB" altLang="en-US" sz="1300" dirty="0">
                <a:solidFill>
                  <a:srgbClr val="000000"/>
                </a:solidFill>
                <a:cs typeface="Arial" pitchFamily="34" charset="0"/>
              </a:rPr>
            </a:br>
            <a:r>
              <a:rPr lang="en-GB" sz="1300" b="1" dirty="0"/>
              <a:t>Results</a:t>
            </a:r>
            <a:br>
              <a:rPr lang="en-GB" sz="1300" dirty="0"/>
            </a:br>
            <a:r>
              <a:rPr lang="en-GB" sz="1300" dirty="0">
                <a:solidFill>
                  <a:srgbClr val="000000"/>
                </a:solidFill>
              </a:rPr>
              <a:t>Exposure to the </a:t>
            </a:r>
            <a:r>
              <a:rPr lang="en-GB" sz="1300" dirty="0" err="1">
                <a:solidFill>
                  <a:srgbClr val="000000"/>
                </a:solidFill>
              </a:rPr>
              <a:t>Voltarol</a:t>
            </a:r>
            <a:r>
              <a:rPr lang="en-GB" sz="1300" dirty="0">
                <a:solidFill>
                  <a:srgbClr val="000000"/>
                </a:solidFill>
              </a:rPr>
              <a:t> ad in the attentive and engaging environment of cinema helped improve </a:t>
            </a:r>
            <a:r>
              <a:rPr lang="en-GB" sz="1300" dirty="0" err="1">
                <a:solidFill>
                  <a:srgbClr val="000000"/>
                </a:solidFill>
              </a:rPr>
              <a:t>Voltarol's</a:t>
            </a:r>
            <a:r>
              <a:rPr lang="en-GB" sz="1300" dirty="0">
                <a:solidFill>
                  <a:srgbClr val="000000"/>
                </a:solidFill>
              </a:rPr>
              <a:t> core metrics.</a:t>
            </a:r>
            <a:endParaRPr lang="en-GB" sz="1300" dirty="0">
              <a:solidFill>
                <a:srgbClr val="AC162C"/>
              </a:solidFill>
            </a:endParaRPr>
          </a:p>
        </p:txBody>
      </p:sp>
      <p:sp>
        <p:nvSpPr>
          <p:cNvPr id="10" name="Subtitle 3">
            <a:extLst>
              <a:ext uri="{FF2B5EF4-FFF2-40B4-BE49-F238E27FC236}">
                <a16:creationId xmlns:a16="http://schemas.microsoft.com/office/drawing/2014/main" id="{AD87669A-5150-0EAC-259F-8B548E226973}"/>
              </a:ext>
            </a:extLst>
          </p:cNvPr>
          <p:cNvSpPr>
            <a:spLocks noGrp="1"/>
          </p:cNvSpPr>
          <p:nvPr>
            <p:ph type="subTitle" idx="1"/>
          </p:nvPr>
        </p:nvSpPr>
        <p:spPr>
          <a:xfrm>
            <a:off x="508533" y="1146201"/>
            <a:ext cx="4617721" cy="347555"/>
          </a:xfrm>
        </p:spPr>
        <p:txBody>
          <a:bodyPr/>
          <a:lstStyle/>
          <a:p>
            <a:r>
              <a:rPr lang="en-GB" dirty="0"/>
              <a:t>‘The Joy of Movement’</a:t>
            </a:r>
          </a:p>
        </p:txBody>
      </p:sp>
      <p:sp>
        <p:nvSpPr>
          <p:cNvPr id="12" name="Text Placeholder 4">
            <a:extLst>
              <a:ext uri="{FF2B5EF4-FFF2-40B4-BE49-F238E27FC236}">
                <a16:creationId xmlns:a16="http://schemas.microsoft.com/office/drawing/2014/main" id="{B021C78A-2A10-D882-0EAD-C6774349F142}"/>
              </a:ext>
            </a:extLst>
          </p:cNvPr>
          <p:cNvSpPr txBox="1">
            <a:spLocks/>
          </p:cNvSpPr>
          <p:nvPr/>
        </p:nvSpPr>
        <p:spPr>
          <a:xfrm>
            <a:off x="5861816" y="2234680"/>
            <a:ext cx="5821652" cy="1417004"/>
          </a:xfrm>
          <a:prstGeom prst="rect">
            <a:avLst/>
          </a:prstGeom>
        </p:spPr>
        <p:txBody>
          <a:bodyPr vert="horz" lIns="0" tIns="0" rIns="0" bIns="0" rtlCol="0">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54246">
              <a:lnSpc>
                <a:spcPct val="100000"/>
              </a:lnSpc>
            </a:pPr>
            <a:r>
              <a:rPr lang="en-GB" sz="1300" b="1" dirty="0"/>
              <a:t>Brand awareness</a:t>
            </a:r>
            <a:br>
              <a:rPr lang="en-GB" sz="1300" dirty="0"/>
            </a:br>
            <a:r>
              <a:rPr lang="en-GB" sz="1300" dirty="0"/>
              <a:t>Prompted awareness of </a:t>
            </a:r>
            <a:r>
              <a:rPr lang="en-GB" sz="1300" dirty="0" err="1"/>
              <a:t>Voltarol</a:t>
            </a:r>
            <a:r>
              <a:rPr lang="en-GB" sz="1300" dirty="0"/>
              <a:t> amongst those exposed was almost 90%.</a:t>
            </a:r>
            <a:br>
              <a:rPr lang="en-GB" sz="1300" dirty="0"/>
            </a:br>
            <a:br>
              <a:rPr lang="en-GB" sz="1300" dirty="0">
                <a:solidFill>
                  <a:srgbClr val="000000"/>
                </a:solidFill>
              </a:rPr>
            </a:br>
            <a:r>
              <a:rPr lang="en-GB" sz="1300" b="1" dirty="0"/>
              <a:t>Consideration and intent to act</a:t>
            </a:r>
            <a:br>
              <a:rPr lang="en-GB" sz="1300" dirty="0"/>
            </a:br>
            <a:r>
              <a:rPr lang="en-GB" sz="1300" dirty="0">
                <a:solidFill>
                  <a:srgbClr val="000000"/>
                </a:solidFill>
              </a:rPr>
              <a:t>61% were very or extremely likely to consider </a:t>
            </a:r>
            <a:r>
              <a:rPr lang="en-GB" sz="1300" dirty="0" err="1">
                <a:solidFill>
                  <a:srgbClr val="000000"/>
                </a:solidFill>
              </a:rPr>
              <a:t>Voltarol</a:t>
            </a:r>
            <a:r>
              <a:rPr lang="en-GB" sz="1300" dirty="0">
                <a:solidFill>
                  <a:srgbClr val="000000"/>
                </a:solidFill>
              </a:rPr>
              <a:t>, +7% uplift vs. control. Over 30% claimed they were intending to use or purchase a </a:t>
            </a:r>
            <a:r>
              <a:rPr lang="en-GB" sz="1300" dirty="0" err="1">
                <a:solidFill>
                  <a:srgbClr val="000000"/>
                </a:solidFill>
              </a:rPr>
              <a:t>Voltarol</a:t>
            </a:r>
            <a:r>
              <a:rPr lang="en-GB" sz="1300" dirty="0">
                <a:solidFill>
                  <a:srgbClr val="000000"/>
                </a:solidFill>
              </a:rPr>
              <a:t> pain relief product.</a:t>
            </a:r>
          </a:p>
        </p:txBody>
      </p:sp>
      <p:graphicFrame>
        <p:nvGraphicFramePr>
          <p:cNvPr id="5" name="Table 4">
            <a:extLst>
              <a:ext uri="{FF2B5EF4-FFF2-40B4-BE49-F238E27FC236}">
                <a16:creationId xmlns:a16="http://schemas.microsoft.com/office/drawing/2014/main" id="{8740F63D-E5AE-19BD-CC03-6E657B947773}"/>
              </a:ext>
            </a:extLst>
          </p:cNvPr>
          <p:cNvGraphicFramePr>
            <a:graphicFrameLocks noGrp="1"/>
          </p:cNvGraphicFramePr>
          <p:nvPr>
            <p:extLst>
              <p:ext uri="{D42A27DB-BD31-4B8C-83A1-F6EECF244321}">
                <p14:modId xmlns:p14="http://schemas.microsoft.com/office/powerpoint/2010/main" val="384992084"/>
              </p:ext>
            </p:extLst>
          </p:nvPr>
        </p:nvGraphicFramePr>
        <p:xfrm>
          <a:off x="5861816" y="1171213"/>
          <a:ext cx="5904675" cy="828566"/>
        </p:xfrm>
        <a:graphic>
          <a:graphicData uri="http://schemas.openxmlformats.org/drawingml/2006/table">
            <a:tbl>
              <a:tblPr firstRow="1" bandRow="1">
                <a:tableStyleId>{5C22544A-7EE6-4342-B048-85BDC9FD1C3A}</a:tableStyleId>
              </a:tblPr>
              <a:tblGrid>
                <a:gridCol w="1420759">
                  <a:extLst>
                    <a:ext uri="{9D8B030D-6E8A-4147-A177-3AD203B41FA5}">
                      <a16:colId xmlns:a16="http://schemas.microsoft.com/office/drawing/2014/main" val="3445733911"/>
                    </a:ext>
                  </a:extLst>
                </a:gridCol>
                <a:gridCol w="1442325">
                  <a:extLst>
                    <a:ext uri="{9D8B030D-6E8A-4147-A177-3AD203B41FA5}">
                      <a16:colId xmlns:a16="http://schemas.microsoft.com/office/drawing/2014/main" val="2072537272"/>
                    </a:ext>
                  </a:extLst>
                </a:gridCol>
                <a:gridCol w="1600200">
                  <a:extLst>
                    <a:ext uri="{9D8B030D-6E8A-4147-A177-3AD203B41FA5}">
                      <a16:colId xmlns:a16="http://schemas.microsoft.com/office/drawing/2014/main" val="3314162814"/>
                    </a:ext>
                  </a:extLst>
                </a:gridCol>
                <a:gridCol w="1441391">
                  <a:extLst>
                    <a:ext uri="{9D8B030D-6E8A-4147-A177-3AD203B41FA5}">
                      <a16:colId xmlns:a16="http://schemas.microsoft.com/office/drawing/2014/main" val="776944138"/>
                    </a:ext>
                  </a:extLst>
                </a:gridCol>
              </a:tblGrid>
              <a:tr h="406079">
                <a:tc>
                  <a:txBody>
                    <a:bodyPr/>
                    <a:lstStyle/>
                    <a:p>
                      <a:pPr algn="l"/>
                      <a:r>
                        <a:rPr lang="en-GB" sz="1300" dirty="0">
                          <a:solidFill>
                            <a:schemeClr val="bg1"/>
                          </a:solidFill>
                        </a:rPr>
                        <a:t>Media agency</a:t>
                      </a:r>
                    </a:p>
                  </a:txBody>
                  <a:tcPr marL="52167" marR="52167" marT="26083" marB="26083"/>
                </a:tc>
                <a:tc>
                  <a:txBody>
                    <a:bodyPr/>
                    <a:lstStyle/>
                    <a:p>
                      <a:pPr algn="l"/>
                      <a:r>
                        <a:rPr lang="en-GB" sz="1300" dirty="0">
                          <a:solidFill>
                            <a:schemeClr val="bg1"/>
                          </a:solidFill>
                        </a:rPr>
                        <a:t>Target</a:t>
                      </a:r>
                    </a:p>
                  </a:txBody>
                  <a:tcPr marL="52167" marR="52167" marT="26083" marB="26083"/>
                </a:tc>
                <a:tc>
                  <a:txBody>
                    <a:bodyPr/>
                    <a:lstStyle/>
                    <a:p>
                      <a:pPr algn="l"/>
                      <a:r>
                        <a:rPr lang="en-GB" sz="1300" dirty="0">
                          <a:solidFill>
                            <a:schemeClr val="bg1"/>
                          </a:solidFill>
                        </a:rPr>
                        <a:t>Buying route</a:t>
                      </a:r>
                    </a:p>
                  </a:txBody>
                  <a:tcPr marL="52167" marR="52167" marT="26083" marB="26083"/>
                </a:tc>
                <a:tc>
                  <a:txBody>
                    <a:bodyPr/>
                    <a:lstStyle/>
                    <a:p>
                      <a:pPr algn="l"/>
                      <a:r>
                        <a:rPr lang="en-GB" sz="1300" dirty="0">
                          <a:solidFill>
                            <a:schemeClr val="bg1"/>
                          </a:solidFill>
                        </a:rPr>
                        <a:t>Copy length</a:t>
                      </a:r>
                    </a:p>
                  </a:txBody>
                  <a:tcPr marL="52167" marR="52167" marT="26083" marB="26083"/>
                </a:tc>
                <a:extLst>
                  <a:ext uri="{0D108BD9-81ED-4DB2-BD59-A6C34878D82A}">
                    <a16:rowId xmlns:a16="http://schemas.microsoft.com/office/drawing/2014/main" val="1179928151"/>
                  </a:ext>
                </a:extLst>
              </a:tr>
              <a:tr h="422487">
                <a:tc>
                  <a:txBody>
                    <a:bodyPr/>
                    <a:lstStyle/>
                    <a:p>
                      <a:pPr algn="l" fontAlgn="ctr"/>
                      <a:r>
                        <a:rPr lang="en-GB" sz="1300" b="0" i="0" u="none" strike="noStrike" dirty="0">
                          <a:solidFill>
                            <a:schemeClr val="tx1"/>
                          </a:solidFill>
                          <a:effectLst/>
                          <a:latin typeface="+mn-lt"/>
                        </a:rPr>
                        <a:t> Publicis</a:t>
                      </a:r>
                    </a:p>
                  </a:txBody>
                  <a:tcPr marL="4319" marR="4319" marT="4319" marB="0" anchor="ctr"/>
                </a:tc>
                <a:tc>
                  <a:txBody>
                    <a:bodyPr/>
                    <a:lstStyle/>
                    <a:p>
                      <a:pPr algn="l" fontAlgn="ctr"/>
                      <a:r>
                        <a:rPr lang="en-GB" sz="1300" b="0" i="0" u="none" strike="noStrike" dirty="0">
                          <a:solidFill>
                            <a:schemeClr val="tx1"/>
                          </a:solidFill>
                          <a:effectLst/>
                          <a:latin typeface="+mn-lt"/>
                        </a:rPr>
                        <a:t> 35+</a:t>
                      </a:r>
                    </a:p>
                  </a:txBody>
                  <a:tcPr marL="4319" marR="4319" marT="4319" marB="0" anchor="ctr"/>
                </a:tc>
                <a:tc>
                  <a:txBody>
                    <a:bodyPr/>
                    <a:lstStyle/>
                    <a:p>
                      <a:pPr algn="l" fontAlgn="ctr"/>
                      <a:r>
                        <a:rPr lang="en-GB" sz="1300" b="0" i="0" u="none" strike="noStrike" dirty="0">
                          <a:solidFill>
                            <a:schemeClr val="tx1"/>
                          </a:solidFill>
                          <a:effectLst/>
                          <a:latin typeface="+mn-lt"/>
                        </a:rPr>
                        <a:t> Partnership &amp; Idents</a:t>
                      </a:r>
                    </a:p>
                  </a:txBody>
                  <a:tcPr marL="4319" marR="4319" marT="4319" marB="0" anchor="ctr"/>
                </a:tc>
                <a:tc>
                  <a:txBody>
                    <a:bodyPr/>
                    <a:lstStyle/>
                    <a:p>
                      <a:pPr algn="l" fontAlgn="ctr"/>
                      <a:r>
                        <a:rPr lang="en-GB" sz="1300" b="0" i="0" u="none" strike="noStrike" dirty="0">
                          <a:solidFill>
                            <a:schemeClr val="tx1"/>
                          </a:solidFill>
                          <a:effectLst/>
                          <a:latin typeface="+mn-lt"/>
                        </a:rPr>
                        <a:t> 30”</a:t>
                      </a:r>
                    </a:p>
                  </a:txBody>
                  <a:tcPr marL="4319" marR="4319" marT="4319" marB="0" anchor="ctr"/>
                </a:tc>
                <a:extLst>
                  <a:ext uri="{0D108BD9-81ED-4DB2-BD59-A6C34878D82A}">
                    <a16:rowId xmlns:a16="http://schemas.microsoft.com/office/drawing/2014/main" val="3682919480"/>
                  </a:ext>
                </a:extLst>
              </a:tr>
            </a:tbl>
          </a:graphicData>
        </a:graphic>
      </p:graphicFrame>
      <p:pic>
        <p:nvPicPr>
          <p:cNvPr id="8" name="Picture Placeholder 8">
            <a:extLst>
              <a:ext uri="{FF2B5EF4-FFF2-40B4-BE49-F238E27FC236}">
                <a16:creationId xmlns:a16="http://schemas.microsoft.com/office/drawing/2014/main" id="{7A660694-8CD7-CBBF-1990-AA9FDF7CBA97}"/>
              </a:ext>
            </a:extLst>
          </p:cNvPr>
          <p:cNvPicPr>
            <a:picLocks noChangeAspect="1"/>
          </p:cNvPicPr>
          <p:nvPr/>
        </p:nvPicPr>
        <p:blipFill>
          <a:blip r:embed="rId3">
            <a:extLst>
              <a:ext uri="{28A0092B-C50C-407E-A947-70E740481C1C}">
                <a14:useLocalDpi xmlns:a14="http://schemas.microsoft.com/office/drawing/2010/main" val="0"/>
              </a:ext>
            </a:extLst>
          </a:blip>
          <a:srcRect t="1136" b="9173"/>
          <a:stretch>
            <a:fillRect/>
          </a:stretch>
        </p:blipFill>
        <p:spPr>
          <a:xfrm>
            <a:off x="5861816" y="3886586"/>
            <a:ext cx="2877973" cy="1918809"/>
          </a:xfrm>
          <a:prstGeom prst="roundRect">
            <a:avLst>
              <a:gd name="adj" fmla="val 1469"/>
            </a:avLst>
          </a:prstGeom>
          <a:blipFill>
            <a:blip r:embed="rId4"/>
            <a:srcRect/>
            <a:stretch>
              <a:fillRect t="-13649" b="-13649"/>
            </a:stretch>
          </a:blipFill>
        </p:spPr>
      </p:pic>
      <p:pic>
        <p:nvPicPr>
          <p:cNvPr id="9" name="Picture Placeholder 8">
            <a:extLst>
              <a:ext uri="{FF2B5EF4-FFF2-40B4-BE49-F238E27FC236}">
                <a16:creationId xmlns:a16="http://schemas.microsoft.com/office/drawing/2014/main" id="{B6E94CD5-EA41-826D-8351-ACBAFC4B70A0}"/>
              </a:ext>
            </a:extLst>
          </p:cNvPr>
          <p:cNvPicPr>
            <a:picLocks noChangeAspect="1"/>
          </p:cNvPicPr>
          <p:nvPr/>
        </p:nvPicPr>
        <p:blipFill>
          <a:blip r:embed="rId5">
            <a:extLst>
              <a:ext uri="{28A0092B-C50C-407E-A947-70E740481C1C}">
                <a14:useLocalDpi xmlns:a14="http://schemas.microsoft.com/office/drawing/2010/main" val="0"/>
              </a:ext>
            </a:extLst>
          </a:blip>
          <a:srcRect l="1125" t="6716" r="905" b="6937"/>
          <a:stretch>
            <a:fillRect/>
          </a:stretch>
        </p:blipFill>
        <p:spPr>
          <a:xfrm>
            <a:off x="8888518" y="3886587"/>
            <a:ext cx="2877973" cy="1918809"/>
          </a:xfrm>
          <a:prstGeom prst="roundRect">
            <a:avLst>
              <a:gd name="adj" fmla="val 1469"/>
            </a:avLst>
          </a:prstGeom>
          <a:blipFill>
            <a:blip r:embed="rId4"/>
            <a:srcRect/>
            <a:stretch>
              <a:fillRect t="-13649" b="-13649"/>
            </a:stretch>
          </a:blipFill>
        </p:spPr>
      </p:pic>
    </p:spTree>
    <p:extLst>
      <p:ext uri="{BB962C8B-B14F-4D97-AF65-F5344CB8AC3E}">
        <p14:creationId xmlns:p14="http://schemas.microsoft.com/office/powerpoint/2010/main" val="665586536"/>
      </p:ext>
    </p:extLst>
  </p:cSld>
  <p:clrMapOvr>
    <a:masterClrMapping/>
  </p:clrMapOvr>
</p:sld>
</file>

<file path=ppt/theme/theme1.xml><?xml version="1.0" encoding="utf-8"?>
<a:theme xmlns:a="http://schemas.openxmlformats.org/drawingml/2006/main" name="04. Text">
  <a:themeElements>
    <a:clrScheme name="DCM">
      <a:dk1>
        <a:srgbClr val="051D2E"/>
      </a:dk1>
      <a:lt1>
        <a:srgbClr val="FFFFFF"/>
      </a:lt1>
      <a:dk2>
        <a:srgbClr val="051D2E"/>
      </a:dk2>
      <a:lt2>
        <a:srgbClr val="F3DDBD"/>
      </a:lt2>
      <a:accent1>
        <a:srgbClr val="267355"/>
      </a:accent1>
      <a:accent2>
        <a:srgbClr val="EF3340"/>
      </a:accent2>
      <a:accent3>
        <a:srgbClr val="FF9527"/>
      </a:accent3>
      <a:accent4>
        <a:srgbClr val="FFB3B9"/>
      </a:accent4>
      <a:accent5>
        <a:srgbClr val="79BE76"/>
      </a:accent5>
      <a:accent6>
        <a:srgbClr val="82B2B3"/>
      </a:accent6>
      <a:hlink>
        <a:srgbClr val="051D2E"/>
      </a:hlink>
      <a:folHlink>
        <a:srgbClr val="82B2B3"/>
      </a:folHlink>
    </a:clrScheme>
    <a:fontScheme name="Momentum">
      <a:majorFont>
        <a:latin typeface="Inter Tight"/>
        <a:ea typeface=""/>
        <a:cs typeface=""/>
      </a:majorFont>
      <a:minorFont>
        <a:latin typeface="Inter T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2906</TotalTime>
  <Words>448</Words>
  <Application>Microsoft Macintosh PowerPoint</Application>
  <PresentationFormat>Widescreen</PresentationFormat>
  <Paragraphs>25</Paragraphs>
  <Slides>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Arial</vt:lpstr>
      <vt:lpstr>Helvetica Neue Light</vt:lpstr>
      <vt:lpstr>Inter Tight</vt:lpstr>
      <vt:lpstr>04. Text</vt:lpstr>
      <vt:lpstr>Voltarol</vt:lpstr>
      <vt:lpstr>Voltarol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Zoe Aresti</dc:creator>
  <cp:lastModifiedBy>Lottie Thompson [sd22c2t]</cp:lastModifiedBy>
  <cp:revision>4</cp:revision>
  <dcterms:created xsi:type="dcterms:W3CDTF">2026-06-18T13:58:37Z</dcterms:created>
  <dcterms:modified xsi:type="dcterms:W3CDTF">2026-07-14T13:47:41Z</dcterms:modified>
</cp:coreProperties>
</file>