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328" r:id="rId2"/>
    <p:sldId id="329"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ummary" id="{AD964F7F-C25E-E04A-A01A-BA1FA323078F}">
          <p14:sldIdLst>
            <p14:sldId id="328"/>
          </p14:sldIdLst>
        </p14:section>
        <p14:section name="Detailed" id="{0EA4DDEA-782D-AA44-8D9A-864B26D7F0FD}">
          <p14:sldIdLst>
            <p14:sldId id="32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A67934-160D-434A-9C71-796D94DD8808}" v="29" dt="2026-07-14T13:25:05.5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28"/>
    <p:restoredTop sz="91370"/>
  </p:normalViewPr>
  <p:slideViewPr>
    <p:cSldViewPr snapToGrid="0">
      <p:cViewPr>
        <p:scale>
          <a:sx n="112" d="100"/>
          <a:sy n="112" d="100"/>
        </p:scale>
        <p:origin x="1432" y="264"/>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ttie Thompson [sd22c2t]" userId="98a8b714-f796-4d31-a9a4-7dc84f343c61" providerId="ADAL" clId="{2BD75302-921E-5E9F-A20A-9DC17D688525}"/>
    <pc:docChg chg="undo custSel addSld delSld modSld sldOrd modSection">
      <pc:chgData name="Lottie Thompson [sd22c2t]" userId="98a8b714-f796-4d31-a9a4-7dc84f343c61" providerId="ADAL" clId="{2BD75302-921E-5E9F-A20A-9DC17D688525}" dt="2026-07-14T13:27:44.351" v="1093" actId="14100"/>
      <pc:docMkLst>
        <pc:docMk/>
      </pc:docMkLst>
      <pc:sldChg chg="addSp delSp modSp new del mod setBg modNotesTx">
        <pc:chgData name="Lottie Thompson [sd22c2t]" userId="98a8b714-f796-4d31-a9a4-7dc84f343c61" providerId="ADAL" clId="{2BD75302-921E-5E9F-A20A-9DC17D688525}" dt="2026-07-14T13:13:50.758" v="1034" actId="2696"/>
        <pc:sldMkLst>
          <pc:docMk/>
          <pc:sldMk cId="665586536" sldId="326"/>
        </pc:sldMkLst>
        <pc:spChg chg="add mod">
          <ac:chgData name="Lottie Thompson [sd22c2t]" userId="98a8b714-f796-4d31-a9a4-7dc84f343c61" providerId="ADAL" clId="{2BD75302-921E-5E9F-A20A-9DC17D688525}" dt="2026-07-14T12:17:42.163" v="851" actId="14100"/>
          <ac:spMkLst>
            <pc:docMk/>
            <pc:sldMk cId="665586536" sldId="326"/>
            <ac:spMk id="6" creationId="{1F13D99C-6EA8-8A53-E047-F5759A5EB1AD}"/>
          </ac:spMkLst>
        </pc:spChg>
        <pc:spChg chg="add mod">
          <ac:chgData name="Lottie Thompson [sd22c2t]" userId="98a8b714-f796-4d31-a9a4-7dc84f343c61" providerId="ADAL" clId="{2BD75302-921E-5E9F-A20A-9DC17D688525}" dt="2026-07-13T12:34:31.756" v="641" actId="14100"/>
          <ac:spMkLst>
            <pc:docMk/>
            <pc:sldMk cId="665586536" sldId="326"/>
            <ac:spMk id="7" creationId="{48511250-977C-BF3F-5063-764D05EC6CA3}"/>
          </ac:spMkLst>
        </pc:spChg>
        <pc:spChg chg="add del mod">
          <ac:chgData name="Lottie Thompson [sd22c2t]" userId="98a8b714-f796-4d31-a9a4-7dc84f343c61" providerId="ADAL" clId="{2BD75302-921E-5E9F-A20A-9DC17D688525}" dt="2026-07-13T12:34:34.393" v="643" actId="478"/>
          <ac:spMkLst>
            <pc:docMk/>
            <pc:sldMk cId="665586536" sldId="326"/>
            <ac:spMk id="9" creationId="{44F56625-8F9E-25D6-39F5-AE2933281303}"/>
          </ac:spMkLst>
        </pc:spChg>
        <pc:spChg chg="add mod">
          <ac:chgData name="Lottie Thompson [sd22c2t]" userId="98a8b714-f796-4d31-a9a4-7dc84f343c61" providerId="ADAL" clId="{2BD75302-921E-5E9F-A20A-9DC17D688525}" dt="2026-07-13T12:32:12.811" v="616"/>
          <ac:spMkLst>
            <pc:docMk/>
            <pc:sldMk cId="665586536" sldId="326"/>
            <ac:spMk id="10" creationId="{AD87669A-5150-0EAC-259F-8B548E226973}"/>
          </ac:spMkLst>
        </pc:spChg>
        <pc:spChg chg="add mod">
          <ac:chgData name="Lottie Thompson [sd22c2t]" userId="98a8b714-f796-4d31-a9a4-7dc84f343c61" providerId="ADAL" clId="{2BD75302-921E-5E9F-A20A-9DC17D688525}" dt="2026-07-13T12:40:24.740" v="825" actId="1076"/>
          <ac:spMkLst>
            <pc:docMk/>
            <pc:sldMk cId="665586536" sldId="326"/>
            <ac:spMk id="12" creationId="{B021C78A-2A10-D882-0EAD-C6774349F142}"/>
          </ac:spMkLst>
        </pc:spChg>
        <pc:graphicFrameChg chg="add mod modGraphic">
          <ac:chgData name="Lottie Thompson [sd22c2t]" userId="98a8b714-f796-4d31-a9a4-7dc84f343c61" providerId="ADAL" clId="{2BD75302-921E-5E9F-A20A-9DC17D688525}" dt="2026-07-13T12:40:46.893" v="834" actId="12385"/>
          <ac:graphicFrameMkLst>
            <pc:docMk/>
            <pc:sldMk cId="665586536" sldId="326"/>
            <ac:graphicFrameMk id="5" creationId="{8740F63D-E5AE-19BD-CC03-6E657B947773}"/>
          </ac:graphicFrameMkLst>
        </pc:graphicFrameChg>
        <pc:graphicFrameChg chg="add del mod modGraphic">
          <ac:chgData name="Lottie Thompson [sd22c2t]" userId="98a8b714-f796-4d31-a9a4-7dc84f343c61" providerId="ADAL" clId="{2BD75302-921E-5E9F-A20A-9DC17D688525}" dt="2026-07-13T12:38:20.448" v="754" actId="478"/>
          <ac:graphicFrameMkLst>
            <pc:docMk/>
            <pc:sldMk cId="665586536" sldId="326"/>
            <ac:graphicFrameMk id="11" creationId="{134680F4-BD7E-AE7D-75FD-3C5D9131FC51}"/>
          </ac:graphicFrameMkLst>
        </pc:graphicFrameChg>
        <pc:picChg chg="add mod modCrop">
          <ac:chgData name="Lottie Thompson [sd22c2t]" userId="98a8b714-f796-4d31-a9a4-7dc84f343c61" providerId="ADAL" clId="{2BD75302-921E-5E9F-A20A-9DC17D688525}" dt="2026-07-13T12:35:22.821" v="651" actId="1076"/>
          <ac:picMkLst>
            <pc:docMk/>
            <pc:sldMk cId="665586536" sldId="326"/>
            <ac:picMk id="3" creationId="{BFCD314D-E6C1-8C2B-2DF0-C531185E5AD1}"/>
          </ac:picMkLst>
        </pc:picChg>
        <pc:picChg chg="add mod modCrop">
          <ac:chgData name="Lottie Thompson [sd22c2t]" userId="98a8b714-f796-4d31-a9a4-7dc84f343c61" providerId="ADAL" clId="{2BD75302-921E-5E9F-A20A-9DC17D688525}" dt="2026-07-13T12:35:18.223" v="650" actId="14100"/>
          <ac:picMkLst>
            <pc:docMk/>
            <pc:sldMk cId="665586536" sldId="326"/>
            <ac:picMk id="4" creationId="{613324EF-82A7-9778-66AD-5023E3C1B4B0}"/>
          </ac:picMkLst>
        </pc:picChg>
        <pc:picChg chg="add del mod">
          <ac:chgData name="Lottie Thompson [sd22c2t]" userId="98a8b714-f796-4d31-a9a4-7dc84f343c61" providerId="ADAL" clId="{2BD75302-921E-5E9F-A20A-9DC17D688525}" dt="2026-07-13T12:34:33.418" v="642" actId="478"/>
          <ac:picMkLst>
            <pc:docMk/>
            <pc:sldMk cId="665586536" sldId="326"/>
            <ac:picMk id="8" creationId="{F1CB4F84-1FAE-806A-4193-420414CD0DF4}"/>
          </ac:picMkLst>
        </pc:picChg>
      </pc:sldChg>
      <pc:sldChg chg="addSp delSp modSp add del mod ord setBg">
        <pc:chgData name="Lottie Thompson [sd22c2t]" userId="98a8b714-f796-4d31-a9a4-7dc84f343c61" providerId="ADAL" clId="{2BD75302-921E-5E9F-A20A-9DC17D688525}" dt="2026-07-14T12:24:22.312" v="867" actId="2696"/>
        <pc:sldMkLst>
          <pc:docMk/>
          <pc:sldMk cId="1556920974" sldId="327"/>
        </pc:sldMkLst>
        <pc:spChg chg="add mod">
          <ac:chgData name="Lottie Thompson [sd22c2t]" userId="98a8b714-f796-4d31-a9a4-7dc84f343c61" providerId="ADAL" clId="{2BD75302-921E-5E9F-A20A-9DC17D688525}" dt="2026-07-14T12:24:15.974" v="866" actId="478"/>
          <ac:spMkLst>
            <pc:docMk/>
            <pc:sldMk cId="1556920974" sldId="327"/>
            <ac:spMk id="5" creationId="{AE626787-DCD1-69B9-E59F-A539A98B0ED2}"/>
          </ac:spMkLst>
        </pc:spChg>
        <pc:spChg chg="add del mod">
          <ac:chgData name="Lottie Thompson [sd22c2t]" userId="98a8b714-f796-4d31-a9a4-7dc84f343c61" providerId="ADAL" clId="{2BD75302-921E-5E9F-A20A-9DC17D688525}" dt="2026-07-14T12:24:15.974" v="866" actId="478"/>
          <ac:spMkLst>
            <pc:docMk/>
            <pc:sldMk cId="1556920974" sldId="327"/>
            <ac:spMk id="16" creationId="{C1CF070A-9DC3-DAC7-4E90-D3C63994BAE7}"/>
          </ac:spMkLst>
        </pc:spChg>
        <pc:spChg chg="add mod">
          <ac:chgData name="Lottie Thompson [sd22c2t]" userId="98a8b714-f796-4d31-a9a4-7dc84f343c61" providerId="ADAL" clId="{2BD75302-921E-5E9F-A20A-9DC17D688525}" dt="2026-07-13T12:30:31.586" v="596" actId="1076"/>
          <ac:spMkLst>
            <pc:docMk/>
            <pc:sldMk cId="1556920974" sldId="327"/>
            <ac:spMk id="17" creationId="{F3FBD395-CE8C-23D0-C7B0-ACA48B623285}"/>
          </ac:spMkLst>
        </pc:spChg>
        <pc:spChg chg="add del mod">
          <ac:chgData name="Lottie Thompson [sd22c2t]" userId="98a8b714-f796-4d31-a9a4-7dc84f343c61" providerId="ADAL" clId="{2BD75302-921E-5E9F-A20A-9DC17D688525}" dt="2026-07-13T12:28:09.498" v="577" actId="478"/>
          <ac:spMkLst>
            <pc:docMk/>
            <pc:sldMk cId="1556920974" sldId="327"/>
            <ac:spMk id="19" creationId="{9754122F-0831-1C4C-2586-7E70C2D0AAB0}"/>
          </ac:spMkLst>
        </pc:spChg>
        <pc:picChg chg="add mod modCrop">
          <ac:chgData name="Lottie Thompson [sd22c2t]" userId="98a8b714-f796-4d31-a9a4-7dc84f343c61" providerId="ADAL" clId="{2BD75302-921E-5E9F-A20A-9DC17D688525}" dt="2026-07-14T12:22:04.995" v="853" actId="14826"/>
          <ac:picMkLst>
            <pc:docMk/>
            <pc:sldMk cId="1556920974" sldId="327"/>
            <ac:picMk id="3" creationId="{FBB691C0-3B5B-1A83-3D0A-C61E93899F58}"/>
          </ac:picMkLst>
        </pc:picChg>
        <pc:picChg chg="add mod modCrop">
          <ac:chgData name="Lottie Thompson [sd22c2t]" userId="98a8b714-f796-4d31-a9a4-7dc84f343c61" providerId="ADAL" clId="{2BD75302-921E-5E9F-A20A-9DC17D688525}" dt="2026-07-14T12:22:24.805" v="855" actId="18131"/>
          <ac:picMkLst>
            <pc:docMk/>
            <pc:sldMk cId="1556920974" sldId="327"/>
            <ac:picMk id="18" creationId="{BC675E8E-2ABF-554A-4635-BDFA1ADF2AB2}"/>
          </ac:picMkLst>
        </pc:picChg>
      </pc:sldChg>
      <pc:sldChg chg="addSp delSp modSp new mod">
        <pc:chgData name="Lottie Thompson [sd22c2t]" userId="98a8b714-f796-4d31-a9a4-7dc84f343c61" providerId="ADAL" clId="{2BD75302-921E-5E9F-A20A-9DC17D688525}" dt="2026-07-14T13:24:52.700" v="1082" actId="14100"/>
        <pc:sldMkLst>
          <pc:docMk/>
          <pc:sldMk cId="1096830832" sldId="328"/>
        </pc:sldMkLst>
        <pc:spChg chg="mod">
          <ac:chgData name="Lottie Thompson [sd22c2t]" userId="98a8b714-f796-4d31-a9a4-7dc84f343c61" providerId="ADAL" clId="{2BD75302-921E-5E9F-A20A-9DC17D688525}" dt="2026-07-14T12:31:42.108" v="887"/>
          <ac:spMkLst>
            <pc:docMk/>
            <pc:sldMk cId="1096830832" sldId="328"/>
            <ac:spMk id="2" creationId="{E135C3C0-55D7-870C-84A2-7E7C9A9BD04A}"/>
          </ac:spMkLst>
        </pc:spChg>
        <pc:spChg chg="del">
          <ac:chgData name="Lottie Thompson [sd22c2t]" userId="98a8b714-f796-4d31-a9a4-7dc84f343c61" providerId="ADAL" clId="{2BD75302-921E-5E9F-A20A-9DC17D688525}" dt="2026-07-14T12:24:00.575" v="863" actId="478"/>
          <ac:spMkLst>
            <pc:docMk/>
            <pc:sldMk cId="1096830832" sldId="328"/>
            <ac:spMk id="3" creationId="{E69142E7-01A8-BA05-CBDC-080088128B0B}"/>
          </ac:spMkLst>
        </pc:spChg>
        <pc:spChg chg="del">
          <ac:chgData name="Lottie Thompson [sd22c2t]" userId="98a8b714-f796-4d31-a9a4-7dc84f343c61" providerId="ADAL" clId="{2BD75302-921E-5E9F-A20A-9DC17D688525}" dt="2026-07-14T12:23:59.013" v="862" actId="478"/>
          <ac:spMkLst>
            <pc:docMk/>
            <pc:sldMk cId="1096830832" sldId="328"/>
            <ac:spMk id="4" creationId="{5E46C486-0EB1-57A7-993F-A58570DA6D81}"/>
          </ac:spMkLst>
        </pc:spChg>
        <pc:spChg chg="del">
          <ac:chgData name="Lottie Thompson [sd22c2t]" userId="98a8b714-f796-4d31-a9a4-7dc84f343c61" providerId="ADAL" clId="{2BD75302-921E-5E9F-A20A-9DC17D688525}" dt="2026-07-14T12:24:02.015" v="864" actId="478"/>
          <ac:spMkLst>
            <pc:docMk/>
            <pc:sldMk cId="1096830832" sldId="328"/>
            <ac:spMk id="5" creationId="{9FB45AEB-6155-4D38-BD67-C68F35785064}"/>
          </ac:spMkLst>
        </pc:spChg>
        <pc:spChg chg="add mod">
          <ac:chgData name="Lottie Thompson [sd22c2t]" userId="98a8b714-f796-4d31-a9a4-7dc84f343c61" providerId="ADAL" clId="{2BD75302-921E-5E9F-A20A-9DC17D688525}" dt="2026-07-14T12:24:12.549" v="865"/>
          <ac:spMkLst>
            <pc:docMk/>
            <pc:sldMk cId="1096830832" sldId="328"/>
            <ac:spMk id="6" creationId="{8ED19AF0-D856-97A1-4AF1-F1885B1678E0}"/>
          </ac:spMkLst>
        </pc:spChg>
        <pc:spChg chg="add mod">
          <ac:chgData name="Lottie Thompson [sd22c2t]" userId="98a8b714-f796-4d31-a9a4-7dc84f343c61" providerId="ADAL" clId="{2BD75302-921E-5E9F-A20A-9DC17D688525}" dt="2026-07-14T12:25:42.913" v="886" actId="14100"/>
          <ac:spMkLst>
            <pc:docMk/>
            <pc:sldMk cId="1096830832" sldId="328"/>
            <ac:spMk id="7" creationId="{FD966286-280F-33EA-5074-5B23BBF1E21E}"/>
          </ac:spMkLst>
        </pc:spChg>
        <pc:spChg chg="add mod">
          <ac:chgData name="Lottie Thompson [sd22c2t]" userId="98a8b714-f796-4d31-a9a4-7dc84f343c61" providerId="ADAL" clId="{2BD75302-921E-5E9F-A20A-9DC17D688525}" dt="2026-07-14T13:24:52.700" v="1082" actId="14100"/>
          <ac:spMkLst>
            <pc:docMk/>
            <pc:sldMk cId="1096830832" sldId="328"/>
            <ac:spMk id="10" creationId="{3EFF680F-8869-BDCD-D0AE-1FAE4A43724B}"/>
          </ac:spMkLst>
        </pc:spChg>
        <pc:picChg chg="add mod">
          <ac:chgData name="Lottie Thompson [sd22c2t]" userId="98a8b714-f796-4d31-a9a4-7dc84f343c61" providerId="ADAL" clId="{2BD75302-921E-5E9F-A20A-9DC17D688525}" dt="2026-07-14T13:23:53.400" v="1038" actId="1076"/>
          <ac:picMkLst>
            <pc:docMk/>
            <pc:sldMk cId="1096830832" sldId="328"/>
            <ac:picMk id="8" creationId="{215E8F40-6965-E509-1322-FC53F861EC88}"/>
          </ac:picMkLst>
        </pc:picChg>
        <pc:picChg chg="add mod">
          <ac:chgData name="Lottie Thompson [sd22c2t]" userId="98a8b714-f796-4d31-a9a4-7dc84f343c61" providerId="ADAL" clId="{2BD75302-921E-5E9F-A20A-9DC17D688525}" dt="2026-07-14T13:23:53.400" v="1038" actId="1076"/>
          <ac:picMkLst>
            <pc:docMk/>
            <pc:sldMk cId="1096830832" sldId="328"/>
            <ac:picMk id="9" creationId="{2746E009-3BB7-F247-7309-A680530185F4}"/>
          </ac:picMkLst>
        </pc:picChg>
      </pc:sldChg>
      <pc:sldChg chg="addSp delSp modSp add mod ord">
        <pc:chgData name="Lottie Thompson [sd22c2t]" userId="98a8b714-f796-4d31-a9a4-7dc84f343c61" providerId="ADAL" clId="{2BD75302-921E-5E9F-A20A-9DC17D688525}" dt="2026-07-14T13:27:44.351" v="1093" actId="14100"/>
        <pc:sldMkLst>
          <pc:docMk/>
          <pc:sldMk cId="3714048878" sldId="329"/>
        </pc:sldMkLst>
        <pc:spChg chg="add mod">
          <ac:chgData name="Lottie Thompson [sd22c2t]" userId="98a8b714-f796-4d31-a9a4-7dc84f343c61" providerId="ADAL" clId="{2BD75302-921E-5E9F-A20A-9DC17D688525}" dt="2026-07-14T13:07:25.809" v="892"/>
          <ac:spMkLst>
            <pc:docMk/>
            <pc:sldMk cId="3714048878" sldId="329"/>
            <ac:spMk id="3" creationId="{EB378953-B3E6-A0BF-BE02-1C92C92A963B}"/>
          </ac:spMkLst>
        </pc:spChg>
        <pc:spChg chg="add del mod">
          <ac:chgData name="Lottie Thompson [sd22c2t]" userId="98a8b714-f796-4d31-a9a4-7dc84f343c61" providerId="ADAL" clId="{2BD75302-921E-5E9F-A20A-9DC17D688525}" dt="2026-07-14T13:07:37.579" v="894"/>
          <ac:spMkLst>
            <pc:docMk/>
            <pc:sldMk cId="3714048878" sldId="329"/>
            <ac:spMk id="4" creationId="{6E126405-A818-3C00-19A7-009917D71FCC}"/>
          </ac:spMkLst>
        </pc:spChg>
        <pc:spChg chg="mod">
          <ac:chgData name="Lottie Thompson [sd22c2t]" userId="98a8b714-f796-4d31-a9a4-7dc84f343c61" providerId="ADAL" clId="{2BD75302-921E-5E9F-A20A-9DC17D688525}" dt="2026-07-14T13:27:44.351" v="1093" actId="14100"/>
          <ac:spMkLst>
            <pc:docMk/>
            <pc:sldMk cId="3714048878" sldId="329"/>
            <ac:spMk id="7" creationId="{29603450-E533-2626-2348-C2D086FE179D}"/>
          </ac:spMkLst>
        </pc:spChg>
        <pc:spChg chg="add mod">
          <ac:chgData name="Lottie Thompson [sd22c2t]" userId="98a8b714-f796-4d31-a9a4-7dc84f343c61" providerId="ADAL" clId="{2BD75302-921E-5E9F-A20A-9DC17D688525}" dt="2026-07-14T13:27:24.582" v="1089" actId="14100"/>
          <ac:spMkLst>
            <pc:docMk/>
            <pc:sldMk cId="3714048878" sldId="329"/>
            <ac:spMk id="10" creationId="{FA0B17F6-24E0-57F2-3832-29761A406240}"/>
          </ac:spMkLst>
        </pc:spChg>
        <pc:spChg chg="add mod">
          <ac:chgData name="Lottie Thompson [sd22c2t]" userId="98a8b714-f796-4d31-a9a4-7dc84f343c61" providerId="ADAL" clId="{2BD75302-921E-5E9F-A20A-9DC17D688525}" dt="2026-07-14T13:25:16.269" v="1084" actId="1076"/>
          <ac:spMkLst>
            <pc:docMk/>
            <pc:sldMk cId="3714048878" sldId="329"/>
            <ac:spMk id="11" creationId="{7D79BFEB-6E82-FA1E-D7EE-8D21F4C48B8F}"/>
          </ac:spMkLst>
        </pc:spChg>
        <pc:graphicFrameChg chg="add mod modGraphic">
          <ac:chgData name="Lottie Thompson [sd22c2t]" userId="98a8b714-f796-4d31-a9a4-7dc84f343c61" providerId="ADAL" clId="{2BD75302-921E-5E9F-A20A-9DC17D688525}" dt="2026-07-14T13:13:38.348" v="1033" actId="12385"/>
          <ac:graphicFrameMkLst>
            <pc:docMk/>
            <pc:sldMk cId="3714048878" sldId="329"/>
            <ac:graphicFrameMk id="5" creationId="{37F27829-883B-0AA4-FBC2-C8040E87C2A3}"/>
          </ac:graphicFrameMkLst>
        </pc:graphicFrameChg>
        <pc:picChg chg="mod modCrop">
          <ac:chgData name="Lottie Thompson [sd22c2t]" userId="98a8b714-f796-4d31-a9a4-7dc84f343c61" providerId="ADAL" clId="{2BD75302-921E-5E9F-A20A-9DC17D688525}" dt="2026-07-14T13:12:36.697" v="1016" actId="1076"/>
          <ac:picMkLst>
            <pc:docMk/>
            <pc:sldMk cId="3714048878" sldId="329"/>
            <ac:picMk id="8" creationId="{8E563683-11F0-0348-8CD9-ADAA1FDD31F1}"/>
          </ac:picMkLst>
        </pc:picChg>
        <pc:picChg chg="mod modCrop">
          <ac:chgData name="Lottie Thompson [sd22c2t]" userId="98a8b714-f796-4d31-a9a4-7dc84f343c61" providerId="ADAL" clId="{2BD75302-921E-5E9F-A20A-9DC17D688525}" dt="2026-07-14T13:12:31.631" v="1015" actId="14100"/>
          <ac:picMkLst>
            <pc:docMk/>
            <pc:sldMk cId="3714048878" sldId="329"/>
            <ac:picMk id="9" creationId="{61FC26C7-5FD4-1329-CE22-BCE778528A9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CA0118-22F6-4749-91FB-9CCCAAFC42AF}" type="datetimeFigureOut">
              <a:rPr lang="en-US" smtClean="0"/>
              <a:t>7/14/26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52886D-1597-604C-8079-1A6241206724}" type="slidenum">
              <a:rPr lang="en-US" smtClean="0"/>
              <a:t>‹#›</a:t>
            </a:fld>
            <a:endParaRPr lang="en-US"/>
          </a:p>
        </p:txBody>
      </p:sp>
    </p:spTree>
    <p:extLst>
      <p:ext uri="{BB962C8B-B14F-4D97-AF65-F5344CB8AC3E}">
        <p14:creationId xmlns:p14="http://schemas.microsoft.com/office/powerpoint/2010/main" val="1226759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Source: </a:t>
            </a:r>
            <a:r>
              <a:rPr lang="en-GB" dirty="0"/>
              <a:t>Virgin Active 2023 DCM Awards Entry</a:t>
            </a:r>
          </a:p>
          <a:p>
            <a:endParaRPr lang="en-US" dirty="0"/>
          </a:p>
        </p:txBody>
      </p:sp>
      <p:sp>
        <p:nvSpPr>
          <p:cNvPr id="4" name="Slide Number Placeholder 3"/>
          <p:cNvSpPr>
            <a:spLocks noGrp="1"/>
          </p:cNvSpPr>
          <p:nvPr>
            <p:ph type="sldNum" sz="quarter" idx="5"/>
          </p:nvPr>
        </p:nvSpPr>
        <p:spPr/>
        <p:txBody>
          <a:bodyPr/>
          <a:lstStyle/>
          <a:p>
            <a:fld id="{D052886D-1597-604C-8079-1A6241206724}" type="slidenum">
              <a:rPr lang="en-US" smtClean="0"/>
              <a:t>1</a:t>
            </a:fld>
            <a:endParaRPr lang="en-US"/>
          </a:p>
        </p:txBody>
      </p:sp>
    </p:spTree>
    <p:extLst>
      <p:ext uri="{BB962C8B-B14F-4D97-AF65-F5344CB8AC3E}">
        <p14:creationId xmlns:p14="http://schemas.microsoft.com/office/powerpoint/2010/main" val="2276052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0FBD7-D073-3532-5BB4-1926CBC432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FC8309-FCC2-8D06-20CF-814F79978A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A00401-08E1-E35C-D31D-C9BD53F3A4A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Source: </a:t>
            </a:r>
            <a:r>
              <a:rPr lang="en-GB" dirty="0"/>
              <a:t>Virgin Active 2023 DCM Awards Entry</a:t>
            </a:r>
          </a:p>
          <a:p>
            <a:endParaRPr lang="en-US" dirty="0"/>
          </a:p>
        </p:txBody>
      </p:sp>
      <p:sp>
        <p:nvSpPr>
          <p:cNvPr id="4" name="Slide Number Placeholder 3">
            <a:extLst>
              <a:ext uri="{FF2B5EF4-FFF2-40B4-BE49-F238E27FC236}">
                <a16:creationId xmlns:a16="http://schemas.microsoft.com/office/drawing/2014/main" id="{8316AB36-FEA9-FC38-9462-5E8E8C831C8F}"/>
              </a:ext>
            </a:extLst>
          </p:cNvPr>
          <p:cNvSpPr>
            <a:spLocks noGrp="1"/>
          </p:cNvSpPr>
          <p:nvPr>
            <p:ph type="sldNum" sz="quarter" idx="5"/>
          </p:nvPr>
        </p:nvSpPr>
        <p:spPr/>
        <p:txBody>
          <a:bodyPr/>
          <a:lstStyle/>
          <a:p>
            <a:fld id="{D052886D-1597-604C-8079-1A6241206724}" type="slidenum">
              <a:rPr lang="en-US" smtClean="0"/>
              <a:t>2</a:t>
            </a:fld>
            <a:endParaRPr lang="en-US"/>
          </a:p>
        </p:txBody>
      </p:sp>
    </p:spTree>
    <p:extLst>
      <p:ext uri="{BB962C8B-B14F-4D97-AF65-F5344CB8AC3E}">
        <p14:creationId xmlns:p14="http://schemas.microsoft.com/office/powerpoint/2010/main" val="22550167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4121533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185624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3469049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1750798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78709000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96670567"/>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3"/>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69643545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942" r="-9942"/>
            </a:stretch>
          </a:blipFill>
        </p:spPr>
        <p:txBody>
          <a:bodyPr/>
          <a:lstStyle/>
          <a:p>
            <a:r>
              <a:rPr lang="en-GB"/>
              <a:t>Click icon to add picture</a:t>
            </a:r>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494874061"/>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1301309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896113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954142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2986722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912179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085546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236773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2423969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14/07/2026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598544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35C3C0-55D7-870C-84A2-7E7C9A9BD04A}"/>
              </a:ext>
            </a:extLst>
          </p:cNvPr>
          <p:cNvSpPr>
            <a:spLocks noGrp="1"/>
          </p:cNvSpPr>
          <p:nvPr>
            <p:ph type="body" sz="quarter" idx="83"/>
          </p:nvPr>
        </p:nvSpPr>
        <p:spPr/>
        <p:txBody>
          <a:bodyPr/>
          <a:lstStyle/>
          <a:p>
            <a:r>
              <a:rPr lang="en-GB" b="1" dirty="0"/>
              <a:t>Source: </a:t>
            </a:r>
            <a:r>
              <a:rPr lang="en-GB" dirty="0"/>
              <a:t>Virgin Active 2023 DCM Awards Entry</a:t>
            </a:r>
          </a:p>
          <a:p>
            <a:endParaRPr lang="en-US" dirty="0"/>
          </a:p>
        </p:txBody>
      </p:sp>
      <p:sp>
        <p:nvSpPr>
          <p:cNvPr id="6" name="Title 2">
            <a:extLst>
              <a:ext uri="{FF2B5EF4-FFF2-40B4-BE49-F238E27FC236}">
                <a16:creationId xmlns:a16="http://schemas.microsoft.com/office/drawing/2014/main" id="{8ED19AF0-D856-97A1-4AF1-F1885B1678E0}"/>
              </a:ext>
            </a:extLst>
          </p:cNvPr>
          <p:cNvSpPr>
            <a:spLocks noGrp="1"/>
          </p:cNvSpPr>
          <p:nvPr>
            <p:ph type="title"/>
          </p:nvPr>
        </p:nvSpPr>
        <p:spPr>
          <a:xfrm>
            <a:off x="510922" y="476824"/>
            <a:ext cx="10837631" cy="525552"/>
          </a:xfrm>
        </p:spPr>
        <p:txBody>
          <a:bodyPr/>
          <a:lstStyle/>
          <a:p>
            <a:r>
              <a:rPr lang="en-US" dirty="0"/>
              <a:t>Virgin Active</a:t>
            </a:r>
          </a:p>
        </p:txBody>
      </p:sp>
      <p:sp>
        <p:nvSpPr>
          <p:cNvPr id="7" name="Text Placeholder 4">
            <a:extLst>
              <a:ext uri="{FF2B5EF4-FFF2-40B4-BE49-F238E27FC236}">
                <a16:creationId xmlns:a16="http://schemas.microsoft.com/office/drawing/2014/main" id="{FD966286-280F-33EA-5074-5B23BBF1E21E}"/>
              </a:ext>
            </a:extLst>
          </p:cNvPr>
          <p:cNvSpPr>
            <a:spLocks noGrp="1"/>
          </p:cNvSpPr>
          <p:nvPr>
            <p:ph type="body" sz="quarter" idx="16"/>
          </p:nvPr>
        </p:nvSpPr>
        <p:spPr>
          <a:xfrm>
            <a:off x="510923" y="1612824"/>
            <a:ext cx="7391300" cy="3746548"/>
          </a:xfrm>
        </p:spPr>
        <p:txBody>
          <a:bodyPr/>
          <a:lstStyle/>
          <a:p>
            <a:pPr defTabSz="654246">
              <a:lnSpc>
                <a:spcPct val="100000"/>
              </a:lnSpc>
              <a:spcAft>
                <a:spcPts val="116"/>
              </a:spcAft>
            </a:pPr>
            <a:r>
              <a:rPr lang="en-GB" sz="1500" b="1" dirty="0"/>
              <a:t>Background </a:t>
            </a:r>
            <a:br>
              <a:rPr lang="en-GB" sz="1500" b="1" dirty="0"/>
            </a:br>
            <a:r>
              <a:rPr lang="en-GB" altLang="en-US" sz="1600" dirty="0">
                <a:solidFill>
                  <a:srgbClr val="000000"/>
                </a:solidFill>
                <a:cs typeface="Arial" pitchFamily="34" charset="0"/>
              </a:rPr>
              <a:t>Amidst increased competition from both high-end and low-end gyms and against a backdrop of the cost-of-living crisis, Virgin Active wanted to promote an offer led campaign to build excitement around its gyms and stimulate growth in member sign-ups.</a:t>
            </a:r>
            <a:br>
              <a:rPr lang="en-GB" altLang="en-US" sz="1600" dirty="0">
                <a:solidFill>
                  <a:srgbClr val="000000"/>
                </a:solidFill>
                <a:cs typeface="Arial" pitchFamily="34" charset="0"/>
              </a:rPr>
            </a:br>
            <a:br>
              <a:rPr lang="en-GB" altLang="en-US" sz="1600" dirty="0">
                <a:solidFill>
                  <a:srgbClr val="000000"/>
                </a:solidFill>
                <a:cs typeface="Arial" pitchFamily="34" charset="0"/>
              </a:rPr>
            </a:br>
            <a:r>
              <a:rPr lang="en-GB" sz="1500" b="1" dirty="0"/>
              <a:t>Plan</a:t>
            </a:r>
            <a:br>
              <a:rPr lang="en-GB" sz="1500" b="1" dirty="0"/>
            </a:br>
            <a:r>
              <a:rPr lang="en-GB" altLang="en-US" sz="1600" dirty="0">
                <a:solidFill>
                  <a:srgbClr val="000000"/>
                </a:solidFill>
                <a:cs typeface="Arial" pitchFamily="34" charset="0"/>
              </a:rPr>
              <a:t>Virgin Active and Mindshare used DCM’s </a:t>
            </a:r>
            <a:r>
              <a:rPr lang="en-GB" altLang="en-US" sz="1600" dirty="0" err="1">
                <a:solidFill>
                  <a:srgbClr val="000000"/>
                </a:solidFill>
                <a:cs typeface="Arial" pitchFamily="34" charset="0"/>
              </a:rPr>
              <a:t>Cinemapper</a:t>
            </a:r>
            <a:r>
              <a:rPr lang="en-GB" altLang="en-US" sz="1600" dirty="0">
                <a:solidFill>
                  <a:srgbClr val="000000"/>
                </a:solidFill>
                <a:cs typeface="Arial" pitchFamily="34" charset="0"/>
              </a:rPr>
              <a:t> tool to plan efficiently, running in an ABC1 Adults AGP exclusively across cinemas that were within a 30-minute drivetime radius of Virgin Active’s 34 clubs. </a:t>
            </a:r>
            <a:br>
              <a:rPr lang="en-GB" altLang="en-US" sz="1600" dirty="0">
                <a:solidFill>
                  <a:srgbClr val="000000"/>
                </a:solidFill>
                <a:cs typeface="Arial" pitchFamily="34" charset="0"/>
              </a:rPr>
            </a:br>
            <a:endParaRPr lang="en-GB" altLang="en-US" sz="1500" dirty="0">
              <a:solidFill>
                <a:srgbClr val="000000"/>
              </a:solidFill>
              <a:cs typeface="Arial" pitchFamily="34" charset="0"/>
            </a:endParaRPr>
          </a:p>
          <a:p>
            <a:pPr lvl="0" indent="0" defTabSz="961844">
              <a:lnSpc>
                <a:spcPct val="100000"/>
              </a:lnSpc>
              <a:spcBef>
                <a:spcPts val="0"/>
              </a:spcBef>
              <a:buClr>
                <a:srgbClr val="FFFFFF"/>
              </a:buClr>
              <a:buSzPct val="100000"/>
              <a:defRPr/>
            </a:pPr>
            <a:r>
              <a:rPr lang="en-GB" sz="1500" b="1" dirty="0"/>
              <a:t>Results</a:t>
            </a:r>
            <a:br>
              <a:rPr lang="en-GB" sz="1500" b="1" dirty="0"/>
            </a:br>
            <a:endParaRPr lang="en-GB" sz="1500" b="1" dirty="0"/>
          </a:p>
          <a:p>
            <a:pPr marL="285750" lvl="0" indent="-285750" defTabSz="961844">
              <a:lnSpc>
                <a:spcPct val="100000"/>
              </a:lnSpc>
              <a:spcBef>
                <a:spcPts val="0"/>
              </a:spcBef>
              <a:buClr>
                <a:schemeClr val="tx1"/>
              </a:buClr>
              <a:buSzPct val="100000"/>
              <a:buFont typeface="Arial" panose="020B0604020202020204" pitchFamily="34" charset="0"/>
              <a:buChar char="•"/>
              <a:defRPr/>
            </a:pPr>
            <a:r>
              <a:rPr lang="en-GB" sz="1600" dirty="0"/>
              <a:t>Starting with cinema as part of its plan proved successful for Virgin Active with the campaign driving +14% lift in sales vs. budgeted target. </a:t>
            </a:r>
          </a:p>
        </p:txBody>
      </p:sp>
      <p:pic>
        <p:nvPicPr>
          <p:cNvPr id="8" name="Picture Placeholder 8">
            <a:extLst>
              <a:ext uri="{FF2B5EF4-FFF2-40B4-BE49-F238E27FC236}">
                <a16:creationId xmlns:a16="http://schemas.microsoft.com/office/drawing/2014/main" id="{215E8F40-6965-E509-1322-FC53F861EC88}"/>
              </a:ext>
            </a:extLst>
          </p:cNvPr>
          <p:cNvPicPr>
            <a:picLocks noChangeAspect="1"/>
          </p:cNvPicPr>
          <p:nvPr/>
        </p:nvPicPr>
        <p:blipFill>
          <a:blip r:embed="rId3">
            <a:extLst>
              <a:ext uri="{28A0092B-C50C-407E-A947-70E740481C1C}">
                <a14:useLocalDpi xmlns:a14="http://schemas.microsoft.com/office/drawing/2010/main" val="0"/>
              </a:ext>
            </a:extLst>
          </a:blip>
          <a:srcRect l="1412" t="1426" r="1041" b="1426"/>
          <a:stretch>
            <a:fillRect/>
          </a:stretch>
        </p:blipFill>
        <p:spPr>
          <a:xfrm>
            <a:off x="8521487" y="932940"/>
            <a:ext cx="3291034" cy="2390828"/>
          </a:xfrm>
          <a:prstGeom prst="roundRect">
            <a:avLst>
              <a:gd name="adj" fmla="val 1469"/>
            </a:avLst>
          </a:prstGeom>
          <a:blipFill>
            <a:blip r:embed="rId4"/>
            <a:srcRect/>
            <a:stretch>
              <a:fillRect t="-13649" b="-13649"/>
            </a:stretch>
          </a:blipFill>
        </p:spPr>
      </p:pic>
      <p:pic>
        <p:nvPicPr>
          <p:cNvPr id="9" name="Picture Placeholder 8">
            <a:extLst>
              <a:ext uri="{FF2B5EF4-FFF2-40B4-BE49-F238E27FC236}">
                <a16:creationId xmlns:a16="http://schemas.microsoft.com/office/drawing/2014/main" id="{2746E009-3BB7-F247-7309-A680530185F4}"/>
              </a:ext>
            </a:extLst>
          </p:cNvPr>
          <p:cNvPicPr>
            <a:picLocks noChangeAspect="1"/>
          </p:cNvPicPr>
          <p:nvPr/>
        </p:nvPicPr>
        <p:blipFill>
          <a:blip r:embed="rId5">
            <a:extLst>
              <a:ext uri="{28A0092B-C50C-407E-A947-70E740481C1C}">
                <a14:useLocalDpi xmlns:a14="http://schemas.microsoft.com/office/drawing/2010/main" val="0"/>
              </a:ext>
            </a:extLst>
          </a:blip>
          <a:srcRect t="1641" b="1641"/>
          <a:stretch/>
        </p:blipFill>
        <p:spPr>
          <a:xfrm>
            <a:off x="8521487" y="3429000"/>
            <a:ext cx="3291034" cy="2390828"/>
          </a:xfrm>
          <a:prstGeom prst="roundRect">
            <a:avLst>
              <a:gd name="adj" fmla="val 1469"/>
            </a:avLst>
          </a:prstGeom>
          <a:blipFill>
            <a:blip r:embed="rId4"/>
            <a:srcRect/>
            <a:stretch>
              <a:fillRect t="-13649" b="-13649"/>
            </a:stretch>
          </a:blipFill>
        </p:spPr>
      </p:pic>
      <p:sp>
        <p:nvSpPr>
          <p:cNvPr id="10" name="TextBox 9">
            <a:extLst>
              <a:ext uri="{FF2B5EF4-FFF2-40B4-BE49-F238E27FC236}">
                <a16:creationId xmlns:a16="http://schemas.microsoft.com/office/drawing/2014/main" id="{3EFF680F-8869-BDCD-D0AE-1FAE4A43724B}"/>
              </a:ext>
            </a:extLst>
          </p:cNvPr>
          <p:cNvSpPr txBox="1"/>
          <p:nvPr/>
        </p:nvSpPr>
        <p:spPr>
          <a:xfrm>
            <a:off x="9584514" y="398688"/>
            <a:ext cx="2228007" cy="407740"/>
          </a:xfrm>
          <a:prstGeom prst="roundRect">
            <a:avLst>
              <a:gd name="adj" fmla="val 7714"/>
            </a:avLst>
          </a:prstGeom>
          <a:solidFill>
            <a:srgbClr val="BA9863"/>
          </a:solidFill>
        </p:spPr>
        <p:txBody>
          <a:bodyPr wrap="square" rtlCol="0" anchor="ctr" anchorCtr="0">
            <a:noAutofit/>
          </a:bodyPr>
          <a:lstStyle/>
          <a:p>
            <a:pPr lvl="0" algn="ctr" defTabSz="872306">
              <a:defRPr/>
            </a:pPr>
            <a:r>
              <a:rPr lang="en-GB" sz="1200" dirty="0">
                <a:solidFill>
                  <a:srgbClr val="FFFFFF"/>
                </a:solidFill>
                <a:ea typeface="Inter 24pt Medium" panose="02000503000000020004" pitchFamily="2" charset="0"/>
              </a:rPr>
              <a:t>DCM Awards nominee: </a:t>
            </a:r>
          </a:p>
          <a:p>
            <a:pPr lvl="0" algn="ctr" defTabSz="872306">
              <a:defRPr/>
            </a:pPr>
            <a:r>
              <a:rPr lang="en-GB" sz="1200" dirty="0">
                <a:solidFill>
                  <a:srgbClr val="FFFFFF"/>
                </a:solidFill>
                <a:ea typeface="Inter 24pt Medium" panose="02000503000000020004" pitchFamily="2" charset="0"/>
              </a:rPr>
              <a:t>Best use of cinema (small)</a:t>
            </a:r>
          </a:p>
        </p:txBody>
      </p:sp>
    </p:spTree>
    <p:extLst>
      <p:ext uri="{BB962C8B-B14F-4D97-AF65-F5344CB8AC3E}">
        <p14:creationId xmlns:p14="http://schemas.microsoft.com/office/powerpoint/2010/main" val="1096830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BC0B0-CA75-033F-F8D1-695736F31CB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1DDFEF5-9F88-B9CE-7AF6-2219FBA94187}"/>
              </a:ext>
            </a:extLst>
          </p:cNvPr>
          <p:cNvSpPr>
            <a:spLocks noGrp="1"/>
          </p:cNvSpPr>
          <p:nvPr>
            <p:ph type="body" sz="quarter" idx="83"/>
          </p:nvPr>
        </p:nvSpPr>
        <p:spPr/>
        <p:txBody>
          <a:bodyPr/>
          <a:lstStyle/>
          <a:p>
            <a:r>
              <a:rPr lang="en-GB" b="1" dirty="0"/>
              <a:t>Source: </a:t>
            </a:r>
            <a:r>
              <a:rPr lang="en-GB" dirty="0"/>
              <a:t>Virgin Active 2023 DCM Awards Entry</a:t>
            </a:r>
          </a:p>
          <a:p>
            <a:endParaRPr lang="en-US" dirty="0"/>
          </a:p>
        </p:txBody>
      </p:sp>
      <p:sp>
        <p:nvSpPr>
          <p:cNvPr id="6" name="Title 2">
            <a:extLst>
              <a:ext uri="{FF2B5EF4-FFF2-40B4-BE49-F238E27FC236}">
                <a16:creationId xmlns:a16="http://schemas.microsoft.com/office/drawing/2014/main" id="{E931C987-FD36-2073-EB3F-4655EDA9B83F}"/>
              </a:ext>
            </a:extLst>
          </p:cNvPr>
          <p:cNvSpPr>
            <a:spLocks noGrp="1"/>
          </p:cNvSpPr>
          <p:nvPr>
            <p:ph type="title"/>
          </p:nvPr>
        </p:nvSpPr>
        <p:spPr>
          <a:xfrm>
            <a:off x="510922" y="476824"/>
            <a:ext cx="10837631" cy="525552"/>
          </a:xfrm>
        </p:spPr>
        <p:txBody>
          <a:bodyPr/>
          <a:lstStyle/>
          <a:p>
            <a:r>
              <a:rPr lang="en-US" dirty="0"/>
              <a:t>Virgin Active</a:t>
            </a:r>
          </a:p>
        </p:txBody>
      </p:sp>
      <p:sp>
        <p:nvSpPr>
          <p:cNvPr id="7" name="Text Placeholder 4">
            <a:extLst>
              <a:ext uri="{FF2B5EF4-FFF2-40B4-BE49-F238E27FC236}">
                <a16:creationId xmlns:a16="http://schemas.microsoft.com/office/drawing/2014/main" id="{29603450-E533-2626-2348-C2D086FE179D}"/>
              </a:ext>
            </a:extLst>
          </p:cNvPr>
          <p:cNvSpPr>
            <a:spLocks noGrp="1"/>
          </p:cNvSpPr>
          <p:nvPr>
            <p:ph type="body" sz="quarter" idx="16"/>
          </p:nvPr>
        </p:nvSpPr>
        <p:spPr>
          <a:xfrm>
            <a:off x="510923" y="1612823"/>
            <a:ext cx="4884037" cy="4156125"/>
          </a:xfrm>
        </p:spPr>
        <p:txBody>
          <a:bodyPr/>
          <a:lstStyle/>
          <a:p>
            <a:pPr defTabSz="654246">
              <a:lnSpc>
                <a:spcPct val="100000"/>
              </a:lnSpc>
              <a:spcAft>
                <a:spcPts val="116"/>
              </a:spcAft>
            </a:pPr>
            <a:r>
              <a:rPr lang="en-GB" b="1" dirty="0"/>
              <a:t>Background </a:t>
            </a:r>
            <a:br>
              <a:rPr lang="en-GB" b="1" dirty="0"/>
            </a:br>
            <a:r>
              <a:rPr lang="en-GB" altLang="en-US" dirty="0">
                <a:solidFill>
                  <a:srgbClr val="000000"/>
                </a:solidFill>
                <a:cs typeface="Arial" pitchFamily="34" charset="0"/>
              </a:rPr>
              <a:t>Virgin Active Clubs was facing an increase in competition from both high-end and low-end gyms and against a backdrop of the cost-of-living crisis decreasing disposable income for many, membership numbers had not yet returned to pre-pandemic levels. To counteract this, Virgin Active wanted to promote an offer led campaign to build excitement around its gyms and stimulate growth in member sign-ups.</a:t>
            </a:r>
            <a:br>
              <a:rPr lang="en-GB" altLang="en-US" dirty="0">
                <a:solidFill>
                  <a:srgbClr val="000000"/>
                </a:solidFill>
                <a:cs typeface="Arial" pitchFamily="34" charset="0"/>
              </a:rPr>
            </a:br>
            <a:br>
              <a:rPr lang="en-GB" altLang="en-US" dirty="0">
                <a:solidFill>
                  <a:srgbClr val="000000"/>
                </a:solidFill>
                <a:cs typeface="Arial" pitchFamily="34" charset="0"/>
              </a:rPr>
            </a:br>
            <a:r>
              <a:rPr lang="en-GB" b="1" dirty="0"/>
              <a:t>Plan</a:t>
            </a:r>
            <a:br>
              <a:rPr lang="en-GB" b="1" dirty="0"/>
            </a:br>
            <a:r>
              <a:rPr lang="en-GB" altLang="en-US" dirty="0">
                <a:solidFill>
                  <a:srgbClr val="000000"/>
                </a:solidFill>
                <a:cs typeface="Arial" pitchFamily="34" charset="0"/>
              </a:rPr>
              <a:t>Virgin Active and Mindshare used DCM’s </a:t>
            </a:r>
            <a:r>
              <a:rPr lang="en-GB" altLang="en-US" dirty="0" err="1">
                <a:solidFill>
                  <a:srgbClr val="000000"/>
                </a:solidFill>
                <a:cs typeface="Arial" pitchFamily="34" charset="0"/>
              </a:rPr>
              <a:t>Cinemapper</a:t>
            </a:r>
            <a:r>
              <a:rPr lang="en-GB" altLang="en-US" dirty="0">
                <a:solidFill>
                  <a:srgbClr val="000000"/>
                </a:solidFill>
                <a:cs typeface="Arial" pitchFamily="34" charset="0"/>
              </a:rPr>
              <a:t> tool to plan efficiently, targeting cinemas that were within a 30-minute drivetime radius of Virgin Active’s 34 clubs. This minimised wastage, ensuring they were targeting people most likely to join the gyms. The campaign period, ran from December to February when people were most likely to consider joining a gym. Running in an ABC1 Adults AGP gave Virgin Active broad reach across demos appearing in reels ahead of titles including </a:t>
            </a:r>
            <a:r>
              <a:rPr lang="en-GB" altLang="en-US" i="1" dirty="0">
                <a:solidFill>
                  <a:srgbClr val="000000"/>
                </a:solidFill>
                <a:cs typeface="Arial" pitchFamily="34" charset="0"/>
              </a:rPr>
              <a:t>M3gan</a:t>
            </a:r>
            <a:r>
              <a:rPr lang="en-GB" altLang="en-US" dirty="0">
                <a:solidFill>
                  <a:srgbClr val="000000"/>
                </a:solidFill>
                <a:cs typeface="Arial" pitchFamily="34" charset="0"/>
              </a:rPr>
              <a:t>, </a:t>
            </a:r>
            <a:r>
              <a:rPr lang="en-GB" altLang="en-US" i="1" dirty="0">
                <a:solidFill>
                  <a:srgbClr val="000000"/>
                </a:solidFill>
                <a:cs typeface="Arial" pitchFamily="34" charset="0"/>
              </a:rPr>
              <a:t>Babylon</a:t>
            </a:r>
            <a:r>
              <a:rPr lang="en-GB" altLang="en-US" dirty="0">
                <a:solidFill>
                  <a:srgbClr val="000000"/>
                </a:solidFill>
                <a:cs typeface="Arial" pitchFamily="34" charset="0"/>
              </a:rPr>
              <a:t>, </a:t>
            </a:r>
            <a:r>
              <a:rPr lang="en-GB" altLang="en-US" i="1" dirty="0">
                <a:solidFill>
                  <a:srgbClr val="000000"/>
                </a:solidFill>
                <a:cs typeface="Arial" pitchFamily="34" charset="0"/>
              </a:rPr>
              <a:t>Triangle of Sadness</a:t>
            </a:r>
            <a:r>
              <a:rPr lang="en-GB" altLang="en-US" dirty="0">
                <a:solidFill>
                  <a:srgbClr val="000000"/>
                </a:solidFill>
                <a:cs typeface="Arial" pitchFamily="34" charset="0"/>
              </a:rPr>
              <a:t>, </a:t>
            </a:r>
            <a:r>
              <a:rPr lang="en-GB" altLang="en-US" i="1" dirty="0">
                <a:solidFill>
                  <a:srgbClr val="000000"/>
                </a:solidFill>
                <a:cs typeface="Arial" pitchFamily="34" charset="0"/>
              </a:rPr>
              <a:t>I Wanna Dance With Somebody </a:t>
            </a:r>
            <a:r>
              <a:rPr lang="en-GB" altLang="en-US" dirty="0">
                <a:solidFill>
                  <a:srgbClr val="000000"/>
                </a:solidFill>
                <a:cs typeface="Arial" pitchFamily="34" charset="0"/>
              </a:rPr>
              <a:t>and </a:t>
            </a:r>
            <a:r>
              <a:rPr lang="en-GB" altLang="en-US" i="1" dirty="0">
                <a:solidFill>
                  <a:srgbClr val="000000"/>
                </a:solidFill>
                <a:cs typeface="Arial" pitchFamily="34" charset="0"/>
              </a:rPr>
              <a:t>Empire of Light</a:t>
            </a:r>
            <a:r>
              <a:rPr lang="en-GB" altLang="en-US" dirty="0">
                <a:solidFill>
                  <a:srgbClr val="000000"/>
                </a:solidFill>
                <a:cs typeface="Arial" pitchFamily="34" charset="0"/>
              </a:rPr>
              <a:t>.</a:t>
            </a:r>
            <a:br>
              <a:rPr lang="en-GB" altLang="en-US" dirty="0">
                <a:solidFill>
                  <a:srgbClr val="000000"/>
                </a:solidFill>
                <a:cs typeface="Arial" pitchFamily="34" charset="0"/>
              </a:rPr>
            </a:br>
            <a:br>
              <a:rPr lang="en-GB" altLang="en-US" dirty="0">
                <a:solidFill>
                  <a:srgbClr val="000000"/>
                </a:solidFill>
                <a:cs typeface="Arial" pitchFamily="34" charset="0"/>
              </a:rPr>
            </a:br>
            <a:r>
              <a:rPr lang="en-GB" b="1" dirty="0"/>
              <a:t>Results</a:t>
            </a:r>
            <a:br>
              <a:rPr lang="en-GB" b="1" dirty="0"/>
            </a:br>
            <a:r>
              <a:rPr lang="en-GB" dirty="0">
                <a:solidFill>
                  <a:srgbClr val="000000"/>
                </a:solidFill>
              </a:rPr>
              <a:t>Cinema was highly effective, specifically the geo-target efficiencies allowed by planning through </a:t>
            </a:r>
            <a:r>
              <a:rPr lang="en-GB" dirty="0" err="1">
                <a:solidFill>
                  <a:srgbClr val="000000"/>
                </a:solidFill>
              </a:rPr>
              <a:t>Cinemapper</a:t>
            </a:r>
            <a:r>
              <a:rPr lang="en-GB" dirty="0">
                <a:solidFill>
                  <a:srgbClr val="000000"/>
                </a:solidFill>
              </a:rPr>
              <a:t>.</a:t>
            </a:r>
            <a:endParaRPr lang="en-GB" dirty="0">
              <a:solidFill>
                <a:srgbClr val="AC162C"/>
              </a:solidFill>
            </a:endParaRPr>
          </a:p>
        </p:txBody>
      </p:sp>
      <p:pic>
        <p:nvPicPr>
          <p:cNvPr id="8" name="Picture Placeholder 8">
            <a:extLst>
              <a:ext uri="{FF2B5EF4-FFF2-40B4-BE49-F238E27FC236}">
                <a16:creationId xmlns:a16="http://schemas.microsoft.com/office/drawing/2014/main" id="{8E563683-11F0-0348-8CD9-ADAA1FDD31F1}"/>
              </a:ext>
            </a:extLst>
          </p:cNvPr>
          <p:cNvPicPr>
            <a:picLocks noChangeAspect="1"/>
          </p:cNvPicPr>
          <p:nvPr/>
        </p:nvPicPr>
        <p:blipFill>
          <a:blip r:embed="rId3">
            <a:extLst>
              <a:ext uri="{28A0092B-C50C-407E-A947-70E740481C1C}">
                <a14:useLocalDpi xmlns:a14="http://schemas.microsoft.com/office/drawing/2010/main" val="0"/>
              </a:ext>
            </a:extLst>
          </a:blip>
          <a:srcRect l="1412" t="1426" r="1041" b="16415"/>
          <a:stretch>
            <a:fillRect/>
          </a:stretch>
        </p:blipFill>
        <p:spPr>
          <a:xfrm>
            <a:off x="5812437" y="3980925"/>
            <a:ext cx="2910267" cy="1788023"/>
          </a:xfrm>
          <a:prstGeom prst="roundRect">
            <a:avLst>
              <a:gd name="adj" fmla="val 1469"/>
            </a:avLst>
          </a:prstGeom>
          <a:blipFill>
            <a:blip r:embed="rId4"/>
            <a:srcRect/>
            <a:stretch>
              <a:fillRect t="-13649" b="-13649"/>
            </a:stretch>
          </a:blipFill>
        </p:spPr>
      </p:pic>
      <p:pic>
        <p:nvPicPr>
          <p:cNvPr id="9" name="Picture Placeholder 8">
            <a:extLst>
              <a:ext uri="{FF2B5EF4-FFF2-40B4-BE49-F238E27FC236}">
                <a16:creationId xmlns:a16="http://schemas.microsoft.com/office/drawing/2014/main" id="{61FC26C7-5FD4-1329-CE22-BCE778528A9F}"/>
              </a:ext>
            </a:extLst>
          </p:cNvPr>
          <p:cNvPicPr>
            <a:picLocks noChangeAspect="1"/>
          </p:cNvPicPr>
          <p:nvPr/>
        </p:nvPicPr>
        <p:blipFill>
          <a:blip r:embed="rId5">
            <a:extLst>
              <a:ext uri="{28A0092B-C50C-407E-A947-70E740481C1C}">
                <a14:useLocalDpi xmlns:a14="http://schemas.microsoft.com/office/drawing/2010/main" val="0"/>
              </a:ext>
            </a:extLst>
          </a:blip>
          <a:srcRect t="10226" b="7978"/>
          <a:stretch>
            <a:fillRect/>
          </a:stretch>
        </p:blipFill>
        <p:spPr>
          <a:xfrm>
            <a:off x="8856221" y="3980925"/>
            <a:ext cx="2910267" cy="1788023"/>
          </a:xfrm>
          <a:prstGeom prst="roundRect">
            <a:avLst>
              <a:gd name="adj" fmla="val 1469"/>
            </a:avLst>
          </a:prstGeom>
          <a:blipFill>
            <a:blip r:embed="rId4"/>
            <a:srcRect/>
            <a:stretch>
              <a:fillRect t="-13649" b="-13649"/>
            </a:stretch>
          </a:blipFill>
        </p:spPr>
      </p:pic>
      <p:sp>
        <p:nvSpPr>
          <p:cNvPr id="3" name="Subtitle 3">
            <a:extLst>
              <a:ext uri="{FF2B5EF4-FFF2-40B4-BE49-F238E27FC236}">
                <a16:creationId xmlns:a16="http://schemas.microsoft.com/office/drawing/2014/main" id="{EB378953-B3E6-A0BF-BE02-1C92C92A963B}"/>
              </a:ext>
            </a:extLst>
          </p:cNvPr>
          <p:cNvSpPr>
            <a:spLocks noGrp="1"/>
          </p:cNvSpPr>
          <p:nvPr>
            <p:ph type="subTitle" idx="1"/>
          </p:nvPr>
        </p:nvSpPr>
        <p:spPr>
          <a:xfrm>
            <a:off x="508533" y="1146201"/>
            <a:ext cx="4617721" cy="347555"/>
          </a:xfrm>
        </p:spPr>
        <p:txBody>
          <a:bodyPr/>
          <a:lstStyle/>
          <a:p>
            <a:r>
              <a:rPr lang="en-GB" dirty="0"/>
              <a:t>Whatever gets you moving, it all counts</a:t>
            </a:r>
          </a:p>
        </p:txBody>
      </p:sp>
      <p:graphicFrame>
        <p:nvGraphicFramePr>
          <p:cNvPr id="5" name="Table 4">
            <a:extLst>
              <a:ext uri="{FF2B5EF4-FFF2-40B4-BE49-F238E27FC236}">
                <a16:creationId xmlns:a16="http://schemas.microsoft.com/office/drawing/2014/main" id="{37F27829-883B-0AA4-FBC2-C8040E87C2A3}"/>
              </a:ext>
            </a:extLst>
          </p:cNvPr>
          <p:cNvGraphicFramePr>
            <a:graphicFrameLocks noGrp="1"/>
          </p:cNvGraphicFramePr>
          <p:nvPr>
            <p:extLst>
              <p:ext uri="{D42A27DB-BD31-4B8C-83A1-F6EECF244321}">
                <p14:modId xmlns:p14="http://schemas.microsoft.com/office/powerpoint/2010/main" val="3713604272"/>
              </p:ext>
            </p:extLst>
          </p:nvPr>
        </p:nvGraphicFramePr>
        <p:xfrm>
          <a:off x="5812438" y="1089052"/>
          <a:ext cx="5954052" cy="792118"/>
        </p:xfrm>
        <a:graphic>
          <a:graphicData uri="http://schemas.openxmlformats.org/drawingml/2006/table">
            <a:tbl>
              <a:tblPr firstRow="1" bandRow="1">
                <a:tableStyleId>{00A15C55-8517-42AA-B614-E9B94910E393}</a:tableStyleId>
              </a:tblPr>
              <a:tblGrid>
                <a:gridCol w="1432641">
                  <a:extLst>
                    <a:ext uri="{9D8B030D-6E8A-4147-A177-3AD203B41FA5}">
                      <a16:colId xmlns:a16="http://schemas.microsoft.com/office/drawing/2014/main" val="3445733911"/>
                    </a:ext>
                  </a:extLst>
                </a:gridCol>
                <a:gridCol w="1544385">
                  <a:extLst>
                    <a:ext uri="{9D8B030D-6E8A-4147-A177-3AD203B41FA5}">
                      <a16:colId xmlns:a16="http://schemas.microsoft.com/office/drawing/2014/main" val="2072537272"/>
                    </a:ext>
                  </a:extLst>
                </a:gridCol>
                <a:gridCol w="1488513">
                  <a:extLst>
                    <a:ext uri="{9D8B030D-6E8A-4147-A177-3AD203B41FA5}">
                      <a16:colId xmlns:a16="http://schemas.microsoft.com/office/drawing/2014/main" val="3314162814"/>
                    </a:ext>
                  </a:extLst>
                </a:gridCol>
                <a:gridCol w="1488513">
                  <a:extLst>
                    <a:ext uri="{9D8B030D-6E8A-4147-A177-3AD203B41FA5}">
                      <a16:colId xmlns:a16="http://schemas.microsoft.com/office/drawing/2014/main" val="776944138"/>
                    </a:ext>
                  </a:extLst>
                </a:gridCol>
              </a:tblGrid>
              <a:tr h="388216">
                <a:tc>
                  <a:txBody>
                    <a:bodyPr/>
                    <a:lstStyle/>
                    <a:p>
                      <a:pPr algn="l"/>
                      <a:r>
                        <a:rPr lang="en-GB" sz="1300" dirty="0">
                          <a:solidFill>
                            <a:schemeClr val="tx1"/>
                          </a:solidFill>
                        </a:rPr>
                        <a:t>Media agency</a:t>
                      </a:r>
                    </a:p>
                  </a:txBody>
                  <a:tcPr marL="52167" marR="52167" marT="26083" marB="26083"/>
                </a:tc>
                <a:tc>
                  <a:txBody>
                    <a:bodyPr/>
                    <a:lstStyle/>
                    <a:p>
                      <a:pPr algn="l"/>
                      <a:r>
                        <a:rPr lang="en-GB" sz="1300" dirty="0">
                          <a:solidFill>
                            <a:schemeClr val="tx1"/>
                          </a:solidFill>
                        </a:rPr>
                        <a:t>Target</a:t>
                      </a:r>
                    </a:p>
                  </a:txBody>
                  <a:tcPr marL="52167" marR="52167" marT="26083" marB="26083"/>
                </a:tc>
                <a:tc>
                  <a:txBody>
                    <a:bodyPr/>
                    <a:lstStyle/>
                    <a:p>
                      <a:pPr algn="l"/>
                      <a:r>
                        <a:rPr lang="en-GB" sz="1300" dirty="0">
                          <a:solidFill>
                            <a:schemeClr val="tx1"/>
                          </a:solidFill>
                        </a:rPr>
                        <a:t>Buying route</a:t>
                      </a:r>
                    </a:p>
                  </a:txBody>
                  <a:tcPr marL="52167" marR="52167" marT="26083" marB="26083"/>
                </a:tc>
                <a:tc>
                  <a:txBody>
                    <a:bodyPr/>
                    <a:lstStyle/>
                    <a:p>
                      <a:pPr algn="l"/>
                      <a:r>
                        <a:rPr lang="en-GB" sz="1300" dirty="0">
                          <a:solidFill>
                            <a:schemeClr val="tx1"/>
                          </a:solidFill>
                        </a:rPr>
                        <a:t>Copy length</a:t>
                      </a:r>
                    </a:p>
                  </a:txBody>
                  <a:tcPr marL="52167" marR="52167" marT="26083" marB="26083"/>
                </a:tc>
                <a:extLst>
                  <a:ext uri="{0D108BD9-81ED-4DB2-BD59-A6C34878D82A}">
                    <a16:rowId xmlns:a16="http://schemas.microsoft.com/office/drawing/2014/main" val="1179928151"/>
                  </a:ext>
                </a:extLst>
              </a:tr>
              <a:tr h="403902">
                <a:tc>
                  <a:txBody>
                    <a:bodyPr/>
                    <a:lstStyle/>
                    <a:p>
                      <a:pPr algn="l" fontAlgn="ctr"/>
                      <a:r>
                        <a:rPr lang="en-GB" sz="1200" b="0" u="none" strike="noStrike" dirty="0">
                          <a:solidFill>
                            <a:schemeClr val="tx1"/>
                          </a:solidFill>
                          <a:effectLst/>
                        </a:rPr>
                        <a:t> Mindshare</a:t>
                      </a:r>
                      <a:endParaRPr lang="en-GB" sz="1200" b="0" i="0" u="none" strike="noStrike" dirty="0">
                        <a:solidFill>
                          <a:schemeClr val="tx1"/>
                        </a:solidFill>
                        <a:effectLst/>
                        <a:latin typeface="+mn-lt"/>
                      </a:endParaRPr>
                    </a:p>
                  </a:txBody>
                  <a:tcPr marL="4319" marR="4319" marT="4319" marB="0" anchor="ctr"/>
                </a:tc>
                <a:tc>
                  <a:txBody>
                    <a:bodyPr/>
                    <a:lstStyle/>
                    <a:p>
                      <a:pPr algn="l" fontAlgn="ctr"/>
                      <a:r>
                        <a:rPr lang="en-GB" sz="1200" b="0" u="none" strike="noStrike" dirty="0">
                          <a:solidFill>
                            <a:schemeClr val="tx1"/>
                          </a:solidFill>
                          <a:effectLst/>
                        </a:rPr>
                        <a:t> ABC1 Adults</a:t>
                      </a:r>
                      <a:endParaRPr lang="en-GB" sz="1200" b="0" i="0" u="none" strike="noStrike" dirty="0">
                        <a:solidFill>
                          <a:schemeClr val="tx1"/>
                        </a:solidFill>
                        <a:effectLst/>
                        <a:latin typeface="+mn-lt"/>
                      </a:endParaRPr>
                    </a:p>
                  </a:txBody>
                  <a:tcPr marL="4319" marR="4319" marT="4319" marB="0" anchor="ctr"/>
                </a:tc>
                <a:tc>
                  <a:txBody>
                    <a:bodyPr/>
                    <a:lstStyle/>
                    <a:p>
                      <a:pPr algn="l" fontAlgn="ctr"/>
                      <a:r>
                        <a:rPr lang="en-GB" sz="1200" b="0" u="none" strike="noStrike" dirty="0">
                          <a:solidFill>
                            <a:schemeClr val="tx1"/>
                          </a:solidFill>
                          <a:effectLst/>
                        </a:rPr>
                        <a:t> ABC1 Adult AGP</a:t>
                      </a:r>
                      <a:endParaRPr lang="en-GB" sz="1200" b="0" i="0" u="none" strike="noStrike" dirty="0">
                        <a:solidFill>
                          <a:schemeClr val="tx1"/>
                        </a:solidFill>
                        <a:effectLst/>
                        <a:latin typeface="+mn-lt"/>
                      </a:endParaRPr>
                    </a:p>
                  </a:txBody>
                  <a:tcPr marL="4319" marR="4319" marT="4319" marB="0" anchor="ctr"/>
                </a:tc>
                <a:tc>
                  <a:txBody>
                    <a:bodyPr/>
                    <a:lstStyle/>
                    <a:p>
                      <a:pPr algn="l" fontAlgn="ctr"/>
                      <a:r>
                        <a:rPr lang="en-GB" sz="1200" b="0" u="none" strike="noStrike" dirty="0">
                          <a:solidFill>
                            <a:schemeClr val="tx1"/>
                          </a:solidFill>
                          <a:effectLst/>
                        </a:rPr>
                        <a:t> 30”</a:t>
                      </a:r>
                      <a:endParaRPr lang="en-GB" sz="1200" b="0" i="0" u="none" strike="noStrike" dirty="0">
                        <a:solidFill>
                          <a:schemeClr val="tx1"/>
                        </a:solidFill>
                        <a:effectLst/>
                        <a:latin typeface="+mn-lt"/>
                      </a:endParaRPr>
                    </a:p>
                  </a:txBody>
                  <a:tcPr marL="4319" marR="4319" marT="4319" marB="0" anchor="ctr"/>
                </a:tc>
                <a:extLst>
                  <a:ext uri="{0D108BD9-81ED-4DB2-BD59-A6C34878D82A}">
                    <a16:rowId xmlns:a16="http://schemas.microsoft.com/office/drawing/2014/main" val="3682919480"/>
                  </a:ext>
                </a:extLst>
              </a:tr>
            </a:tbl>
          </a:graphicData>
        </a:graphic>
      </p:graphicFrame>
      <p:sp>
        <p:nvSpPr>
          <p:cNvPr id="10" name="Text Placeholder 4">
            <a:extLst>
              <a:ext uri="{FF2B5EF4-FFF2-40B4-BE49-F238E27FC236}">
                <a16:creationId xmlns:a16="http://schemas.microsoft.com/office/drawing/2014/main" id="{FA0B17F6-24E0-57F2-3832-29761A406240}"/>
              </a:ext>
            </a:extLst>
          </p:cNvPr>
          <p:cNvSpPr txBox="1">
            <a:spLocks/>
          </p:cNvSpPr>
          <p:nvPr/>
        </p:nvSpPr>
        <p:spPr>
          <a:xfrm>
            <a:off x="5812437" y="2082122"/>
            <a:ext cx="5954051" cy="1697850"/>
          </a:xfrm>
          <a:prstGeom prst="rect">
            <a:avLst/>
          </a:prstGeom>
        </p:spPr>
        <p:txBody>
          <a:bodyPr vert="horz" lIns="0" tIns="0" rIns="0" bIns="0" rtlCol="0">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54246">
              <a:lnSpc>
                <a:spcPct val="100000"/>
              </a:lnSpc>
            </a:pPr>
            <a:r>
              <a:rPr lang="en-GB" b="1" dirty="0"/>
              <a:t>Success driving sales</a:t>
            </a:r>
            <a:br>
              <a:rPr lang="en-GB" b="1" dirty="0"/>
            </a:br>
            <a:r>
              <a:rPr lang="en-GB" dirty="0">
                <a:solidFill>
                  <a:srgbClr val="000000"/>
                </a:solidFill>
              </a:rPr>
              <a:t>The campaign drove a 14% lift sales vs. budgeted target.</a:t>
            </a:r>
            <a:br>
              <a:rPr lang="en-GB" dirty="0">
                <a:solidFill>
                  <a:srgbClr val="000000"/>
                </a:solidFill>
              </a:rPr>
            </a:br>
            <a:br>
              <a:rPr lang="en-GB" dirty="0">
                <a:solidFill>
                  <a:srgbClr val="000000"/>
                </a:solidFill>
              </a:rPr>
            </a:br>
            <a:r>
              <a:rPr lang="en-GB" b="1" dirty="0">
                <a:solidFill>
                  <a:srgbClr val="000000"/>
                </a:solidFill>
              </a:rPr>
              <a:t>Impact of geo-targeting</a:t>
            </a:r>
            <a:br>
              <a:rPr lang="en-GB" dirty="0">
                <a:solidFill>
                  <a:srgbClr val="000000"/>
                </a:solidFill>
              </a:rPr>
            </a:br>
            <a:r>
              <a:rPr lang="en-GB" i="1" dirty="0"/>
              <a:t>“Cinema activity was vital for Virgin Active to achieve impact and engagement with a captured audience. We focused on an audience buy that was layered with geotargeting cinema venues that had proximity to the clubs to drive efficiencies. Our overall cross media campaign drove a significant uplift in footfall to our clubs which we were delighted with.” </a:t>
            </a:r>
            <a:endParaRPr lang="en-GB" dirty="0"/>
          </a:p>
          <a:p>
            <a:pPr defTabSz="654246">
              <a:lnSpc>
                <a:spcPct val="100000"/>
              </a:lnSpc>
              <a:spcBef>
                <a:spcPts val="200"/>
              </a:spcBef>
            </a:pPr>
            <a:r>
              <a:rPr lang="en-GB" b="1" dirty="0"/>
              <a:t>Caroline Macklin, Head of Brand, Virgin Active </a:t>
            </a:r>
          </a:p>
          <a:p>
            <a:pPr defTabSz="654246">
              <a:lnSpc>
                <a:spcPct val="100000"/>
              </a:lnSpc>
              <a:spcAft>
                <a:spcPts val="116"/>
              </a:spcAft>
            </a:pPr>
            <a:endParaRPr lang="en-GB" dirty="0"/>
          </a:p>
          <a:p>
            <a:pPr defTabSz="654246">
              <a:lnSpc>
                <a:spcPct val="100000"/>
              </a:lnSpc>
              <a:spcAft>
                <a:spcPts val="116"/>
              </a:spcAft>
            </a:pPr>
            <a:endParaRPr lang="en-GB" dirty="0">
              <a:solidFill>
                <a:srgbClr val="AC162C"/>
              </a:solidFill>
            </a:endParaRPr>
          </a:p>
        </p:txBody>
      </p:sp>
      <p:sp>
        <p:nvSpPr>
          <p:cNvPr id="11" name="TextBox 10">
            <a:extLst>
              <a:ext uri="{FF2B5EF4-FFF2-40B4-BE49-F238E27FC236}">
                <a16:creationId xmlns:a16="http://schemas.microsoft.com/office/drawing/2014/main" id="{7D79BFEB-6E82-FA1E-D7EE-8D21F4C48B8F}"/>
              </a:ext>
            </a:extLst>
          </p:cNvPr>
          <p:cNvSpPr txBox="1"/>
          <p:nvPr/>
        </p:nvSpPr>
        <p:spPr>
          <a:xfrm>
            <a:off x="9538481" y="390148"/>
            <a:ext cx="2228007" cy="407740"/>
          </a:xfrm>
          <a:prstGeom prst="roundRect">
            <a:avLst>
              <a:gd name="adj" fmla="val 7714"/>
            </a:avLst>
          </a:prstGeom>
          <a:solidFill>
            <a:srgbClr val="BA9863"/>
          </a:solidFill>
        </p:spPr>
        <p:txBody>
          <a:bodyPr wrap="square" rtlCol="0" anchor="ctr" anchorCtr="0">
            <a:noAutofit/>
          </a:bodyPr>
          <a:lstStyle/>
          <a:p>
            <a:pPr lvl="0" algn="ctr" defTabSz="872306">
              <a:defRPr/>
            </a:pPr>
            <a:r>
              <a:rPr lang="en-GB" sz="1200" dirty="0">
                <a:solidFill>
                  <a:srgbClr val="FFFFFF"/>
                </a:solidFill>
                <a:ea typeface="Inter 24pt Medium" panose="02000503000000020004" pitchFamily="2" charset="0"/>
              </a:rPr>
              <a:t>DCM Awards nominee: </a:t>
            </a:r>
          </a:p>
          <a:p>
            <a:pPr lvl="0" algn="ctr" defTabSz="872306">
              <a:defRPr/>
            </a:pPr>
            <a:r>
              <a:rPr lang="en-GB" sz="1200" dirty="0">
                <a:solidFill>
                  <a:srgbClr val="FFFFFF"/>
                </a:solidFill>
                <a:ea typeface="Inter 24pt Medium" panose="02000503000000020004" pitchFamily="2" charset="0"/>
              </a:rPr>
              <a:t>Best use of cinema (small)</a:t>
            </a:r>
          </a:p>
        </p:txBody>
      </p:sp>
    </p:spTree>
    <p:extLst>
      <p:ext uri="{BB962C8B-B14F-4D97-AF65-F5344CB8AC3E}">
        <p14:creationId xmlns:p14="http://schemas.microsoft.com/office/powerpoint/2010/main" val="3714048878"/>
      </p:ext>
    </p:extLst>
  </p:cSld>
  <p:clrMapOvr>
    <a:masterClrMapping/>
  </p:clrMapOvr>
</p:sld>
</file>

<file path=ppt/theme/theme1.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2961</TotalTime>
  <Words>482</Words>
  <Application>Microsoft Macintosh PowerPoint</Application>
  <PresentationFormat>Widescreen</PresentationFormat>
  <Paragraphs>27</Paragraphs>
  <Slides>2</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Aptos</vt:lpstr>
      <vt:lpstr>Arial</vt:lpstr>
      <vt:lpstr>Helvetica Neue Light</vt:lpstr>
      <vt:lpstr>Inter 24pt Medium</vt:lpstr>
      <vt:lpstr>Inter Tight</vt:lpstr>
      <vt:lpstr>04. Text</vt:lpstr>
      <vt:lpstr>Virgin Active</vt:lpstr>
      <vt:lpstr>Virgin Active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Zoe Aresti</dc:creator>
  <cp:lastModifiedBy>Lottie Thompson [sd22c2t]</cp:lastModifiedBy>
  <cp:revision>4</cp:revision>
  <dcterms:created xsi:type="dcterms:W3CDTF">2026-06-18T13:58:37Z</dcterms:created>
  <dcterms:modified xsi:type="dcterms:W3CDTF">2026-07-14T13:27:44Z</dcterms:modified>
</cp:coreProperties>
</file>