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0D2C5F-7BF1-5E47-A232-FBBEBA66B424}" v="16" dt="2026-07-31T17:22:57.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1370"/>
  </p:normalViewPr>
  <p:slideViewPr>
    <p:cSldViewPr snapToGrid="0">
      <p:cViewPr varScale="1">
        <p:scale>
          <a:sx n="116" d="100"/>
          <a:sy n="116" d="100"/>
        </p:scale>
        <p:origin x="1272"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8:01:16.237" v="1325" actId="20577"/>
      <pc:docMkLst>
        <pc:docMk/>
      </pc:docMkLst>
      <pc:sldChg chg="addSp delSp modSp new mod setBg modNotesTx">
        <pc:chgData name="Lottie Thompson [sd22c2t]" userId="98a8b714-f796-4d31-a9a4-7dc84f343c61" providerId="ADAL" clId="{2BD75302-921E-5E9F-A20A-9DC17D688525}" dt="2026-07-31T18:00:43.055" v="1321" actId="2711"/>
        <pc:sldMkLst>
          <pc:docMk/>
          <pc:sldMk cId="4206237398" sldId="328"/>
        </pc:sldMkLst>
        <pc:spChg chg="del mod">
          <ac:chgData name="Lottie Thompson [sd22c2t]" userId="98a8b714-f796-4d31-a9a4-7dc84f343c61" providerId="ADAL" clId="{2BD75302-921E-5E9F-A20A-9DC17D688525}" dt="2026-07-31T17:24:29.106" v="1317" actId="478"/>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31T17:11:51.473" v="1168"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1T17:11:53.405" v="1169" actId="478"/>
          <ac:spMkLst>
            <pc:docMk/>
            <pc:sldMk cId="4206237398" sldId="328"/>
            <ac:spMk id="5" creationId="{C65825C4-D704-6DDE-38C7-52CFDF471A6F}"/>
          </ac:spMkLst>
        </pc:spChg>
        <pc:spChg chg="add mod">
          <ac:chgData name="Lottie Thompson [sd22c2t]" userId="98a8b714-f796-4d31-a9a4-7dc84f343c61" providerId="ADAL" clId="{2BD75302-921E-5E9F-A20A-9DC17D688525}" dt="2026-07-31T17:24:29.106" v="1317" actId="478"/>
          <ac:spMkLst>
            <pc:docMk/>
            <pc:sldMk cId="4206237398" sldId="328"/>
            <ac:spMk id="7" creationId="{8EB60FA9-C759-9C0A-F5E1-741168885060}"/>
          </ac:spMkLst>
        </pc:spChg>
        <pc:spChg chg="add mod">
          <ac:chgData name="Lottie Thompson [sd22c2t]" userId="98a8b714-f796-4d31-a9a4-7dc84f343c61" providerId="ADAL" clId="{2BD75302-921E-5E9F-A20A-9DC17D688525}" dt="2026-07-31T17:11:49.059" v="1167" actId="20577"/>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8:00:43.055" v="1321" actId="2711"/>
          <ac:spMkLst>
            <pc:docMk/>
            <pc:sldMk cId="4206237398" sldId="328"/>
            <ac:spMk id="9" creationId="{57C6985E-8A3D-7F38-1363-413EE0EB8B0F}"/>
          </ac:spMkLst>
        </pc:spChg>
        <pc:spChg chg="add del mod">
          <ac:chgData name="Lottie Thompson [sd22c2t]" userId="98a8b714-f796-4d31-a9a4-7dc84f343c61" providerId="ADAL" clId="{2BD75302-921E-5E9F-A20A-9DC17D688525}" dt="2026-07-31T17:12:06.985" v="1171" actId="478"/>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31T17:12:14.252" v="1172"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1T17:12:22.725" v="1173" actId="14826"/>
          <ac:picMkLst>
            <pc:docMk/>
            <pc:sldMk cId="4206237398" sldId="328"/>
            <ac:picMk id="11" creationId="{6D0E024F-0CA2-8D63-1BDB-74091B9B2A4E}"/>
          </ac:picMkLst>
        </pc:picChg>
      </pc:sldChg>
      <pc:sldChg chg="addSp delSp modSp add mod ord setBg modNotesTx">
        <pc:chgData name="Lottie Thompson [sd22c2t]" userId="98a8b714-f796-4d31-a9a4-7dc84f343c61" providerId="ADAL" clId="{2BD75302-921E-5E9F-A20A-9DC17D688525}" dt="2026-07-31T18:01:16.237" v="1325" actId="20577"/>
        <pc:sldMkLst>
          <pc:docMk/>
          <pc:sldMk cId="133886295" sldId="329"/>
        </pc:sldMkLst>
        <pc:spChg chg="del mod">
          <ac:chgData name="Lottie Thompson [sd22c2t]" userId="98a8b714-f796-4d31-a9a4-7dc84f343c61" providerId="ADAL" clId="{2BD75302-921E-5E9F-A20A-9DC17D688525}" dt="2026-07-31T17:24:33.176" v="1318" actId="478"/>
          <ac:spMkLst>
            <pc:docMk/>
            <pc:sldMk cId="133886295" sldId="329"/>
            <ac:spMk id="2" creationId="{D5ACA8BC-54FB-38C6-15A5-CAC07D670B8D}"/>
          </ac:spMkLst>
        </pc:spChg>
        <pc:spChg chg="add mod">
          <ac:chgData name="Lottie Thompson [sd22c2t]" userId="98a8b714-f796-4d31-a9a4-7dc84f343c61" providerId="ADAL" clId="{2BD75302-921E-5E9F-A20A-9DC17D688525}" dt="2026-07-31T17:17:02.189" v="1230" actId="1076"/>
          <ac:spMkLst>
            <pc:docMk/>
            <pc:sldMk cId="133886295" sldId="329"/>
            <ac:spMk id="3" creationId="{75FA2889-0B84-FDD2-E4C8-84C028999512}"/>
          </ac:spMkLst>
        </pc:spChg>
        <pc:spChg chg="add del mod">
          <ac:chgData name="Lottie Thompson [sd22c2t]" userId="98a8b714-f796-4d31-a9a4-7dc84f343c61" providerId="ADAL" clId="{2BD75302-921E-5E9F-A20A-9DC17D688525}" dt="2026-07-31T17:23:25.572" v="1277" actId="478"/>
          <ac:spMkLst>
            <pc:docMk/>
            <pc:sldMk cId="133886295" sldId="329"/>
            <ac:spMk id="5" creationId="{1DF3A3F1-0BA8-D147-7F4F-215189614F63}"/>
          </ac:spMkLst>
        </pc:spChg>
        <pc:spChg chg="add mod">
          <ac:chgData name="Lottie Thompson [sd22c2t]" userId="98a8b714-f796-4d31-a9a4-7dc84f343c61" providerId="ADAL" clId="{2BD75302-921E-5E9F-A20A-9DC17D688525}" dt="2026-07-31T17:23:52.947" v="1282" actId="1076"/>
          <ac:spMkLst>
            <pc:docMk/>
            <pc:sldMk cId="133886295" sldId="329"/>
            <ac:spMk id="7" creationId="{55B1B07C-5E69-759E-D37B-2A3EF7F109D5}"/>
          </ac:spMkLst>
        </pc:spChg>
        <pc:spChg chg="mod">
          <ac:chgData name="Lottie Thompson [sd22c2t]" userId="98a8b714-f796-4d31-a9a4-7dc84f343c61" providerId="ADAL" clId="{2BD75302-921E-5E9F-A20A-9DC17D688525}" dt="2026-07-31T17:13:40.447" v="1199" actId="20577"/>
          <ac:spMkLst>
            <pc:docMk/>
            <pc:sldMk cId="133886295" sldId="329"/>
            <ac:spMk id="8" creationId="{E72D4A28-BB76-1119-4DB4-4742DADDC676}"/>
          </ac:spMkLst>
        </pc:spChg>
        <pc:spChg chg="mod">
          <ac:chgData name="Lottie Thompson [sd22c2t]" userId="98a8b714-f796-4d31-a9a4-7dc84f343c61" providerId="ADAL" clId="{2BD75302-921E-5E9F-A20A-9DC17D688525}" dt="2026-07-31T18:01:16.237" v="1325" actId="20577"/>
          <ac:spMkLst>
            <pc:docMk/>
            <pc:sldMk cId="133886295" sldId="329"/>
            <ac:spMk id="9" creationId="{B1D548DE-604D-E5D7-A71A-FAA5132A76C2}"/>
          </ac:spMkLst>
        </pc:spChg>
        <pc:spChg chg="add mod">
          <ac:chgData name="Lottie Thompson [sd22c2t]" userId="98a8b714-f796-4d31-a9a4-7dc84f343c61" providerId="ADAL" clId="{2BD75302-921E-5E9F-A20A-9DC17D688525}" dt="2026-07-31T17:24:33.176" v="1318" actId="478"/>
          <ac:spMkLst>
            <pc:docMk/>
            <pc:sldMk cId="133886295" sldId="329"/>
            <ac:spMk id="15" creationId="{80AA9893-B39F-AADE-A5F2-F83B2C883025}"/>
          </ac:spMkLst>
        </pc:spChg>
        <pc:graphicFrameChg chg="add mod modGraphic">
          <ac:chgData name="Lottie Thompson [sd22c2t]" userId="98a8b714-f796-4d31-a9a4-7dc84f343c61" providerId="ADAL" clId="{2BD75302-921E-5E9F-A20A-9DC17D688525}" dt="2026-07-31T17:23:14.108" v="1276" actId="20577"/>
          <ac:graphicFrameMkLst>
            <pc:docMk/>
            <pc:sldMk cId="133886295" sldId="329"/>
            <ac:graphicFrameMk id="4" creationId="{5CDC8833-7BAC-1BC7-965B-DB514740901F}"/>
          </ac:graphicFrameMkLst>
        </pc:graphicFrameChg>
        <pc:picChg chg="add del mod">
          <ac:chgData name="Lottie Thompson [sd22c2t]" userId="98a8b714-f796-4d31-a9a4-7dc84f343c61" providerId="ADAL" clId="{2BD75302-921E-5E9F-A20A-9DC17D688525}" dt="2026-07-31T17:15:58.668" v="1203" actId="478"/>
          <ac:picMkLst>
            <pc:docMk/>
            <pc:sldMk cId="133886295" sldId="329"/>
            <ac:picMk id="6" creationId="{0843F395-580F-9F83-AD04-1EC2AFEBE09C}"/>
          </ac:picMkLst>
        </pc:picChg>
        <pc:picChg chg="del mod">
          <ac:chgData name="Lottie Thompson [sd22c2t]" userId="98a8b714-f796-4d31-a9a4-7dc84f343c61" providerId="ADAL" clId="{2BD75302-921E-5E9F-A20A-9DC17D688525}" dt="2026-07-31T17:15:53.675" v="1201" actId="478"/>
          <ac:picMkLst>
            <pc:docMk/>
            <pc:sldMk cId="133886295" sldId="329"/>
            <ac:picMk id="10" creationId="{51D27EFC-5A1A-A0BF-050F-F14D7D5E3405}"/>
          </ac:picMkLst>
        </pc:picChg>
        <pc:picChg chg="del mod">
          <ac:chgData name="Lottie Thompson [sd22c2t]" userId="98a8b714-f796-4d31-a9a4-7dc84f343c61" providerId="ADAL" clId="{2BD75302-921E-5E9F-A20A-9DC17D688525}" dt="2026-07-31T17:15:57.846" v="1202" actId="478"/>
          <ac:picMkLst>
            <pc:docMk/>
            <pc:sldMk cId="133886295" sldId="329"/>
            <ac:picMk id="11" creationId="{4AC65905-1166-1076-3DE7-F60A2E70C2E2}"/>
          </ac:picMkLst>
        </pc:picChg>
        <pc:picChg chg="add mod modCrop">
          <ac:chgData name="Lottie Thompson [sd22c2t]" userId="98a8b714-f796-4d31-a9a4-7dc84f343c61" providerId="ADAL" clId="{2BD75302-921E-5E9F-A20A-9DC17D688525}" dt="2026-07-31T17:22:43.981" v="1262" actId="1076"/>
          <ac:picMkLst>
            <pc:docMk/>
            <pc:sldMk cId="133886295" sldId="329"/>
            <ac:picMk id="12" creationId="{E0E04809-A881-30D4-6363-FCE9A68524C2}"/>
          </ac:picMkLst>
        </pc:picChg>
        <pc:picChg chg="add mod modCrop">
          <ac:chgData name="Lottie Thompson [sd22c2t]" userId="98a8b714-f796-4d31-a9a4-7dc84f343c61" providerId="ADAL" clId="{2BD75302-921E-5E9F-A20A-9DC17D688525}" dt="2026-07-31T17:22:40.265" v="1261" actId="1076"/>
          <ac:picMkLst>
            <pc:docMk/>
            <pc:sldMk cId="133886295" sldId="329"/>
            <ac:picMk id="13" creationId="{4B94FCFA-02D8-D638-E9C3-85E8C2F4A5E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l" defTabSz="445018">
              <a:buNone/>
              <a:defRPr/>
            </a:pPr>
            <a:r>
              <a:rPr lang="en-GB" sz="1200" b="1" dirty="0"/>
              <a:t>No source</a:t>
            </a: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7695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l" defTabSz="445018">
              <a:buNone/>
              <a:defRPr/>
            </a:pPr>
            <a:r>
              <a:rPr lang="en-GB" sz="1200" b="1" dirty="0"/>
              <a:t>No source</a:t>
            </a: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68702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2776F7F1-05A9-38DD-7249-50525ED94B04}"/>
              </a:ext>
            </a:extLst>
          </p:cNvPr>
          <p:cNvSpPr>
            <a:spLocks noGrp="1"/>
          </p:cNvSpPr>
          <p:nvPr>
            <p:ph type="title"/>
          </p:nvPr>
        </p:nvSpPr>
        <p:spPr>
          <a:xfrm>
            <a:off x="510922" y="476824"/>
            <a:ext cx="10837631" cy="525552"/>
          </a:xfrm>
        </p:spPr>
        <p:txBody>
          <a:bodyPr/>
          <a:lstStyle/>
          <a:p>
            <a:r>
              <a:rPr lang="en-US" dirty="0"/>
              <a:t>Vans</a:t>
            </a:r>
          </a:p>
        </p:txBody>
      </p:sp>
      <p:sp>
        <p:nvSpPr>
          <p:cNvPr id="9" name="Text Placeholder 4">
            <a:extLst>
              <a:ext uri="{FF2B5EF4-FFF2-40B4-BE49-F238E27FC236}">
                <a16:creationId xmlns:a16="http://schemas.microsoft.com/office/drawing/2014/main" id="{57C6985E-8A3D-7F38-1363-413EE0EB8B0F}"/>
              </a:ext>
            </a:extLst>
          </p:cNvPr>
          <p:cNvSpPr>
            <a:spLocks noGrp="1"/>
          </p:cNvSpPr>
          <p:nvPr>
            <p:ph type="body" sz="quarter" idx="16"/>
          </p:nvPr>
        </p:nvSpPr>
        <p:spPr>
          <a:xfrm>
            <a:off x="510922" y="1518583"/>
            <a:ext cx="7442287" cy="4035028"/>
          </a:xfrm>
        </p:spPr>
        <p:txBody>
          <a:bodyPr/>
          <a:lstStyle/>
          <a:p>
            <a:pPr lvl="0" indent="0" defTabSz="961844">
              <a:lnSpc>
                <a:spcPct val="100000"/>
              </a:lnSpc>
              <a:spcBef>
                <a:spcPts val="0"/>
              </a:spcBef>
              <a:buClr>
                <a:srgbClr val="FFFFFF"/>
              </a:buClr>
              <a:buSzPct val="100000"/>
              <a:defRPr/>
            </a:pPr>
            <a:r>
              <a:rPr lang="en-GB" sz="1600" b="1" dirty="0"/>
              <a:t>Background</a:t>
            </a:r>
            <a:br>
              <a:rPr lang="en-GB" sz="1600" b="1" dirty="0"/>
            </a:br>
            <a:r>
              <a:rPr lang="en-GB" altLang="en-US" sz="1600" dirty="0">
                <a:solidFill>
                  <a:srgbClr val="000000"/>
                </a:solidFill>
                <a:cs typeface="Arial" pitchFamily="34" charset="0"/>
              </a:rPr>
              <a:t>Vans felt the brand was no longer top of mind, with no clarity on what the brand stood for. Knowing that young audiences look to associate themselves with brands that matter to them and reflect their values, Vans realised that they needed to enhance their relevancy through elevated storytelling.</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Plan</a:t>
            </a:r>
            <a:br>
              <a:rPr lang="en-GB" sz="1600" b="1" dirty="0">
                <a:solidFill>
                  <a:srgbClr val="000000"/>
                </a:solidFill>
              </a:rPr>
            </a:br>
            <a:r>
              <a:rPr lang="en-GB" altLang="en-US" sz="1600" dirty="0">
                <a:solidFill>
                  <a:srgbClr val="000000"/>
                </a:solidFill>
                <a:cs typeface="Arial" pitchFamily="34" charset="0"/>
              </a:rPr>
              <a:t>Vans showcased a hero 60” copy in cinema – buying into 16-34 skewing films - to build an emotional connection with this audience.</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Results</a:t>
            </a:r>
          </a:p>
          <a:p>
            <a:pPr lvl="0" indent="0" defTabSz="961844">
              <a:lnSpc>
                <a:spcPct val="100000"/>
              </a:lnSpc>
              <a:spcBef>
                <a:spcPts val="0"/>
              </a:spcBef>
              <a:buClr>
                <a:srgbClr val="FFFFFF"/>
              </a:buClr>
              <a:buSzPct val="100000"/>
              <a:defRPr/>
            </a:pPr>
            <a:endParaRPr lang="en-GB" sz="16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Around half of exposed cinemagoers agreed they were very likely to consider Vans, a significant +48% uplift from those not exposed to the ad in cinema.</a:t>
            </a:r>
            <a:endParaRPr lang="en-GB" sz="1600" dirty="0">
              <a:solidFill>
                <a:srgbClr val="000000"/>
              </a:solidFill>
              <a:highlight>
                <a:srgbClr val="FFFF00"/>
              </a:highlight>
            </a:endParaRPr>
          </a:p>
          <a:p>
            <a:pPr marL="285750" indent="-285750" defTabSz="654246">
              <a:lnSpc>
                <a:spcPct val="100000"/>
              </a:lnSpc>
              <a:buClr>
                <a:schemeClr val="tx1"/>
              </a:buClr>
              <a:buFont typeface="Arial" panose="020B0604020202020204" pitchFamily="34" charset="0"/>
              <a:buChar char="•"/>
            </a:pPr>
            <a:r>
              <a:rPr lang="en-GB" sz="1600" dirty="0"/>
              <a:t>The campaign saw a +88% significant uplift in agreeing that Vans is ‘for people like me’.</a:t>
            </a:r>
          </a:p>
        </p:txBody>
      </p:sp>
      <p:pic>
        <p:nvPicPr>
          <p:cNvPr id="10" name="Picture Placeholder 8">
            <a:extLst>
              <a:ext uri="{FF2B5EF4-FFF2-40B4-BE49-F238E27FC236}">
                <a16:creationId xmlns:a16="http://schemas.microsoft.com/office/drawing/2014/main" id="{3D0B2954-36E8-5A4D-8548-644A86150C4D}"/>
              </a:ext>
            </a:extLst>
          </p:cNvPr>
          <p:cNvPicPr>
            <a:picLocks noChangeAspect="1"/>
          </p:cNvPicPr>
          <p:nvPr/>
        </p:nvPicPr>
        <p:blipFill>
          <a:blip r:embed="rId3">
            <a:extLst>
              <a:ext uri="{28A0092B-C50C-407E-A947-70E740481C1C}">
                <a14:useLocalDpi xmlns:a14="http://schemas.microsoft.com/office/drawing/2010/main" val="0"/>
              </a:ext>
            </a:extLst>
          </a:blip>
          <a:srcRect t="1114" b="1114"/>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6D0E024F-0CA2-8D63-1BDB-74091B9B2A4E}"/>
              </a:ext>
            </a:extLst>
          </p:cNvPr>
          <p:cNvPicPr>
            <a:picLocks noChangeAspect="1"/>
          </p:cNvPicPr>
          <p:nvPr/>
        </p:nvPicPr>
        <p:blipFill>
          <a:blip r:embed="rId5">
            <a:extLst>
              <a:ext uri="{28A0092B-C50C-407E-A947-70E740481C1C}">
                <a14:useLocalDpi xmlns:a14="http://schemas.microsoft.com/office/drawing/2010/main" val="0"/>
              </a:ext>
            </a:extLst>
          </a:blip>
          <a:srcRect t="1676" b="1676"/>
          <a:stretch/>
        </p:blipFill>
        <p:spPr>
          <a:xfrm>
            <a:off x="8507219" y="3429000"/>
            <a:ext cx="3291034" cy="2390828"/>
          </a:xfrm>
          <a:prstGeom prst="roundRect">
            <a:avLst>
              <a:gd name="adj" fmla="val 1469"/>
            </a:avLst>
          </a:prstGeom>
          <a:blipFill>
            <a:blip r:embed="rId4"/>
            <a:srcRect/>
            <a:stretch>
              <a:fillRect t="-13649" b="-13649"/>
            </a:stretch>
          </a:blipFill>
        </p:spPr>
      </p:pic>
      <p:sp>
        <p:nvSpPr>
          <p:cNvPr id="7" name="Text Placeholder 6">
            <a:extLst>
              <a:ext uri="{FF2B5EF4-FFF2-40B4-BE49-F238E27FC236}">
                <a16:creationId xmlns:a16="http://schemas.microsoft.com/office/drawing/2014/main" id="{8EB60FA9-C759-9C0A-F5E1-741168885060}"/>
              </a:ext>
            </a:extLst>
          </p:cNvPr>
          <p:cNvSpPr>
            <a:spLocks noGrp="1"/>
          </p:cNvSpPr>
          <p:nvPr>
            <p:ph type="body" sz="quarter" idx="83"/>
          </p:nvPr>
        </p:nvSpPr>
        <p:spPr/>
        <p:txBody>
          <a:bodyPr/>
          <a:lstStyle/>
          <a:p>
            <a:endParaRPr lang="en-US"/>
          </a:p>
        </p:txBody>
      </p:sp>
    </p:spTree>
    <p:extLst>
      <p:ext uri="{BB962C8B-B14F-4D97-AF65-F5344CB8AC3E}">
        <p14:creationId xmlns:p14="http://schemas.microsoft.com/office/powerpoint/2010/main" val="420623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0A81E9FA-10A1-6377-511A-55DB1B0E72DA}"/>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E72D4A28-BB76-1119-4DB4-4742DADDC676}"/>
              </a:ext>
            </a:extLst>
          </p:cNvPr>
          <p:cNvSpPr>
            <a:spLocks noGrp="1"/>
          </p:cNvSpPr>
          <p:nvPr>
            <p:ph type="title"/>
          </p:nvPr>
        </p:nvSpPr>
        <p:spPr>
          <a:xfrm>
            <a:off x="510922" y="476824"/>
            <a:ext cx="8204453" cy="525552"/>
          </a:xfrm>
        </p:spPr>
        <p:txBody>
          <a:bodyPr/>
          <a:lstStyle/>
          <a:p>
            <a:r>
              <a:rPr lang="en-US" dirty="0"/>
              <a:t>Vans</a:t>
            </a:r>
          </a:p>
        </p:txBody>
      </p:sp>
      <p:sp>
        <p:nvSpPr>
          <p:cNvPr id="9" name="Text Placeholder 4">
            <a:extLst>
              <a:ext uri="{FF2B5EF4-FFF2-40B4-BE49-F238E27FC236}">
                <a16:creationId xmlns:a16="http://schemas.microsoft.com/office/drawing/2014/main" id="{B1D548DE-604D-E5D7-A71A-FAA5132A76C2}"/>
              </a:ext>
            </a:extLst>
          </p:cNvPr>
          <p:cNvSpPr>
            <a:spLocks noGrp="1"/>
          </p:cNvSpPr>
          <p:nvPr>
            <p:ph type="body" sz="quarter" idx="16"/>
          </p:nvPr>
        </p:nvSpPr>
        <p:spPr>
          <a:xfrm>
            <a:off x="508533" y="1779004"/>
            <a:ext cx="4729673" cy="3932795"/>
          </a:xfrm>
        </p:spPr>
        <p:txBody>
          <a:bodyPr/>
          <a:lstStyle/>
          <a:p>
            <a:pPr defTabSz="654246">
              <a:lnSpc>
                <a:spcPct val="100000"/>
              </a:lnSpc>
            </a:pPr>
            <a:r>
              <a:rPr lang="en-GB" altLang="en-US" sz="1300" b="1" dirty="0">
                <a:cs typeface="Arial" pitchFamily="34" charset="0"/>
              </a:rPr>
              <a:t>Background</a:t>
            </a:r>
            <a:br>
              <a:rPr lang="en-GB" altLang="en-US" sz="1300" dirty="0">
                <a:cs typeface="Arial" pitchFamily="34" charset="0"/>
              </a:rPr>
            </a:br>
            <a:r>
              <a:rPr lang="en-GB" altLang="en-US" sz="1300" dirty="0">
                <a:solidFill>
                  <a:srgbClr val="000000"/>
                </a:solidFill>
                <a:cs typeface="Arial" pitchFamily="34" charset="0"/>
              </a:rPr>
              <a:t>While recognising consistent success with existing consumers,</a:t>
            </a:r>
            <a:br>
              <a:rPr lang="en-GB" altLang="en-US" sz="1300" dirty="0">
                <a:solidFill>
                  <a:srgbClr val="000000"/>
                </a:solidFill>
                <a:cs typeface="Arial" pitchFamily="34" charset="0"/>
              </a:rPr>
            </a:br>
            <a:r>
              <a:rPr lang="en-GB" altLang="en-US" sz="1300" dirty="0">
                <a:solidFill>
                  <a:srgbClr val="000000"/>
                </a:solidFill>
                <a:cs typeface="Arial" pitchFamily="34" charset="0"/>
              </a:rPr>
              <a:t>it was evident that potential new customers had lost clarity on what Vans stands for and the brand was no longer top of mind. Knowing that young audiences increasingly look to associate themselves with authentic brands that matter to them and</a:t>
            </a:r>
            <a:br>
              <a:rPr lang="en-GB" altLang="en-US" sz="1300" dirty="0">
                <a:solidFill>
                  <a:srgbClr val="000000"/>
                </a:solidFill>
                <a:cs typeface="Arial" pitchFamily="34" charset="0"/>
              </a:rPr>
            </a:br>
            <a:r>
              <a:rPr lang="en-GB" altLang="en-US" sz="1300" dirty="0">
                <a:solidFill>
                  <a:srgbClr val="000000"/>
                </a:solidFill>
                <a:cs typeface="Arial" pitchFamily="34" charset="0"/>
              </a:rPr>
              <a:t>reflect their values, Vans realised that they needed to enhance their relevancy.</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altLang="en-US" sz="1300" b="1" dirty="0">
                <a:cs typeface="Arial" pitchFamily="34" charset="0"/>
              </a:rPr>
              <a:t>Plan</a:t>
            </a:r>
            <a:br>
              <a:rPr lang="en-GB" altLang="en-US" sz="1300" dirty="0">
                <a:cs typeface="Arial" pitchFamily="34" charset="0"/>
              </a:rPr>
            </a:br>
            <a:r>
              <a:rPr lang="en-GB" altLang="en-US" sz="1300" dirty="0">
                <a:solidFill>
                  <a:srgbClr val="000000"/>
                </a:solidFill>
                <a:cs typeface="Arial" pitchFamily="34" charset="0"/>
              </a:rPr>
              <a:t>Vans showcased the hero 60” copy in cinema, to ensure their creative was seen in the premium, high attention cinema environment that would help build an emotional connection. The Vans campaign ran in films including </a:t>
            </a:r>
            <a:r>
              <a:rPr lang="en-GB" altLang="en-US" sz="1300" i="1" dirty="0">
                <a:solidFill>
                  <a:srgbClr val="000000"/>
                </a:solidFill>
                <a:cs typeface="Arial" pitchFamily="34" charset="0"/>
              </a:rPr>
              <a:t>Deadpool &amp; Wolverine, A Quiet Place: Day One, Longlegs </a:t>
            </a:r>
            <a:r>
              <a:rPr lang="en-GB" altLang="en-US" sz="1300" dirty="0">
                <a:solidFill>
                  <a:srgbClr val="000000"/>
                </a:solidFill>
                <a:cs typeface="Arial" pitchFamily="34" charset="0"/>
              </a:rPr>
              <a:t>and </a:t>
            </a:r>
            <a:r>
              <a:rPr lang="en-GB" altLang="en-US" sz="1300" i="1" dirty="0">
                <a:solidFill>
                  <a:srgbClr val="000000"/>
                </a:solidFill>
                <a:cs typeface="Arial" pitchFamily="34" charset="0"/>
              </a:rPr>
              <a:t>Twisters </a:t>
            </a:r>
            <a:r>
              <a:rPr lang="en-GB" altLang="en-US" sz="1300" dirty="0">
                <a:solidFill>
                  <a:srgbClr val="000000"/>
                </a:solidFill>
                <a:cs typeface="Arial" pitchFamily="34" charset="0"/>
              </a:rPr>
              <a:t>and across other channels including Social, YouTube &amp; Online.</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sz="1300" b="1" dirty="0"/>
              <a:t>Results</a:t>
            </a:r>
            <a:br>
              <a:rPr lang="en-GB" sz="1300" dirty="0"/>
            </a:br>
            <a:r>
              <a:rPr lang="en-GB" sz="1300" dirty="0">
                <a:solidFill>
                  <a:srgbClr val="000000"/>
                </a:solidFill>
              </a:rPr>
              <a:t>Cinema helped to significantly improve several of Vans core brand KPIs.</a:t>
            </a:r>
            <a:endParaRPr lang="en-GB" sz="1300" dirty="0">
              <a:solidFill>
                <a:srgbClr val="AC162C"/>
              </a:solidFill>
              <a:highlight>
                <a:srgbClr val="FFFF00"/>
              </a:highlight>
            </a:endParaRPr>
          </a:p>
          <a:p>
            <a:pPr defTabSz="654246">
              <a:lnSpc>
                <a:spcPct val="100000"/>
              </a:lnSpc>
            </a:pPr>
            <a:endParaRPr lang="en-GB" altLang="en-US" sz="1300" dirty="0">
              <a:solidFill>
                <a:srgbClr val="000000"/>
              </a:solidFill>
              <a:cs typeface="Arial" pitchFamily="34" charset="0"/>
            </a:endParaRPr>
          </a:p>
          <a:p>
            <a:pPr defTabSz="654246">
              <a:lnSpc>
                <a:spcPct val="100000"/>
              </a:lnSpc>
            </a:pPr>
            <a:endParaRPr lang="en-GB" sz="1300" dirty="0">
              <a:solidFill>
                <a:srgbClr val="000000"/>
              </a:solidFill>
            </a:endParaRPr>
          </a:p>
        </p:txBody>
      </p:sp>
      <p:sp>
        <p:nvSpPr>
          <p:cNvPr id="3" name="Subtitle 3">
            <a:extLst>
              <a:ext uri="{FF2B5EF4-FFF2-40B4-BE49-F238E27FC236}">
                <a16:creationId xmlns:a16="http://schemas.microsoft.com/office/drawing/2014/main" id="{75FA2889-0B84-FDD2-E4C8-84C028999512}"/>
              </a:ext>
            </a:extLst>
          </p:cNvPr>
          <p:cNvSpPr>
            <a:spLocks noGrp="1"/>
          </p:cNvSpPr>
          <p:nvPr>
            <p:ph type="subTitle" idx="1"/>
          </p:nvPr>
        </p:nvSpPr>
        <p:spPr>
          <a:xfrm>
            <a:off x="508533" y="1146201"/>
            <a:ext cx="4617721" cy="347555"/>
          </a:xfrm>
        </p:spPr>
        <p:txBody>
          <a:bodyPr/>
          <a:lstStyle/>
          <a:p>
            <a:r>
              <a:rPr lang="en-GB" dirty="0"/>
              <a:t>‘Always Pushing’</a:t>
            </a:r>
          </a:p>
          <a:p>
            <a:endParaRPr lang="en-GB" dirty="0"/>
          </a:p>
        </p:txBody>
      </p:sp>
      <p:graphicFrame>
        <p:nvGraphicFramePr>
          <p:cNvPr id="4" name="Table 3">
            <a:extLst>
              <a:ext uri="{FF2B5EF4-FFF2-40B4-BE49-F238E27FC236}">
                <a16:creationId xmlns:a16="http://schemas.microsoft.com/office/drawing/2014/main" id="{5CDC8833-7BAC-1BC7-965B-DB514740901F}"/>
              </a:ext>
            </a:extLst>
          </p:cNvPr>
          <p:cNvGraphicFramePr>
            <a:graphicFrameLocks noGrp="1"/>
          </p:cNvGraphicFramePr>
          <p:nvPr>
            <p:extLst>
              <p:ext uri="{D42A27DB-BD31-4B8C-83A1-F6EECF244321}">
                <p14:modId xmlns:p14="http://schemas.microsoft.com/office/powerpoint/2010/main" val="3681857197"/>
              </p:ext>
            </p:extLst>
          </p:nvPr>
        </p:nvGraphicFramePr>
        <p:xfrm>
          <a:off x="5656217" y="1111784"/>
          <a:ext cx="6142036" cy="897884"/>
        </p:xfrm>
        <a:graphic>
          <a:graphicData uri="http://schemas.openxmlformats.org/drawingml/2006/table">
            <a:tbl>
              <a:tblPr firstRow="1" bandRow="1">
                <a:tableStyleId>{F5AB1C69-6EDB-4FF4-983F-18BD219EF322}</a:tableStyleId>
              </a:tblPr>
              <a:tblGrid>
                <a:gridCol w="1477872">
                  <a:extLst>
                    <a:ext uri="{9D8B030D-6E8A-4147-A177-3AD203B41FA5}">
                      <a16:colId xmlns:a16="http://schemas.microsoft.com/office/drawing/2014/main" val="3445733911"/>
                    </a:ext>
                  </a:extLst>
                </a:gridCol>
                <a:gridCol w="1593146">
                  <a:extLst>
                    <a:ext uri="{9D8B030D-6E8A-4147-A177-3AD203B41FA5}">
                      <a16:colId xmlns:a16="http://schemas.microsoft.com/office/drawing/2014/main" val="2072537272"/>
                    </a:ext>
                  </a:extLst>
                </a:gridCol>
                <a:gridCol w="1535509">
                  <a:extLst>
                    <a:ext uri="{9D8B030D-6E8A-4147-A177-3AD203B41FA5}">
                      <a16:colId xmlns:a16="http://schemas.microsoft.com/office/drawing/2014/main" val="3314162814"/>
                    </a:ext>
                  </a:extLst>
                </a:gridCol>
                <a:gridCol w="1535509">
                  <a:extLst>
                    <a:ext uri="{9D8B030D-6E8A-4147-A177-3AD203B41FA5}">
                      <a16:colId xmlns:a16="http://schemas.microsoft.com/office/drawing/2014/main" val="776944138"/>
                    </a:ext>
                  </a:extLst>
                </a:gridCol>
              </a:tblGrid>
              <a:tr h="440052">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7832">
                <a:tc>
                  <a:txBody>
                    <a:bodyPr/>
                    <a:lstStyle/>
                    <a:p>
                      <a:pPr algn="l" fontAlgn="ctr"/>
                      <a:r>
                        <a:rPr lang="en-GB" sz="1200" b="0" i="0" u="none" strike="noStrike" dirty="0">
                          <a:solidFill>
                            <a:srgbClr val="000000"/>
                          </a:solidFill>
                          <a:effectLst/>
                          <a:latin typeface="+mn-lt"/>
                        </a:rPr>
                        <a:t> MGOMD</a:t>
                      </a:r>
                    </a:p>
                  </a:txBody>
                  <a:tcPr marL="4319" marR="4319" marT="4319" marB="0" anchor="ctr"/>
                </a:tc>
                <a:tc>
                  <a:txBody>
                    <a:bodyPr/>
                    <a:lstStyle/>
                    <a:p>
                      <a:pPr algn="l" fontAlgn="ctr"/>
                      <a:r>
                        <a:rPr lang="en-GB" sz="1200" b="0" i="0" u="none" strike="noStrike" dirty="0">
                          <a:solidFill>
                            <a:srgbClr val="000000"/>
                          </a:solidFill>
                          <a:effectLst/>
                          <a:latin typeface="+mn-lt"/>
                        </a:rPr>
                        <a:t> 16-34</a:t>
                      </a:r>
                    </a:p>
                  </a:txBody>
                  <a:tcPr marL="4319" marR="4319" marT="4319" marB="0" anchor="ct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en-GB" sz="1200" b="0" i="0" u="none" strike="noStrike" dirty="0">
                          <a:solidFill>
                            <a:srgbClr val="000000"/>
                          </a:solidFill>
                          <a:effectLst/>
                          <a:latin typeface="+mn-lt"/>
                        </a:rPr>
                        <a:t> 16-34 AGP &amp;</a:t>
                      </a:r>
                      <a:br>
                        <a:rPr lang="en-GB" sz="1200" b="0" i="0" u="none" strike="noStrike" dirty="0">
                          <a:solidFill>
                            <a:srgbClr val="000000"/>
                          </a:solidFill>
                          <a:effectLst/>
                          <a:latin typeface="+mn-lt"/>
                        </a:rPr>
                      </a:br>
                      <a:r>
                        <a:rPr lang="en-GB" sz="1200" b="0" i="0" u="none" strike="noStrike" dirty="0">
                          <a:solidFill>
                            <a:srgbClr val="000000"/>
                          </a:solidFill>
                          <a:effectLst/>
                          <a:latin typeface="+mn-lt"/>
                        </a:rPr>
                        <a:t> Film Pack</a:t>
                      </a:r>
                    </a:p>
                  </a:txBody>
                  <a:tcPr marL="4319" marR="4319" marT="4319" marB="0" anchor="ctr"/>
                </a:tc>
                <a:tc>
                  <a:txBody>
                    <a:bodyPr/>
                    <a:lstStyle/>
                    <a:p>
                      <a:pPr algn="l" fontAlgn="ctr"/>
                      <a:r>
                        <a:rPr lang="en-GB" sz="1200" b="0" i="0" u="none" strike="noStrike" dirty="0">
                          <a:solidFill>
                            <a:schemeClr val="tx1"/>
                          </a:solidFill>
                          <a:effectLst/>
                          <a:latin typeface="+mn-lt"/>
                        </a:rPr>
                        <a:t> 60”</a:t>
                      </a:r>
                    </a:p>
                  </a:txBody>
                  <a:tcPr marL="4319" marR="4319" marT="4319" marB="0" anchor="ctr"/>
                </a:tc>
                <a:extLst>
                  <a:ext uri="{0D108BD9-81ED-4DB2-BD59-A6C34878D82A}">
                    <a16:rowId xmlns:a16="http://schemas.microsoft.com/office/drawing/2014/main" val="3682919480"/>
                  </a:ext>
                </a:extLst>
              </a:tr>
            </a:tbl>
          </a:graphicData>
        </a:graphic>
      </p:graphicFrame>
      <p:sp>
        <p:nvSpPr>
          <p:cNvPr id="7" name="Text Placeholder 4">
            <a:extLst>
              <a:ext uri="{FF2B5EF4-FFF2-40B4-BE49-F238E27FC236}">
                <a16:creationId xmlns:a16="http://schemas.microsoft.com/office/drawing/2014/main" id="{55B1B07C-5E69-759E-D37B-2A3EF7F109D5}"/>
              </a:ext>
            </a:extLst>
          </p:cNvPr>
          <p:cNvSpPr txBox="1">
            <a:spLocks/>
          </p:cNvSpPr>
          <p:nvPr/>
        </p:nvSpPr>
        <p:spPr>
          <a:xfrm>
            <a:off x="5656217" y="2260876"/>
            <a:ext cx="6027250" cy="1393166"/>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sz="1300" b="1" dirty="0"/>
              <a:t>Perceptions</a:t>
            </a:r>
            <a:br>
              <a:rPr lang="en-GB" sz="1300" dirty="0"/>
            </a:br>
            <a:r>
              <a:rPr lang="en-GB" sz="1300" dirty="0">
                <a:solidFill>
                  <a:srgbClr val="000000"/>
                </a:solidFill>
              </a:rPr>
              <a:t>Uplifts across various perceptions… </a:t>
            </a:r>
            <a:r>
              <a:rPr lang="en-GB" sz="1300" i="1" dirty="0">
                <a:solidFill>
                  <a:srgbClr val="000000"/>
                </a:solidFill>
              </a:rPr>
              <a:t>‘is for people like me’ </a:t>
            </a:r>
            <a:r>
              <a:rPr lang="en-GB" sz="1300" dirty="0">
                <a:solidFill>
                  <a:srgbClr val="000000"/>
                </a:solidFill>
              </a:rPr>
              <a:t>(+88%), ‘</a:t>
            </a:r>
            <a:r>
              <a:rPr lang="en-GB" sz="1300" i="1" dirty="0">
                <a:solidFill>
                  <a:srgbClr val="000000"/>
                </a:solidFill>
              </a:rPr>
              <a:t>is a brand I want to be seen wearing’ (+41%) </a:t>
            </a:r>
            <a:r>
              <a:rPr lang="en-GB" sz="1300" dirty="0">
                <a:solidFill>
                  <a:srgbClr val="000000"/>
                </a:solidFill>
              </a:rPr>
              <a:t>and</a:t>
            </a:r>
            <a:r>
              <a:rPr lang="en-GB" sz="1300" i="1" dirty="0">
                <a:solidFill>
                  <a:srgbClr val="000000"/>
                </a:solidFill>
              </a:rPr>
              <a:t> ‘is well-known for what it does’ (+34%).</a:t>
            </a:r>
            <a:br>
              <a:rPr lang="en-GB" sz="1300" i="1" dirty="0">
                <a:solidFill>
                  <a:srgbClr val="000000"/>
                </a:solidFill>
              </a:rPr>
            </a:br>
            <a:br>
              <a:rPr lang="en-GB" sz="1300" i="1" dirty="0">
                <a:solidFill>
                  <a:srgbClr val="000000"/>
                </a:solidFill>
              </a:rPr>
            </a:br>
            <a:r>
              <a:rPr lang="en-GB" sz="1300" b="1" dirty="0"/>
              <a:t>Consideration</a:t>
            </a:r>
            <a:br>
              <a:rPr lang="en-GB" sz="1300" dirty="0"/>
            </a:br>
            <a:r>
              <a:rPr lang="en-GB" sz="1300" dirty="0"/>
              <a:t>Around half of exposed cinemagoers agreed they were very likely to consider Vans, a significant +48% uplift from those not exposed to the ad in cinema.</a:t>
            </a:r>
          </a:p>
        </p:txBody>
      </p:sp>
      <p:pic>
        <p:nvPicPr>
          <p:cNvPr id="12" name="Picture Placeholder 8">
            <a:extLst>
              <a:ext uri="{FF2B5EF4-FFF2-40B4-BE49-F238E27FC236}">
                <a16:creationId xmlns:a16="http://schemas.microsoft.com/office/drawing/2014/main" id="{E0E04809-A881-30D4-6363-FCE9A68524C2}"/>
              </a:ext>
            </a:extLst>
          </p:cNvPr>
          <p:cNvPicPr>
            <a:picLocks noChangeAspect="1"/>
          </p:cNvPicPr>
          <p:nvPr/>
        </p:nvPicPr>
        <p:blipFill>
          <a:blip r:embed="rId3">
            <a:extLst>
              <a:ext uri="{28A0092B-C50C-407E-A947-70E740481C1C}">
                <a14:useLocalDpi xmlns:a14="http://schemas.microsoft.com/office/drawing/2010/main" val="0"/>
              </a:ext>
            </a:extLst>
          </a:blip>
          <a:srcRect t="8010" b="7700"/>
          <a:stretch>
            <a:fillRect/>
          </a:stretch>
        </p:blipFill>
        <p:spPr>
          <a:xfrm>
            <a:off x="5656217" y="3905250"/>
            <a:ext cx="3011637" cy="1886165"/>
          </a:xfrm>
          <a:prstGeom prst="roundRect">
            <a:avLst>
              <a:gd name="adj" fmla="val 1469"/>
            </a:avLst>
          </a:prstGeom>
          <a:blipFill>
            <a:blip r:embed="rId4"/>
            <a:srcRect/>
            <a:stretch>
              <a:fillRect t="-13649" b="-13649"/>
            </a:stretch>
          </a:blipFill>
        </p:spPr>
      </p:pic>
      <p:pic>
        <p:nvPicPr>
          <p:cNvPr id="13" name="Picture Placeholder 8">
            <a:extLst>
              <a:ext uri="{FF2B5EF4-FFF2-40B4-BE49-F238E27FC236}">
                <a16:creationId xmlns:a16="http://schemas.microsoft.com/office/drawing/2014/main" id="{4B94FCFA-02D8-D638-E9C3-85E8C2F4A5E2}"/>
              </a:ext>
            </a:extLst>
          </p:cNvPr>
          <p:cNvPicPr>
            <a:picLocks noChangeAspect="1"/>
          </p:cNvPicPr>
          <p:nvPr/>
        </p:nvPicPr>
        <p:blipFill>
          <a:blip r:embed="rId5">
            <a:extLst>
              <a:ext uri="{28A0092B-C50C-407E-A947-70E740481C1C}">
                <a14:useLocalDpi xmlns:a14="http://schemas.microsoft.com/office/drawing/2010/main" val="0"/>
              </a:ext>
            </a:extLst>
          </a:blip>
          <a:srcRect t="8493" b="8186"/>
          <a:stretch>
            <a:fillRect/>
          </a:stretch>
        </p:blipFill>
        <p:spPr>
          <a:xfrm>
            <a:off x="8786616" y="3905250"/>
            <a:ext cx="3011637" cy="1886165"/>
          </a:xfrm>
          <a:prstGeom prst="roundRect">
            <a:avLst>
              <a:gd name="adj" fmla="val 1469"/>
            </a:avLst>
          </a:prstGeom>
          <a:blipFill>
            <a:blip r:embed="rId4"/>
            <a:srcRect/>
            <a:stretch>
              <a:fillRect t="-13649" b="-13649"/>
            </a:stretch>
          </a:blipFill>
        </p:spPr>
      </p:pic>
      <p:sp>
        <p:nvSpPr>
          <p:cNvPr id="15" name="Text Placeholder 14">
            <a:extLst>
              <a:ext uri="{FF2B5EF4-FFF2-40B4-BE49-F238E27FC236}">
                <a16:creationId xmlns:a16="http://schemas.microsoft.com/office/drawing/2014/main" id="{80AA9893-B39F-AADE-A5F2-F83B2C883025}"/>
              </a:ext>
            </a:extLst>
          </p:cNvPr>
          <p:cNvSpPr>
            <a:spLocks noGrp="1"/>
          </p:cNvSpPr>
          <p:nvPr>
            <p:ph type="body" sz="quarter" idx="83"/>
          </p:nvPr>
        </p:nvSpPr>
        <p:spPr/>
        <p:txBody>
          <a:bodyPr/>
          <a:lstStyle/>
          <a:p>
            <a:endParaRPr lang="en-US"/>
          </a:p>
        </p:txBody>
      </p:sp>
    </p:spTree>
    <p:extLst>
      <p:ext uri="{BB962C8B-B14F-4D97-AF65-F5344CB8AC3E}">
        <p14:creationId xmlns:p14="http://schemas.microsoft.com/office/powerpoint/2010/main" val="133886295"/>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2957</TotalTime>
  <Words>400</Words>
  <Application>Microsoft Macintosh PowerPoint</Application>
  <PresentationFormat>Widescreen</PresentationFormat>
  <Paragraphs>21</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Vans</vt:lpstr>
      <vt:lpstr>Vans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2026-07-31T18:01:23Z</dcterms:modified>
</cp:coreProperties>
</file>