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4"/>
  </p:notesMasterIdLst>
  <p:sldIdLst>
    <p:sldId id="328" r:id="rId2"/>
    <p:sldId id="330" r:id="rId3"/>
  </p:sldIdLst>
  <p:sldSz cx="12192000" cy="6858000"/>
  <p:notesSz cx="6858000" cy="9144000"/>
  <p:embeddedFontLst>
    <p:embeddedFont>
      <p:font typeface="Inter Tight" pitchFamily="2" charset="0"/>
      <p:regular r:id="rId5"/>
      <p:bold r:id="rId6"/>
      <p:italic r:id="rId7"/>
      <p:boldItalic r:id="rId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8"/>
          </p14:sldIdLst>
        </p14:section>
        <p14:section name="Detailed" id="{0EA4DDEA-782D-AA44-8D9A-864B26D7F0FD}">
          <p14:sldIdLst>
            <p14:sldId id="33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8"/>
    <p:restoredTop sz="91370"/>
  </p:normalViewPr>
  <p:slideViewPr>
    <p:cSldViewPr snapToGrid="0">
      <p:cViewPr varScale="1">
        <p:scale>
          <a:sx n="64" d="100"/>
          <a:sy n="64" d="100"/>
        </p:scale>
        <p:origin x="72" y="48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heme" Target="theme/theme1.xml"/><Relationship Id="rId5" Type="http://schemas.openxmlformats.org/officeDocument/2006/relationships/font" Target="fonts/font1.fntdata"/><Relationship Id="rId10" Type="http://schemas.openxmlformats.org/officeDocument/2006/relationships/viewProps" Target="viewProps.xml"/><Relationship Id="rId4" Type="http://schemas.openxmlformats.org/officeDocument/2006/relationships/notesMaster" Target="notesMasters/notes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439859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2840F-7BB9-9DCC-167C-C8B0CF8D5C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B4B409-C9D7-EE38-5B1A-CD2A25434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6E807-E27B-2AD6-4695-12074725296A}"/>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A58CD275-F42D-927C-264D-5B56ABAE4ECB}"/>
              </a:ext>
            </a:extLst>
          </p:cNvPr>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10325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FE5D128C-FA67-7936-0532-AD7A267E60C5}"/>
              </a:ext>
            </a:extLst>
          </p:cNvPr>
          <p:cNvSpPr>
            <a:spLocks noGrp="1"/>
          </p:cNvSpPr>
          <p:nvPr>
            <p:ph type="title"/>
          </p:nvPr>
        </p:nvSpPr>
        <p:spPr>
          <a:xfrm>
            <a:off x="510922" y="476824"/>
            <a:ext cx="10837631" cy="525552"/>
          </a:xfrm>
        </p:spPr>
        <p:txBody>
          <a:bodyPr/>
          <a:lstStyle/>
          <a:p>
            <a:r>
              <a:rPr lang="en-US" dirty="0"/>
              <a:t>Uber One</a:t>
            </a:r>
          </a:p>
        </p:txBody>
      </p:sp>
      <p:sp>
        <p:nvSpPr>
          <p:cNvPr id="9" name="Text Placeholder 4">
            <a:extLst>
              <a:ext uri="{FF2B5EF4-FFF2-40B4-BE49-F238E27FC236}">
                <a16:creationId xmlns:a16="http://schemas.microsoft.com/office/drawing/2014/main" id="{B703CA3E-4DA6-2640-6002-B62F29D66D1C}"/>
              </a:ext>
            </a:extLst>
          </p:cNvPr>
          <p:cNvSpPr>
            <a:spLocks noGrp="1"/>
          </p:cNvSpPr>
          <p:nvPr>
            <p:ph type="body" sz="quarter" idx="16"/>
          </p:nvPr>
        </p:nvSpPr>
        <p:spPr>
          <a:xfrm>
            <a:off x="510922" y="1721271"/>
            <a:ext cx="6913608" cy="4121253"/>
          </a:xfrm>
        </p:spPr>
        <p:txBody>
          <a:bodyPr/>
          <a:lstStyle/>
          <a:p>
            <a:pPr lvl="0" indent="0" defTabSz="961844">
              <a:lnSpc>
                <a:spcPct val="100000"/>
              </a:lnSpc>
              <a:spcBef>
                <a:spcPts val="0"/>
              </a:spcBef>
              <a:buClr>
                <a:srgbClr val="FFFFFF"/>
              </a:buClr>
              <a:buSzPct val="100000"/>
              <a:defRPr/>
            </a:pPr>
            <a:r>
              <a:rPr lang="en-GB" sz="1500" b="1" dirty="0"/>
              <a:t>Background</a:t>
            </a:r>
            <a:br>
              <a:rPr lang="en-GB" sz="1500" b="1" dirty="0"/>
            </a:br>
            <a:r>
              <a:rPr lang="en-GB" altLang="en-US" sz="1500" dirty="0">
                <a:cs typeface="Arial" pitchFamily="34" charset="0"/>
              </a:rPr>
              <a:t>A year after launching the ‘Uber One’ subscription service, Uber hit an awareness ceiling and found that memberships were flatlining. Their goal was to boost awareness and drive uptake and usage.</a:t>
            </a:r>
            <a:br>
              <a:rPr lang="en-GB" altLang="en-US" sz="1500" dirty="0">
                <a:cs typeface="Arial" pitchFamily="34" charset="0"/>
              </a:rPr>
            </a:br>
            <a:endParaRPr lang="en-GB" sz="1500" b="1" dirty="0"/>
          </a:p>
          <a:p>
            <a:pPr lvl="0" indent="0" defTabSz="961844">
              <a:lnSpc>
                <a:spcPct val="100000"/>
              </a:lnSpc>
              <a:spcBef>
                <a:spcPts val="0"/>
              </a:spcBef>
              <a:buClr>
                <a:srgbClr val="FFFFFF"/>
              </a:buClr>
              <a:buSzPct val="100000"/>
              <a:defRPr/>
            </a:pPr>
            <a:r>
              <a:rPr lang="en-GB" sz="1500" b="1" dirty="0"/>
              <a:t>Plan</a:t>
            </a:r>
            <a:br>
              <a:rPr lang="en-GB" sz="1500" b="1" dirty="0"/>
            </a:br>
            <a:r>
              <a:rPr lang="en-GB" altLang="en-US" sz="1500" dirty="0">
                <a:cs typeface="Arial" pitchFamily="34" charset="0"/>
              </a:rPr>
              <a:t>Cinema was the perfect home for the 3-minute film that Uber created featuring actors Robert De Niro and Asa Butterfield. The campaign ran in ABC1 AGP titles across London cinemas. </a:t>
            </a:r>
          </a:p>
          <a:p>
            <a:pPr lvl="0" indent="0" defTabSz="961844">
              <a:lnSpc>
                <a:spcPct val="100000"/>
              </a:lnSpc>
              <a:spcBef>
                <a:spcPts val="0"/>
              </a:spcBef>
              <a:buClr>
                <a:srgbClr val="FFFFFF"/>
              </a:buClr>
              <a:buSzPct val="100000"/>
              <a:defRPr/>
            </a:pPr>
            <a:endParaRPr lang="en-GB" sz="1500" b="1" dirty="0">
              <a:cs typeface="Arial" pitchFamily="34" charset="0"/>
            </a:endParaRPr>
          </a:p>
          <a:p>
            <a:pPr lvl="0" indent="0" defTabSz="961844">
              <a:lnSpc>
                <a:spcPct val="100000"/>
              </a:lnSpc>
              <a:spcBef>
                <a:spcPts val="0"/>
              </a:spcBef>
              <a:buClr>
                <a:srgbClr val="FFFFFF"/>
              </a:buClr>
              <a:buSzPct val="100000"/>
              <a:defRPr/>
            </a:pPr>
            <a:r>
              <a:rPr lang="en-GB" sz="1500" b="1" dirty="0"/>
              <a:t>Results</a:t>
            </a:r>
          </a:p>
          <a:p>
            <a:pPr lvl="0" indent="0" defTabSz="961844">
              <a:lnSpc>
                <a:spcPct val="100000"/>
              </a:lnSpc>
              <a:spcBef>
                <a:spcPts val="0"/>
              </a:spcBef>
              <a:buClr>
                <a:srgbClr val="FFFFFF"/>
              </a:buClr>
              <a:buSzPct val="100000"/>
              <a:defRPr/>
            </a:pPr>
            <a:endParaRPr lang="en-GB" sz="15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Cinema was successful in engaging Uber One’s target affluent audience, helping to exceed their goals in boosting awareness.</a:t>
            </a:r>
          </a:p>
          <a:p>
            <a:pPr marL="285750" lvl="0" indent="-285750" defTabSz="961844">
              <a:lnSpc>
                <a:spcPct val="100000"/>
              </a:lnSpc>
              <a:spcBef>
                <a:spcPts val="0"/>
              </a:spcBef>
              <a:buClr>
                <a:schemeClr val="tx1"/>
              </a:buClr>
              <a:buSzPct val="100000"/>
              <a:buFont typeface="Arial" panose="020B0604020202020204" pitchFamily="34" charset="0"/>
              <a:buChar char="•"/>
              <a:defRPr/>
            </a:pPr>
            <a:endParaRPr lang="en-GB" sz="1500"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It also saw an uplift in usage for existing Uber users.</a:t>
            </a:r>
          </a:p>
          <a:p>
            <a:pPr marL="285750" indent="-285750" defTabSz="654246">
              <a:lnSpc>
                <a:spcPct val="100000"/>
              </a:lnSpc>
              <a:buClr>
                <a:schemeClr val="tx1"/>
              </a:buClr>
              <a:buFont typeface="Symbol" panose="05050102010706020507" pitchFamily="18" charset="2"/>
              <a:buChar char="-"/>
            </a:pPr>
            <a:endParaRPr lang="en-GB" sz="1500" dirty="0"/>
          </a:p>
        </p:txBody>
      </p:sp>
      <p:sp>
        <p:nvSpPr>
          <p:cNvPr id="3" name="Subtitle 3">
            <a:extLst>
              <a:ext uri="{FF2B5EF4-FFF2-40B4-BE49-F238E27FC236}">
                <a16:creationId xmlns:a16="http://schemas.microsoft.com/office/drawing/2014/main" id="{A8646BD7-3612-4F17-3B89-0590C785997E}"/>
              </a:ext>
            </a:extLst>
          </p:cNvPr>
          <p:cNvSpPr>
            <a:spLocks noGrp="1"/>
          </p:cNvSpPr>
          <p:nvPr>
            <p:ph type="subTitle" idx="1"/>
          </p:nvPr>
        </p:nvSpPr>
        <p:spPr>
          <a:xfrm>
            <a:off x="508533" y="1146201"/>
            <a:ext cx="4617721" cy="347555"/>
          </a:xfrm>
        </p:spPr>
        <p:txBody>
          <a:bodyPr/>
          <a:lstStyle/>
          <a:p>
            <a:r>
              <a:rPr lang="en-GB" dirty="0"/>
              <a:t>‘Best Friends’</a:t>
            </a:r>
          </a:p>
        </p:txBody>
      </p:sp>
      <p:pic>
        <p:nvPicPr>
          <p:cNvPr id="15" name="Picture 6" descr="Robert De Niro and Asa Butterfield become friends in new Uber One ad | The  Standard">
            <a:extLst>
              <a:ext uri="{FF2B5EF4-FFF2-40B4-BE49-F238E27FC236}">
                <a16:creationId xmlns:a16="http://schemas.microsoft.com/office/drawing/2014/main" id="{57327C66-A2CC-2B84-AEC4-F2D7244083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 t="1356" r="1915" b="137"/>
          <a:stretch/>
        </p:blipFill>
        <p:spPr bwMode="auto">
          <a:xfrm>
            <a:off x="8580750" y="3368917"/>
            <a:ext cx="3185739" cy="24000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Robert De Niro and Asa Butterfield Become 'Best Friends' in Funny Uber One  Ad">
            <a:extLst>
              <a:ext uri="{FF2B5EF4-FFF2-40B4-BE49-F238E27FC236}">
                <a16:creationId xmlns:a16="http://schemas.microsoft.com/office/drawing/2014/main" id="{FAFCDE01-808C-31D8-E500-358259FD99B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434" t="355" r="12434" b="784"/>
          <a:stretch/>
        </p:blipFill>
        <p:spPr bwMode="auto">
          <a:xfrm>
            <a:off x="8580751" y="872857"/>
            <a:ext cx="3185739" cy="2358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378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0C89925-4BEB-1A95-5333-EEE92458A725}"/>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E5EDAA7D-8599-3995-440A-76E1120DFFEE}"/>
              </a:ext>
            </a:extLst>
          </p:cNvPr>
          <p:cNvSpPr>
            <a:spLocks noGrp="1"/>
          </p:cNvSpPr>
          <p:nvPr>
            <p:ph type="title"/>
          </p:nvPr>
        </p:nvSpPr>
        <p:spPr>
          <a:xfrm>
            <a:off x="510922" y="476824"/>
            <a:ext cx="10837631" cy="525552"/>
          </a:xfrm>
        </p:spPr>
        <p:txBody>
          <a:bodyPr/>
          <a:lstStyle/>
          <a:p>
            <a:r>
              <a:rPr lang="en-US" dirty="0"/>
              <a:t>Uber One</a:t>
            </a:r>
          </a:p>
        </p:txBody>
      </p:sp>
      <p:sp>
        <p:nvSpPr>
          <p:cNvPr id="9" name="Text Placeholder 4">
            <a:extLst>
              <a:ext uri="{FF2B5EF4-FFF2-40B4-BE49-F238E27FC236}">
                <a16:creationId xmlns:a16="http://schemas.microsoft.com/office/drawing/2014/main" id="{0C18BD9B-1A94-4AC2-E754-CD9CAC5B9F8F}"/>
              </a:ext>
            </a:extLst>
          </p:cNvPr>
          <p:cNvSpPr>
            <a:spLocks noGrp="1"/>
          </p:cNvSpPr>
          <p:nvPr>
            <p:ph type="body" sz="quarter" idx="16"/>
          </p:nvPr>
        </p:nvSpPr>
        <p:spPr>
          <a:xfrm>
            <a:off x="508533" y="1768966"/>
            <a:ext cx="4440657" cy="3396267"/>
          </a:xfrm>
        </p:spPr>
        <p:txBody>
          <a:bodyPr/>
          <a:lstStyle/>
          <a:p>
            <a:pPr defTabSz="654246">
              <a:lnSpc>
                <a:spcPct val="100000"/>
              </a:lnSpc>
            </a:pPr>
            <a:r>
              <a:rPr lang="en-GB" altLang="en-US" sz="1300" b="1" dirty="0">
                <a:cs typeface="Arial" pitchFamily="34" charset="0"/>
              </a:rPr>
              <a:t>Background</a:t>
            </a:r>
            <a:br>
              <a:rPr lang="en-GB" altLang="en-US" sz="1300" b="1" dirty="0">
                <a:cs typeface="Arial" pitchFamily="34" charset="0"/>
              </a:rPr>
            </a:br>
            <a:r>
              <a:rPr lang="en-GB" altLang="en-US" sz="1300" dirty="0">
                <a:cs typeface="Arial" pitchFamily="34" charset="0"/>
              </a:rPr>
              <a:t>Uber wanted to launch a new subscription service that let people save money across its platform. After a year of building awareness through its owned channels, Uber hit an awareness ceiling, where they found that memberships were flatlining – so they aimed to boost mass reach and awareness, across an upmarket audience to help drive usage. </a:t>
            </a:r>
            <a:br>
              <a:rPr lang="en-GB" altLang="en-US" sz="1300" dirty="0">
                <a:cs typeface="Arial" pitchFamily="34" charset="0"/>
              </a:rPr>
            </a:br>
            <a:br>
              <a:rPr lang="en-GB" altLang="en-US" sz="1300" dirty="0">
                <a:cs typeface="Arial" pitchFamily="34" charset="0"/>
              </a:rPr>
            </a:br>
            <a:r>
              <a:rPr lang="en-GB" altLang="en-US" sz="1300" b="1" dirty="0">
                <a:cs typeface="Arial" pitchFamily="34" charset="0"/>
              </a:rPr>
              <a:t>Idea</a:t>
            </a:r>
            <a:br>
              <a:rPr lang="en-GB" altLang="en-US" sz="1300" b="1" dirty="0">
                <a:cs typeface="Arial" pitchFamily="34" charset="0"/>
              </a:rPr>
            </a:br>
            <a:r>
              <a:rPr lang="en-GB" altLang="en-US" sz="1300" dirty="0">
                <a:cs typeface="Arial" pitchFamily="34" charset="0"/>
              </a:rPr>
              <a:t>Uber One was created, a paid membership platform that allows members to save money and access benefits across Uber Eats and Uber Rides. In other words, it’s a membership exclusively for people who eat food and go places. Uber created a 3-minute film featuring Hollywood icon Robert De Niro and rising British actor, Asa Butterfield. Throughout the copy, we see them form an unlikely friendship after bonding over their uniquely shared passion for eating food and going places. </a:t>
            </a:r>
          </a:p>
        </p:txBody>
      </p:sp>
      <p:sp>
        <p:nvSpPr>
          <p:cNvPr id="3" name="Subtitle 3">
            <a:extLst>
              <a:ext uri="{FF2B5EF4-FFF2-40B4-BE49-F238E27FC236}">
                <a16:creationId xmlns:a16="http://schemas.microsoft.com/office/drawing/2014/main" id="{AD3EE2B9-373B-AE71-CFC5-7831A7CE2B5C}"/>
              </a:ext>
            </a:extLst>
          </p:cNvPr>
          <p:cNvSpPr>
            <a:spLocks noGrp="1"/>
          </p:cNvSpPr>
          <p:nvPr>
            <p:ph type="subTitle" idx="1"/>
          </p:nvPr>
        </p:nvSpPr>
        <p:spPr>
          <a:xfrm>
            <a:off x="508533" y="1146201"/>
            <a:ext cx="4617721" cy="347555"/>
          </a:xfrm>
        </p:spPr>
        <p:txBody>
          <a:bodyPr/>
          <a:lstStyle/>
          <a:p>
            <a:r>
              <a:rPr lang="en-GB" dirty="0"/>
              <a:t>‘Best Friends’</a:t>
            </a:r>
          </a:p>
        </p:txBody>
      </p:sp>
      <p:graphicFrame>
        <p:nvGraphicFramePr>
          <p:cNvPr id="4" name="Table 3">
            <a:extLst>
              <a:ext uri="{FF2B5EF4-FFF2-40B4-BE49-F238E27FC236}">
                <a16:creationId xmlns:a16="http://schemas.microsoft.com/office/drawing/2014/main" id="{6ADE462A-F4D4-DD28-5FBB-4625FAA28D3A}"/>
              </a:ext>
            </a:extLst>
          </p:cNvPr>
          <p:cNvGraphicFramePr>
            <a:graphicFrameLocks noGrp="1"/>
          </p:cNvGraphicFramePr>
          <p:nvPr>
            <p:extLst>
              <p:ext uri="{D42A27DB-BD31-4B8C-83A1-F6EECF244321}">
                <p14:modId xmlns:p14="http://schemas.microsoft.com/office/powerpoint/2010/main" val="2508135119"/>
              </p:ext>
            </p:extLst>
          </p:nvPr>
        </p:nvGraphicFramePr>
        <p:xfrm>
          <a:off x="5472748" y="1138616"/>
          <a:ext cx="6295992" cy="901769"/>
        </p:xfrm>
        <a:graphic>
          <a:graphicData uri="http://schemas.openxmlformats.org/drawingml/2006/table">
            <a:tbl>
              <a:tblPr firstRow="1" bandRow="1">
                <a:tableStyleId>{F5AB1C69-6EDB-4FF4-983F-18BD219EF322}</a:tableStyleId>
              </a:tblPr>
              <a:tblGrid>
                <a:gridCol w="1514915">
                  <a:extLst>
                    <a:ext uri="{9D8B030D-6E8A-4147-A177-3AD203B41FA5}">
                      <a16:colId xmlns:a16="http://schemas.microsoft.com/office/drawing/2014/main" val="3445733911"/>
                    </a:ext>
                  </a:extLst>
                </a:gridCol>
                <a:gridCol w="1633079">
                  <a:extLst>
                    <a:ext uri="{9D8B030D-6E8A-4147-A177-3AD203B41FA5}">
                      <a16:colId xmlns:a16="http://schemas.microsoft.com/office/drawing/2014/main" val="2072537272"/>
                    </a:ext>
                  </a:extLst>
                </a:gridCol>
                <a:gridCol w="1573999">
                  <a:extLst>
                    <a:ext uri="{9D8B030D-6E8A-4147-A177-3AD203B41FA5}">
                      <a16:colId xmlns:a16="http://schemas.microsoft.com/office/drawing/2014/main" val="3314162814"/>
                    </a:ext>
                  </a:extLst>
                </a:gridCol>
                <a:gridCol w="1573999">
                  <a:extLst>
                    <a:ext uri="{9D8B030D-6E8A-4147-A177-3AD203B41FA5}">
                      <a16:colId xmlns:a16="http://schemas.microsoft.com/office/drawing/2014/main" val="776944138"/>
                    </a:ext>
                  </a:extLst>
                </a:gridCol>
              </a:tblGrid>
              <a:tr h="441956">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59813">
                <a:tc>
                  <a:txBody>
                    <a:bodyPr/>
                    <a:lstStyle/>
                    <a:p>
                      <a:pPr algn="l" fontAlgn="ctr"/>
                      <a:r>
                        <a:rPr lang="en-GB" sz="1300" b="0" u="none" strike="noStrike" dirty="0">
                          <a:solidFill>
                            <a:srgbClr val="000000"/>
                          </a:solidFill>
                          <a:effectLst/>
                        </a:rPr>
                        <a:t> </a:t>
                      </a:r>
                      <a:r>
                        <a:rPr lang="en-GB" sz="1300" b="0" u="none" strike="noStrike" dirty="0" err="1">
                          <a:solidFill>
                            <a:srgbClr val="000000"/>
                          </a:solidFill>
                          <a:effectLst/>
                        </a:rPr>
                        <a:t>EssenceMediacom</a:t>
                      </a:r>
                      <a:endParaRPr lang="en-GB" sz="1300" b="0" i="0" u="none" strike="noStrike" dirty="0">
                        <a:solidFill>
                          <a:srgbClr val="000000"/>
                        </a:solidFill>
                        <a:effectLst/>
                        <a:latin typeface="+mn-lt"/>
                      </a:endParaRPr>
                    </a:p>
                  </a:txBody>
                  <a:tcPr marL="4319" marR="4319" marT="4319" marB="0" anchor="ctr"/>
                </a:tc>
                <a:tc>
                  <a:txBody>
                    <a:bodyPr/>
                    <a:lstStyle/>
                    <a:p>
                      <a:pPr algn="l" fontAlgn="ctr"/>
                      <a:r>
                        <a:rPr lang="en-GB" sz="1300" b="0" u="none" strike="noStrike" dirty="0">
                          <a:solidFill>
                            <a:srgbClr val="000000"/>
                          </a:solidFill>
                          <a:effectLst/>
                        </a:rPr>
                        <a:t> ABC1 adults</a:t>
                      </a:r>
                      <a:endParaRPr lang="en-GB" sz="1300" b="0" i="0" u="none" strike="noStrike" dirty="0">
                        <a:solidFill>
                          <a:srgbClr val="000000"/>
                        </a:solidFill>
                        <a:effectLst/>
                        <a:latin typeface="+mn-lt"/>
                      </a:endParaRPr>
                    </a:p>
                  </a:txBody>
                  <a:tcPr marL="4319" marR="4319" marT="4319" marB="0" anchor="ctr"/>
                </a:tc>
                <a:tc>
                  <a:txBody>
                    <a:bodyPr/>
                    <a:lstStyle/>
                    <a:p>
                      <a:pPr algn="l" fontAlgn="ctr"/>
                      <a:r>
                        <a:rPr lang="en-GB" sz="1300" b="0" u="none" strike="noStrike" dirty="0">
                          <a:solidFill>
                            <a:srgbClr val="000000"/>
                          </a:solidFill>
                          <a:effectLst/>
                        </a:rPr>
                        <a:t> ABC1 AGP</a:t>
                      </a:r>
                      <a:endParaRPr lang="en-GB" sz="1300" b="0" i="0" u="none" strike="noStrike" dirty="0">
                        <a:solidFill>
                          <a:srgbClr val="000000"/>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180”</a:t>
                      </a:r>
                      <a:endParaRPr lang="en-GB" sz="13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
        <p:nvSpPr>
          <p:cNvPr id="5" name="Text Placeholder 4">
            <a:extLst>
              <a:ext uri="{FF2B5EF4-FFF2-40B4-BE49-F238E27FC236}">
                <a16:creationId xmlns:a16="http://schemas.microsoft.com/office/drawing/2014/main" id="{81EE5D43-82D1-5260-6E2B-1850CAD2A34A}"/>
              </a:ext>
            </a:extLst>
          </p:cNvPr>
          <p:cNvSpPr txBox="1">
            <a:spLocks/>
          </p:cNvSpPr>
          <p:nvPr/>
        </p:nvSpPr>
        <p:spPr>
          <a:xfrm>
            <a:off x="5471998" y="2109637"/>
            <a:ext cx="6297493" cy="1498039"/>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sz="1300" b="1" dirty="0"/>
              <a:t>Plan</a:t>
            </a:r>
          </a:p>
          <a:p>
            <a:pPr defTabSz="654246">
              <a:lnSpc>
                <a:spcPct val="100000"/>
              </a:lnSpc>
              <a:spcBef>
                <a:spcPts val="0"/>
              </a:spcBef>
            </a:pPr>
            <a:r>
              <a:rPr lang="en-GB" sz="1300" dirty="0"/>
              <a:t>Wanting to reach an audience who seek out exclusivity and quality, whilst tapping into the UK’s obsession with Hollywood stars, Uber One showcased this ad across cinema only buying an ABC1 AGP across London only.</a:t>
            </a:r>
          </a:p>
          <a:p>
            <a:pPr defTabSz="654246">
              <a:lnSpc>
                <a:spcPct val="100000"/>
              </a:lnSpc>
              <a:spcBef>
                <a:spcPts val="0"/>
              </a:spcBef>
            </a:pPr>
            <a:endParaRPr lang="en-GB" sz="1300" dirty="0"/>
          </a:p>
          <a:p>
            <a:pPr defTabSz="654246">
              <a:lnSpc>
                <a:spcPct val="100000"/>
              </a:lnSpc>
              <a:spcBef>
                <a:spcPts val="0"/>
              </a:spcBef>
            </a:pPr>
            <a:r>
              <a:rPr lang="en-GB" sz="1300" b="1" dirty="0"/>
              <a:t>Results</a:t>
            </a:r>
          </a:p>
          <a:p>
            <a:pPr defTabSz="654246">
              <a:lnSpc>
                <a:spcPct val="100000"/>
              </a:lnSpc>
              <a:spcBef>
                <a:spcPts val="0"/>
              </a:spcBef>
            </a:pPr>
            <a:r>
              <a:rPr lang="en-GB" sz="1300" dirty="0"/>
              <a:t>Cinema was successful in engaging Uber One’s target audience, helping to exceed their goals in boosting awareness, whilst also seeing an uplift usage for existing Uber users. Uplifts were seen across the campaign for awareness, usage and recall metrics.</a:t>
            </a:r>
          </a:p>
          <a:p>
            <a:pPr defTabSz="654246">
              <a:lnSpc>
                <a:spcPct val="100000"/>
              </a:lnSpc>
            </a:pPr>
            <a:endParaRPr lang="en-GB" sz="1300" dirty="0"/>
          </a:p>
          <a:p>
            <a:pPr defTabSz="654246">
              <a:lnSpc>
                <a:spcPct val="100000"/>
              </a:lnSpc>
            </a:pPr>
            <a:endParaRPr lang="en-GB" sz="1300" dirty="0"/>
          </a:p>
        </p:txBody>
      </p:sp>
      <p:pic>
        <p:nvPicPr>
          <p:cNvPr id="6" name="Picture 6" descr="Robert De Niro and Asa Butterfield become friends in new Uber One ad | The  Standard">
            <a:extLst>
              <a:ext uri="{FF2B5EF4-FFF2-40B4-BE49-F238E27FC236}">
                <a16:creationId xmlns:a16="http://schemas.microsoft.com/office/drawing/2014/main" id="{BA71ABAE-3C94-2706-537C-C29567E5D5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 t="10311" r="1915" b="13542"/>
          <a:stretch>
            <a:fillRect/>
          </a:stretch>
        </p:blipFill>
        <p:spPr bwMode="auto">
          <a:xfrm>
            <a:off x="8698949" y="3987538"/>
            <a:ext cx="3069041" cy="178731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obert De Niro and Asa Butterfield Become 'Best Friends' in Funny Uber One  Ad">
            <a:extLst>
              <a:ext uri="{FF2B5EF4-FFF2-40B4-BE49-F238E27FC236}">
                <a16:creationId xmlns:a16="http://schemas.microsoft.com/office/drawing/2014/main" id="{4F1FD088-FD59-C3B4-804E-81D133070D8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434" t="84" r="12434" b="22153"/>
          <a:stretch>
            <a:fillRect/>
          </a:stretch>
        </p:blipFill>
        <p:spPr bwMode="auto">
          <a:xfrm>
            <a:off x="5471998" y="3987538"/>
            <a:ext cx="3069041" cy="1787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758652"/>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2973</TotalTime>
  <Words>375</Words>
  <Application>Microsoft Office PowerPoint</Application>
  <PresentationFormat>Widescreen</PresentationFormat>
  <Paragraphs>28</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Symbol</vt:lpstr>
      <vt:lpstr>Inter Tight</vt:lpstr>
      <vt:lpstr>Arial</vt:lpstr>
      <vt:lpstr>04. Text</vt:lpstr>
      <vt:lpstr>Uber One</vt:lpstr>
      <vt:lpstr>Uber 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Josh Turner</cp:lastModifiedBy>
  <cp:revision>18</cp:revision>
  <dcterms:created xsi:type="dcterms:W3CDTF">2026-06-18T13:58:37Z</dcterms:created>
  <dcterms:modified xsi:type="dcterms:W3CDTF">2026-08-03T17:20:26Z</dcterms:modified>
</cp:coreProperties>
</file>