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02" r:id="rId2"/>
    <p:sldId id="329"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E8FFBB15-F7B4-4965-BB12-23D789269633}">
          <p14:sldIdLst>
            <p14:sldId id="302"/>
          </p14:sldIdLst>
        </p14:section>
        <p14:section name="Detailed" id="{5A0CD248-437B-4664-AFAF-E7AC773038A4}">
          <p14:sldIdLst>
            <p14:sldId id="32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98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72" y="9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194A5A-77A1-4A5A-9712-F0BC94906E6C}" type="datetimeFigureOut">
              <a:rPr lang="en-GB" smtClean="0"/>
              <a:t>31/07/2026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F90537-5482-42BC-A2C3-D2D858C9C020}" type="slidenum">
              <a:rPr lang="en-GB" smtClean="0"/>
              <a:t>‹#›</a:t>
            </a:fld>
            <a:endParaRPr lang="en-GB"/>
          </a:p>
        </p:txBody>
      </p:sp>
    </p:spTree>
    <p:extLst>
      <p:ext uri="{BB962C8B-B14F-4D97-AF65-F5344CB8AC3E}">
        <p14:creationId xmlns:p14="http://schemas.microsoft.com/office/powerpoint/2010/main" val="715949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31/07/2026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E9E87D0E-FFF2-D3BB-52E2-FE277B371C33}"/>
              </a:ext>
            </a:extLst>
          </p:cNvPr>
          <p:cNvSpPr>
            <a:spLocks noGrp="1"/>
          </p:cNvSpPr>
          <p:nvPr>
            <p:ph type="body" sz="quarter" idx="83"/>
          </p:nvPr>
        </p:nvSpPr>
        <p:spPr>
          <a:xfrm>
            <a:off x="6588682" y="6480592"/>
            <a:ext cx="5398076" cy="157051"/>
          </a:xfrm>
        </p:spPr>
        <p:txBody>
          <a:bodyPr/>
          <a:lstStyle/>
          <a:p>
            <a:r>
              <a:rPr lang="en-GB"/>
              <a:t>Source: The Guardian, DCM Awards entry</a:t>
            </a:r>
          </a:p>
          <a:p>
            <a:endParaRPr lang="en-GB"/>
          </a:p>
        </p:txBody>
      </p:sp>
      <p:sp>
        <p:nvSpPr>
          <p:cNvPr id="9" name="Title 2">
            <a:extLst>
              <a:ext uri="{FF2B5EF4-FFF2-40B4-BE49-F238E27FC236}">
                <a16:creationId xmlns:a16="http://schemas.microsoft.com/office/drawing/2014/main" id="{7AE2CDC0-F834-53E4-3424-B49A337CA18D}"/>
              </a:ext>
            </a:extLst>
          </p:cNvPr>
          <p:cNvSpPr>
            <a:spLocks noGrp="1"/>
          </p:cNvSpPr>
          <p:nvPr>
            <p:ph type="title"/>
          </p:nvPr>
        </p:nvSpPr>
        <p:spPr>
          <a:xfrm>
            <a:off x="510922" y="476824"/>
            <a:ext cx="10837631" cy="525552"/>
          </a:xfrm>
        </p:spPr>
        <p:txBody>
          <a:bodyPr/>
          <a:lstStyle/>
          <a:p>
            <a:r>
              <a:rPr lang="en-GB" dirty="0"/>
              <a:t>The Guardian</a:t>
            </a:r>
          </a:p>
        </p:txBody>
      </p:sp>
      <p:sp>
        <p:nvSpPr>
          <p:cNvPr id="11" name="Text Placeholder 4">
            <a:extLst>
              <a:ext uri="{FF2B5EF4-FFF2-40B4-BE49-F238E27FC236}">
                <a16:creationId xmlns:a16="http://schemas.microsoft.com/office/drawing/2014/main" id="{223B5AE1-F967-68F8-B7C4-C44B78C5A78B}"/>
              </a:ext>
            </a:extLst>
          </p:cNvPr>
          <p:cNvSpPr>
            <a:spLocks noGrp="1"/>
          </p:cNvSpPr>
          <p:nvPr>
            <p:ph type="body" sz="quarter" idx="16"/>
          </p:nvPr>
        </p:nvSpPr>
        <p:spPr>
          <a:xfrm>
            <a:off x="510922" y="1436688"/>
            <a:ext cx="6517108" cy="3984624"/>
          </a:xfrm>
        </p:spPr>
        <p:txBody>
          <a:bodyPr/>
          <a:lstStyle/>
          <a:p>
            <a:pPr indent="0" defTabSz="961844">
              <a:lnSpc>
                <a:spcPct val="100000"/>
              </a:lnSpc>
              <a:spcBef>
                <a:spcPts val="0"/>
              </a:spcBef>
              <a:buClr>
                <a:srgbClr val="FFFFFF"/>
              </a:buClr>
              <a:buSzPct val="100000"/>
              <a:defRPr/>
            </a:pPr>
            <a:r>
              <a:rPr lang="en-GB" sz="1400" b="1" dirty="0"/>
              <a:t>Background  </a:t>
            </a:r>
          </a:p>
          <a:p>
            <a:pPr indent="0" defTabSz="961844">
              <a:lnSpc>
                <a:spcPct val="100000"/>
              </a:lnSpc>
              <a:spcBef>
                <a:spcPts val="0"/>
              </a:spcBef>
              <a:buClr>
                <a:srgbClr val="FFFFFF"/>
              </a:buClr>
              <a:buSzPct val="100000"/>
              <a:defRPr/>
            </a:pPr>
            <a:endParaRPr lang="en-GB" sz="1400" b="1" dirty="0"/>
          </a:p>
          <a:p>
            <a:pPr defTabSz="654246">
              <a:lnSpc>
                <a:spcPts val="1400"/>
              </a:lnSpc>
              <a:spcBef>
                <a:spcPts val="0"/>
              </a:spcBef>
            </a:pPr>
            <a:r>
              <a:rPr lang="en-GB" altLang="en-US" sz="1400" dirty="0">
                <a:solidFill>
                  <a:srgbClr val="000000"/>
                </a:solidFill>
                <a:cs typeface="Arial" pitchFamily="34" charset="0"/>
              </a:rPr>
              <a:t>The Guardian wanted to reach an ABC1 adult audience to relaunch its Saturday Magazine. The goal was to increase consideration of subscribing and ultimately drive market share.</a:t>
            </a:r>
          </a:p>
          <a:p>
            <a:pPr defTabSz="654246">
              <a:lnSpc>
                <a:spcPts val="1400"/>
              </a:lnSpc>
              <a:spcBef>
                <a:spcPts val="0"/>
              </a:spcBef>
            </a:pPr>
            <a:endParaRPr lang="en-GB" sz="1400" b="1" dirty="0">
              <a:solidFill>
                <a:srgbClr val="000000"/>
              </a:solidFill>
            </a:endParaRPr>
          </a:p>
          <a:p>
            <a:pPr lvl="0" indent="0" defTabSz="961844">
              <a:lnSpc>
                <a:spcPts val="1400"/>
              </a:lnSpc>
              <a:spcBef>
                <a:spcPts val="0"/>
              </a:spcBef>
              <a:buClr>
                <a:srgbClr val="FFFFFF"/>
              </a:buClr>
              <a:buSzPct val="100000"/>
              <a:defRPr/>
            </a:pPr>
            <a:r>
              <a:rPr lang="en-GB" sz="1400" b="1" dirty="0">
                <a:solidFill>
                  <a:srgbClr val="000000"/>
                </a:solidFill>
              </a:rPr>
              <a:t>Plan</a:t>
            </a:r>
          </a:p>
          <a:p>
            <a:pPr lvl="0" indent="0" defTabSz="961844">
              <a:lnSpc>
                <a:spcPts val="1400"/>
              </a:lnSpc>
              <a:spcBef>
                <a:spcPts val="0"/>
              </a:spcBef>
              <a:buClr>
                <a:srgbClr val="FFFFFF"/>
              </a:buClr>
              <a:buSzPct val="100000"/>
              <a:defRPr/>
            </a:pPr>
            <a:endParaRPr lang="en-GB" sz="1400" b="1" dirty="0">
              <a:solidFill>
                <a:srgbClr val="000000"/>
              </a:solidFill>
            </a:endParaRPr>
          </a:p>
          <a:p>
            <a:pPr lvl="0" indent="0" defTabSz="961844">
              <a:lnSpc>
                <a:spcPts val="1400"/>
              </a:lnSpc>
              <a:spcBef>
                <a:spcPts val="0"/>
              </a:spcBef>
              <a:buClr>
                <a:srgbClr val="FFFFFF"/>
              </a:buClr>
              <a:buSzPct val="100000"/>
              <a:defRPr/>
            </a:pPr>
            <a:r>
              <a:rPr lang="en-GB" sz="1400" dirty="0">
                <a:solidFill>
                  <a:srgbClr val="000000"/>
                </a:solidFill>
              </a:rPr>
              <a:t>The Guardian ran its 30” copy in showings of </a:t>
            </a:r>
            <a:r>
              <a:rPr lang="en-GB" sz="1400" i="1" dirty="0">
                <a:solidFill>
                  <a:srgbClr val="000000"/>
                </a:solidFill>
              </a:rPr>
              <a:t>The French Dispatch </a:t>
            </a:r>
            <a:r>
              <a:rPr lang="en-GB" sz="1400" dirty="0">
                <a:solidFill>
                  <a:srgbClr val="000000"/>
                </a:solidFill>
              </a:rPr>
              <a:t>– a story of a fictional Kansas newspaper supplement produced in the late 60’s by American expatriates. The 30” cinema spot became the hero piece of the relaunch, with wider activity on other AV, Print and OOH medias.</a:t>
            </a:r>
          </a:p>
          <a:p>
            <a:pPr lvl="0" indent="0" defTabSz="961844">
              <a:lnSpc>
                <a:spcPts val="1400"/>
              </a:lnSpc>
              <a:spcBef>
                <a:spcPts val="0"/>
              </a:spcBef>
              <a:buClr>
                <a:srgbClr val="FFFFFF"/>
              </a:buClr>
              <a:buSzPct val="100000"/>
              <a:defRPr/>
            </a:pPr>
            <a:endParaRPr lang="en-GB" sz="1400" dirty="0">
              <a:solidFill>
                <a:srgbClr val="000000"/>
              </a:solidFill>
            </a:endParaRPr>
          </a:p>
          <a:p>
            <a:pPr lvl="0" indent="0" defTabSz="961844">
              <a:lnSpc>
                <a:spcPts val="1400"/>
              </a:lnSpc>
              <a:spcBef>
                <a:spcPts val="0"/>
              </a:spcBef>
              <a:buClr>
                <a:srgbClr val="FFFFFF"/>
              </a:buClr>
              <a:buSzPct val="100000"/>
              <a:defRPr/>
            </a:pPr>
            <a:endParaRPr lang="en-GB" sz="1400" dirty="0">
              <a:solidFill>
                <a:srgbClr val="000000"/>
              </a:solidFill>
            </a:endParaRPr>
          </a:p>
          <a:p>
            <a:pPr lvl="0" indent="0" defTabSz="961844">
              <a:lnSpc>
                <a:spcPts val="1400"/>
              </a:lnSpc>
              <a:spcBef>
                <a:spcPts val="0"/>
              </a:spcBef>
              <a:buClr>
                <a:srgbClr val="FFFFFF"/>
              </a:buClr>
              <a:buSzPct val="100000"/>
              <a:defRPr/>
            </a:pPr>
            <a:r>
              <a:rPr lang="en-GB" sz="1400" b="1" dirty="0"/>
              <a:t>Results</a:t>
            </a:r>
          </a:p>
          <a:p>
            <a:pPr lvl="0" indent="0" defTabSz="961844">
              <a:lnSpc>
                <a:spcPts val="1400"/>
              </a:lnSpc>
              <a:spcBef>
                <a:spcPts val="0"/>
              </a:spcBef>
              <a:buClr>
                <a:srgbClr val="FFFFFF"/>
              </a:buClr>
              <a:buSzPct val="100000"/>
              <a:defRPr/>
            </a:pPr>
            <a:endParaRPr lang="en-GB" sz="1400" b="1" dirty="0"/>
          </a:p>
          <a:p>
            <a:pPr marL="285750" lvl="0" indent="-285750" defTabSz="961844">
              <a:lnSpc>
                <a:spcPts val="1400"/>
              </a:lnSpc>
              <a:spcBef>
                <a:spcPts val="0"/>
              </a:spcBef>
              <a:buClr>
                <a:schemeClr val="tx1"/>
              </a:buClr>
              <a:buSzPct val="100000"/>
              <a:buFont typeface="Arial" panose="020B0604020202020204" pitchFamily="34" charset="0"/>
              <a:buChar char="•"/>
              <a:defRPr/>
            </a:pPr>
            <a:r>
              <a:rPr lang="en-GB" sz="1400" dirty="0"/>
              <a:t>In its launch week, the Saturday Guardian saw its highest market share for 19 months at 18.2%.</a:t>
            </a:r>
          </a:p>
          <a:p>
            <a:pPr marL="285750" lvl="0" indent="-285750" defTabSz="961844">
              <a:lnSpc>
                <a:spcPts val="1400"/>
              </a:lnSpc>
              <a:spcBef>
                <a:spcPts val="0"/>
              </a:spcBef>
              <a:buClr>
                <a:schemeClr val="tx1"/>
              </a:buClr>
              <a:buSzPct val="100000"/>
              <a:buFont typeface="Arial" panose="020B0604020202020204" pitchFamily="34" charset="0"/>
              <a:buChar char="•"/>
              <a:defRPr/>
            </a:pPr>
            <a:r>
              <a:rPr lang="en-GB" sz="1400" dirty="0"/>
              <a:t>The campaign drove 1,080 subscriptions, 52% higher than the previous period and 44% higher than the target.</a:t>
            </a:r>
          </a:p>
          <a:p>
            <a:pPr indent="0">
              <a:lnSpc>
                <a:spcPct val="100000"/>
              </a:lnSpc>
              <a:spcBef>
                <a:spcPts val="0"/>
              </a:spcBef>
            </a:pPr>
            <a:endParaRPr lang="en-GB" sz="1600" dirty="0"/>
          </a:p>
        </p:txBody>
      </p:sp>
      <p:pic>
        <p:nvPicPr>
          <p:cNvPr id="12" name="Picture Placeholder 10">
            <a:extLst>
              <a:ext uri="{FF2B5EF4-FFF2-40B4-BE49-F238E27FC236}">
                <a16:creationId xmlns:a16="http://schemas.microsoft.com/office/drawing/2014/main" id="{BBDC038D-EA28-848E-D421-7C109B2F4DB5}"/>
              </a:ext>
            </a:extLst>
          </p:cNvPr>
          <p:cNvPicPr>
            <a:picLocks noChangeAspect="1"/>
          </p:cNvPicPr>
          <p:nvPr/>
        </p:nvPicPr>
        <p:blipFill rotWithShape="1">
          <a:blip r:embed="rId2">
            <a:extLst>
              <a:ext uri="{28A0092B-C50C-407E-A947-70E740481C1C}">
                <a14:useLocalDpi xmlns:a14="http://schemas.microsoft.com/office/drawing/2010/main" val="0"/>
              </a:ext>
            </a:extLst>
          </a:blip>
          <a:srcRect t="4549" b="29591"/>
          <a:stretch>
            <a:fillRect/>
          </a:stretch>
        </p:blipFill>
        <p:spPr>
          <a:xfrm>
            <a:off x="7277100" y="3180809"/>
            <a:ext cx="4617720" cy="2316481"/>
          </a:xfrm>
          <a:prstGeom prst="roundRect">
            <a:avLst>
              <a:gd name="adj" fmla="val 1469"/>
            </a:avLst>
          </a:prstGeom>
          <a:blipFill>
            <a:blip r:embed="rId3"/>
            <a:srcRect/>
            <a:stretch>
              <a:fillRect t="-13649" b="-13649"/>
            </a:stretch>
          </a:blipFill>
        </p:spPr>
      </p:pic>
      <p:pic>
        <p:nvPicPr>
          <p:cNvPr id="13" name="Picture Placeholder 8">
            <a:extLst>
              <a:ext uri="{FF2B5EF4-FFF2-40B4-BE49-F238E27FC236}">
                <a16:creationId xmlns:a16="http://schemas.microsoft.com/office/drawing/2014/main" id="{A81E7FEC-436F-B790-8064-1614F610C667}"/>
              </a:ext>
            </a:extLst>
          </p:cNvPr>
          <p:cNvPicPr>
            <a:picLocks noChangeAspect="1"/>
          </p:cNvPicPr>
          <p:nvPr/>
        </p:nvPicPr>
        <p:blipFill rotWithShape="1">
          <a:blip r:embed="rId4">
            <a:extLst>
              <a:ext uri="{28A0092B-C50C-407E-A947-70E740481C1C}">
                <a14:useLocalDpi xmlns:a14="http://schemas.microsoft.com/office/drawing/2010/main" val="0"/>
              </a:ext>
            </a:extLst>
          </a:blip>
          <a:srcRect l="-235" t="3600" r="235" b="28842"/>
          <a:stretch>
            <a:fillRect/>
          </a:stretch>
        </p:blipFill>
        <p:spPr>
          <a:xfrm>
            <a:off x="7277100" y="764951"/>
            <a:ext cx="4617720" cy="2316481"/>
          </a:xfrm>
          <a:prstGeom prst="roundRect">
            <a:avLst>
              <a:gd name="adj" fmla="val 1469"/>
            </a:avLst>
          </a:prstGeom>
          <a:blipFill>
            <a:blip r:embed="rId3"/>
            <a:srcRect/>
            <a:stretch>
              <a:fillRect t="-13649" b="-13649"/>
            </a:stretch>
          </a:blipFill>
        </p:spPr>
      </p:pic>
    </p:spTree>
    <p:extLst>
      <p:ext uri="{BB962C8B-B14F-4D97-AF65-F5344CB8AC3E}">
        <p14:creationId xmlns:p14="http://schemas.microsoft.com/office/powerpoint/2010/main" val="3239403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F3344-C18F-1FB4-F575-ABCC07BD4905}"/>
            </a:ext>
          </a:extLst>
        </p:cNvPr>
        <p:cNvGrpSpPr/>
        <p:nvPr/>
      </p:nvGrpSpPr>
      <p:grpSpPr>
        <a:xfrm>
          <a:off x="0" y="0"/>
          <a:ext cx="0" cy="0"/>
          <a:chOff x="0" y="0"/>
          <a:chExt cx="0" cy="0"/>
        </a:xfrm>
      </p:grpSpPr>
      <p:sp>
        <p:nvSpPr>
          <p:cNvPr id="8" name="Text Placeholder 1">
            <a:extLst>
              <a:ext uri="{FF2B5EF4-FFF2-40B4-BE49-F238E27FC236}">
                <a16:creationId xmlns:a16="http://schemas.microsoft.com/office/drawing/2014/main" id="{5AA8967A-1B5D-3C0D-1E3C-12C4CD9E6BA0}"/>
              </a:ext>
            </a:extLst>
          </p:cNvPr>
          <p:cNvSpPr>
            <a:spLocks noGrp="1"/>
          </p:cNvSpPr>
          <p:nvPr>
            <p:ph type="body" sz="quarter" idx="83"/>
          </p:nvPr>
        </p:nvSpPr>
        <p:spPr>
          <a:xfrm>
            <a:off x="6588682" y="6480592"/>
            <a:ext cx="5398076" cy="157051"/>
          </a:xfrm>
        </p:spPr>
        <p:txBody>
          <a:bodyPr/>
          <a:lstStyle/>
          <a:p>
            <a:r>
              <a:rPr lang="en-GB" dirty="0"/>
              <a:t>Source: The Guardian, DCM Awards entry</a:t>
            </a:r>
          </a:p>
        </p:txBody>
      </p:sp>
      <p:sp>
        <p:nvSpPr>
          <p:cNvPr id="9" name="Title 2">
            <a:extLst>
              <a:ext uri="{FF2B5EF4-FFF2-40B4-BE49-F238E27FC236}">
                <a16:creationId xmlns:a16="http://schemas.microsoft.com/office/drawing/2014/main" id="{141A6B52-5241-A7CB-E6BD-823778688A8F}"/>
              </a:ext>
            </a:extLst>
          </p:cNvPr>
          <p:cNvSpPr>
            <a:spLocks noGrp="1"/>
          </p:cNvSpPr>
          <p:nvPr>
            <p:ph type="title"/>
          </p:nvPr>
        </p:nvSpPr>
        <p:spPr>
          <a:xfrm>
            <a:off x="510922" y="476824"/>
            <a:ext cx="10837631" cy="525552"/>
          </a:xfrm>
        </p:spPr>
        <p:txBody>
          <a:bodyPr/>
          <a:lstStyle/>
          <a:p>
            <a:r>
              <a:rPr lang="en-GB" dirty="0"/>
              <a:t>The Guardian</a:t>
            </a:r>
          </a:p>
        </p:txBody>
      </p:sp>
      <p:sp>
        <p:nvSpPr>
          <p:cNvPr id="10" name="Subtitle 3">
            <a:extLst>
              <a:ext uri="{FF2B5EF4-FFF2-40B4-BE49-F238E27FC236}">
                <a16:creationId xmlns:a16="http://schemas.microsoft.com/office/drawing/2014/main" id="{BF400017-FBA7-922D-ACDE-1B933F14EF03}"/>
              </a:ext>
            </a:extLst>
          </p:cNvPr>
          <p:cNvSpPr>
            <a:spLocks noGrp="1"/>
          </p:cNvSpPr>
          <p:nvPr>
            <p:ph type="subTitle" idx="1"/>
          </p:nvPr>
        </p:nvSpPr>
        <p:spPr>
          <a:xfrm>
            <a:off x="508532" y="1173679"/>
            <a:ext cx="6551835" cy="310347"/>
          </a:xfrm>
        </p:spPr>
        <p:txBody>
          <a:bodyPr/>
          <a:lstStyle/>
          <a:p>
            <a:r>
              <a:rPr lang="en-GB" dirty="0"/>
              <a:t>Saturday Magazine Relaunch “Forgotten how to Saturday?”</a:t>
            </a:r>
          </a:p>
          <a:p>
            <a:endParaRPr lang="en-GB" dirty="0"/>
          </a:p>
        </p:txBody>
      </p:sp>
      <p:sp>
        <p:nvSpPr>
          <p:cNvPr id="11" name="Text Placeholder 4">
            <a:extLst>
              <a:ext uri="{FF2B5EF4-FFF2-40B4-BE49-F238E27FC236}">
                <a16:creationId xmlns:a16="http://schemas.microsoft.com/office/drawing/2014/main" id="{5405A1CD-1359-1159-B458-47E4DB982064}"/>
              </a:ext>
            </a:extLst>
          </p:cNvPr>
          <p:cNvSpPr>
            <a:spLocks noGrp="1"/>
          </p:cNvSpPr>
          <p:nvPr>
            <p:ph type="body" sz="quarter" idx="16"/>
          </p:nvPr>
        </p:nvSpPr>
        <p:spPr>
          <a:xfrm>
            <a:off x="508532" y="1920877"/>
            <a:ext cx="5397318" cy="3839645"/>
          </a:xfrm>
        </p:spPr>
        <p:txBody>
          <a:bodyPr/>
          <a:lstStyle/>
          <a:p>
            <a:pPr indent="0" defTabSz="654246">
              <a:lnSpc>
                <a:spcPct val="100000"/>
              </a:lnSpc>
              <a:spcBef>
                <a:spcPts val="0"/>
              </a:spcBef>
            </a:pPr>
            <a:r>
              <a:rPr lang="en-GB" altLang="en-US" sz="1300" b="1" dirty="0">
                <a:cs typeface="Arial" pitchFamily="34" charset="0"/>
              </a:rPr>
              <a:t>Background</a:t>
            </a:r>
          </a:p>
          <a:p>
            <a:pPr defTabSz="654246">
              <a:lnSpc>
                <a:spcPct val="100000"/>
              </a:lnSpc>
              <a:spcBef>
                <a:spcPts val="0"/>
              </a:spcBef>
            </a:pPr>
            <a:r>
              <a:rPr lang="en-GB" altLang="en-US" sz="1300" dirty="0">
                <a:solidFill>
                  <a:srgbClr val="000000"/>
                </a:solidFill>
                <a:cs typeface="Arial" pitchFamily="34" charset="0"/>
              </a:rPr>
              <a:t>The Guardian wanted to create an impact using cinema’s high-attention, premium environment to reach an ABC1 adult audience to relaunch its Saturday Magazine, as a super-sized 100+ page format which would sit inside the day’s paper. </a:t>
            </a:r>
          </a:p>
          <a:p>
            <a:pPr defTabSz="654246">
              <a:lnSpc>
                <a:spcPct val="100000"/>
              </a:lnSpc>
              <a:spcBef>
                <a:spcPts val="0"/>
              </a:spcBef>
            </a:pPr>
            <a:endParaRPr lang="en-GB" altLang="en-US" sz="1300" dirty="0">
              <a:solidFill>
                <a:srgbClr val="000000"/>
              </a:solidFill>
              <a:cs typeface="Arial" pitchFamily="34" charset="0"/>
            </a:endParaRPr>
          </a:p>
          <a:p>
            <a:pPr defTabSz="654246">
              <a:lnSpc>
                <a:spcPct val="100000"/>
              </a:lnSpc>
              <a:spcBef>
                <a:spcPts val="0"/>
              </a:spcBef>
            </a:pPr>
            <a:r>
              <a:rPr lang="en-GB" altLang="en-US" sz="1300" b="1" dirty="0">
                <a:cs typeface="Arial" pitchFamily="34" charset="0"/>
              </a:rPr>
              <a:t>Plan</a:t>
            </a:r>
          </a:p>
          <a:p>
            <a:pPr defTabSz="654246">
              <a:lnSpc>
                <a:spcPct val="100000"/>
              </a:lnSpc>
              <a:spcBef>
                <a:spcPts val="0"/>
              </a:spcBef>
            </a:pPr>
            <a:r>
              <a:rPr lang="en-GB" altLang="en-US" sz="1300" dirty="0">
                <a:solidFill>
                  <a:srgbClr val="000000"/>
                </a:solidFill>
                <a:cs typeface="Arial" pitchFamily="34" charset="0"/>
              </a:rPr>
              <a:t>The Guardian specifically chose to run its 30” copy in showings of </a:t>
            </a:r>
            <a:r>
              <a:rPr lang="en-GB" altLang="en-US" sz="1300" i="1" dirty="0">
                <a:solidFill>
                  <a:srgbClr val="000000"/>
                </a:solidFill>
                <a:cs typeface="Arial" pitchFamily="34" charset="0"/>
              </a:rPr>
              <a:t>The French Dispatch </a:t>
            </a:r>
            <a:r>
              <a:rPr lang="en-GB" altLang="en-US" sz="1300" dirty="0">
                <a:solidFill>
                  <a:srgbClr val="000000"/>
                </a:solidFill>
                <a:cs typeface="Arial" pitchFamily="34" charset="0"/>
              </a:rPr>
              <a:t>– a movie which itself focused on the story of a fictional Kansas newspaper supplement produced in the late 60’s by American expatriates. The 30” cinema spot became the hero piece of the relaunch, with its creative then being re-purposed in shorter formats in paid digital, social, and online video to increase awareness amongst both a current and prospective audience.</a:t>
            </a:r>
          </a:p>
          <a:p>
            <a:pPr defTabSz="654246">
              <a:lnSpc>
                <a:spcPct val="100000"/>
              </a:lnSpc>
              <a:spcBef>
                <a:spcPts val="0"/>
              </a:spcBef>
            </a:pPr>
            <a:endParaRPr lang="en-GB" altLang="en-US" sz="1300" dirty="0">
              <a:solidFill>
                <a:srgbClr val="000000"/>
              </a:solidFill>
              <a:cs typeface="Arial" pitchFamily="34" charset="0"/>
            </a:endParaRPr>
          </a:p>
          <a:p>
            <a:pPr defTabSz="654246">
              <a:lnSpc>
                <a:spcPct val="100000"/>
              </a:lnSpc>
              <a:spcBef>
                <a:spcPts val="0"/>
              </a:spcBef>
            </a:pPr>
            <a:r>
              <a:rPr lang="en-GB" altLang="en-US" sz="1300" dirty="0">
                <a:solidFill>
                  <a:srgbClr val="000000"/>
                </a:solidFill>
                <a:cs typeface="Arial" pitchFamily="34" charset="0"/>
              </a:rPr>
              <a:t>This was also planned alongside non-video formats including physically sampling copies of the magazine, using OOH and using the full suite of the Guardian's own channels.</a:t>
            </a:r>
          </a:p>
          <a:p>
            <a:pPr indent="0" defTabSz="654246">
              <a:lnSpc>
                <a:spcPct val="100000"/>
              </a:lnSpc>
              <a:spcBef>
                <a:spcPts val="0"/>
              </a:spcBef>
              <a:spcAft>
                <a:spcPts val="116"/>
              </a:spcAft>
            </a:pPr>
            <a:endParaRPr lang="en-GB" altLang="en-US" sz="1300" dirty="0">
              <a:solidFill>
                <a:srgbClr val="000000"/>
              </a:solidFill>
              <a:cs typeface="Arial" pitchFamily="34" charset="0"/>
            </a:endParaRPr>
          </a:p>
        </p:txBody>
      </p:sp>
      <p:sp>
        <p:nvSpPr>
          <p:cNvPr id="12" name="Text Placeholder 5">
            <a:extLst>
              <a:ext uri="{FF2B5EF4-FFF2-40B4-BE49-F238E27FC236}">
                <a16:creationId xmlns:a16="http://schemas.microsoft.com/office/drawing/2014/main" id="{039A2793-E1EB-FE00-0D85-E8EBBE52902F}"/>
              </a:ext>
            </a:extLst>
          </p:cNvPr>
          <p:cNvSpPr>
            <a:spLocks noGrp="1"/>
          </p:cNvSpPr>
          <p:nvPr>
            <p:ph type="body" sz="quarter" idx="84"/>
          </p:nvPr>
        </p:nvSpPr>
        <p:spPr>
          <a:xfrm>
            <a:off x="6285395" y="3607920"/>
            <a:ext cx="5397318" cy="1934355"/>
          </a:xfrm>
        </p:spPr>
        <p:txBody>
          <a:bodyPr/>
          <a:lstStyle/>
          <a:p>
            <a:pPr indent="0" defTabSz="654246">
              <a:lnSpc>
                <a:spcPct val="100000"/>
              </a:lnSpc>
              <a:spcBef>
                <a:spcPts val="0"/>
              </a:spcBef>
            </a:pPr>
            <a:r>
              <a:rPr lang="en-GB" sz="1300" b="1" dirty="0"/>
              <a:t>Results</a:t>
            </a:r>
          </a:p>
          <a:p>
            <a:pPr defTabSz="654246">
              <a:lnSpc>
                <a:spcPct val="100000"/>
              </a:lnSpc>
              <a:spcBef>
                <a:spcPts val="0"/>
              </a:spcBef>
            </a:pPr>
            <a:r>
              <a:rPr lang="en-GB" sz="1300" dirty="0">
                <a:solidFill>
                  <a:srgbClr val="000000"/>
                </a:solidFill>
              </a:rPr>
              <a:t>The campaign was hugely successful at hitting key ROI targets, with cinema playing a crucial part at engaging audiences in a premium environment.</a:t>
            </a:r>
          </a:p>
          <a:p>
            <a:pPr defTabSz="654246">
              <a:lnSpc>
                <a:spcPct val="100000"/>
              </a:lnSpc>
              <a:spcBef>
                <a:spcPts val="0"/>
              </a:spcBef>
            </a:pPr>
            <a:endParaRPr lang="en-GB" sz="1300" dirty="0">
              <a:solidFill>
                <a:srgbClr val="000000"/>
              </a:solidFill>
            </a:endParaRPr>
          </a:p>
          <a:p>
            <a:pPr defTabSz="654246">
              <a:lnSpc>
                <a:spcPct val="100000"/>
              </a:lnSpc>
              <a:spcBef>
                <a:spcPts val="0"/>
              </a:spcBef>
            </a:pPr>
            <a:r>
              <a:rPr lang="en-GB" sz="1300" b="1" dirty="0"/>
              <a:t>Increased Market Share</a:t>
            </a:r>
          </a:p>
          <a:p>
            <a:pPr defTabSz="654246">
              <a:lnSpc>
                <a:spcPct val="100000"/>
              </a:lnSpc>
              <a:spcBef>
                <a:spcPts val="0"/>
              </a:spcBef>
            </a:pPr>
            <a:r>
              <a:rPr lang="en-GB" sz="1300" dirty="0">
                <a:solidFill>
                  <a:srgbClr val="000000"/>
                </a:solidFill>
              </a:rPr>
              <a:t>In its launch week, the Saturday Guardian saw its highest market share for 19 months (since March 2020) at 18.2%.</a:t>
            </a:r>
          </a:p>
          <a:p>
            <a:pPr defTabSz="654246">
              <a:lnSpc>
                <a:spcPct val="100000"/>
              </a:lnSpc>
              <a:spcBef>
                <a:spcPts val="0"/>
              </a:spcBef>
            </a:pPr>
            <a:endParaRPr lang="en-GB" sz="1300" dirty="0">
              <a:solidFill>
                <a:srgbClr val="000000"/>
              </a:solidFill>
            </a:endParaRPr>
          </a:p>
          <a:p>
            <a:pPr defTabSz="654246">
              <a:lnSpc>
                <a:spcPct val="100000"/>
              </a:lnSpc>
              <a:spcBef>
                <a:spcPts val="0"/>
              </a:spcBef>
            </a:pPr>
            <a:r>
              <a:rPr lang="en-GB" sz="1300" b="1" dirty="0">
                <a:solidFill>
                  <a:srgbClr val="000000"/>
                </a:solidFill>
              </a:rPr>
              <a:t>Exceeding Subscription Targets</a:t>
            </a:r>
          </a:p>
          <a:p>
            <a:pPr defTabSz="654246">
              <a:lnSpc>
                <a:spcPct val="100000"/>
              </a:lnSpc>
              <a:spcBef>
                <a:spcPts val="0"/>
              </a:spcBef>
            </a:pPr>
            <a:r>
              <a:rPr lang="en-GB" sz="1300" dirty="0">
                <a:solidFill>
                  <a:srgbClr val="000000"/>
                </a:solidFill>
              </a:rPr>
              <a:t>The campaign drove 1,080 subscriptions, 52% higher than the previous period and 44% higher than the target.</a:t>
            </a:r>
          </a:p>
          <a:p>
            <a:pPr indent="0" defTabSz="654246">
              <a:lnSpc>
                <a:spcPct val="100000"/>
              </a:lnSpc>
              <a:spcBef>
                <a:spcPts val="0"/>
              </a:spcBef>
            </a:pPr>
            <a:endParaRPr lang="en-GB" sz="1300" b="1" dirty="0"/>
          </a:p>
        </p:txBody>
      </p:sp>
      <p:graphicFrame>
        <p:nvGraphicFramePr>
          <p:cNvPr id="13" name="Table 12">
            <a:extLst>
              <a:ext uri="{FF2B5EF4-FFF2-40B4-BE49-F238E27FC236}">
                <a16:creationId xmlns:a16="http://schemas.microsoft.com/office/drawing/2014/main" id="{C6DA46BB-B367-7B22-5F9C-13714756C525}"/>
              </a:ext>
            </a:extLst>
          </p:cNvPr>
          <p:cNvGraphicFramePr>
            <a:graphicFrameLocks noGrp="1"/>
          </p:cNvGraphicFramePr>
          <p:nvPr>
            <p:extLst>
              <p:ext uri="{D42A27DB-BD31-4B8C-83A1-F6EECF244321}">
                <p14:modId xmlns:p14="http://schemas.microsoft.com/office/powerpoint/2010/main" val="216255089"/>
              </p:ext>
            </p:extLst>
          </p:nvPr>
        </p:nvGraphicFramePr>
        <p:xfrm>
          <a:off x="6285396" y="1023306"/>
          <a:ext cx="5397320" cy="733934"/>
        </p:xfrm>
        <a:graphic>
          <a:graphicData uri="http://schemas.openxmlformats.org/drawingml/2006/table">
            <a:tbl>
              <a:tblPr firstRow="1" bandRow="1">
                <a:tableStyleId>{93296810-A885-4BE3-A3E7-6D5BEEA58F35}</a:tableStyleId>
              </a:tblPr>
              <a:tblGrid>
                <a:gridCol w="1349330">
                  <a:extLst>
                    <a:ext uri="{9D8B030D-6E8A-4147-A177-3AD203B41FA5}">
                      <a16:colId xmlns:a16="http://schemas.microsoft.com/office/drawing/2014/main" val="3445733911"/>
                    </a:ext>
                  </a:extLst>
                </a:gridCol>
                <a:gridCol w="1349330">
                  <a:extLst>
                    <a:ext uri="{9D8B030D-6E8A-4147-A177-3AD203B41FA5}">
                      <a16:colId xmlns:a16="http://schemas.microsoft.com/office/drawing/2014/main" val="2072537272"/>
                    </a:ext>
                  </a:extLst>
                </a:gridCol>
                <a:gridCol w="1349330">
                  <a:extLst>
                    <a:ext uri="{9D8B030D-6E8A-4147-A177-3AD203B41FA5}">
                      <a16:colId xmlns:a16="http://schemas.microsoft.com/office/drawing/2014/main" val="3314162814"/>
                    </a:ext>
                  </a:extLst>
                </a:gridCol>
                <a:gridCol w="1349330">
                  <a:extLst>
                    <a:ext uri="{9D8B030D-6E8A-4147-A177-3AD203B41FA5}">
                      <a16:colId xmlns:a16="http://schemas.microsoft.com/office/drawing/2014/main" val="776944138"/>
                    </a:ext>
                  </a:extLst>
                </a:gridCol>
              </a:tblGrid>
              <a:tr h="366967">
                <a:tc>
                  <a:txBody>
                    <a:bodyPr/>
                    <a:lstStyle/>
                    <a:p>
                      <a:r>
                        <a:rPr lang="en-GB" sz="1100" dirty="0"/>
                        <a:t>Media Agency</a:t>
                      </a:r>
                    </a:p>
                  </a:txBody>
                  <a:tcPr marL="52167" marR="52167" marT="26083" marB="26083"/>
                </a:tc>
                <a:tc>
                  <a:txBody>
                    <a:bodyPr/>
                    <a:lstStyle/>
                    <a:p>
                      <a:r>
                        <a:rPr lang="en-GB" sz="1100" dirty="0"/>
                        <a:t>Target</a:t>
                      </a:r>
                    </a:p>
                  </a:txBody>
                  <a:tcPr marL="52167" marR="52167" marT="26083" marB="26083"/>
                </a:tc>
                <a:tc>
                  <a:txBody>
                    <a:bodyPr/>
                    <a:lstStyle/>
                    <a:p>
                      <a:r>
                        <a:rPr lang="en-GB" sz="1100" dirty="0"/>
                        <a:t>Buying Route</a:t>
                      </a:r>
                    </a:p>
                  </a:txBody>
                  <a:tcPr marL="52167" marR="52167" marT="26083" marB="26083"/>
                </a:tc>
                <a:tc>
                  <a:txBody>
                    <a:bodyPr/>
                    <a:lstStyle/>
                    <a:p>
                      <a:r>
                        <a:rPr lang="en-GB" sz="1100" dirty="0"/>
                        <a:t>Copy length</a:t>
                      </a:r>
                    </a:p>
                  </a:txBody>
                  <a:tcPr marL="52167" marR="52167" marT="26083" marB="26083"/>
                </a:tc>
                <a:extLst>
                  <a:ext uri="{0D108BD9-81ED-4DB2-BD59-A6C34878D82A}">
                    <a16:rowId xmlns:a16="http://schemas.microsoft.com/office/drawing/2014/main" val="1179928151"/>
                  </a:ext>
                </a:extLst>
              </a:tr>
              <a:tr h="366967">
                <a:tc>
                  <a:txBody>
                    <a:bodyPr/>
                    <a:lstStyle/>
                    <a:p>
                      <a:r>
                        <a:rPr lang="en-GB" sz="1100" dirty="0"/>
                        <a:t>PHD Media</a:t>
                      </a:r>
                    </a:p>
                  </a:txBody>
                  <a:tcPr marL="52167" marR="52167" marT="26083" marB="26083"/>
                </a:tc>
                <a:tc>
                  <a:txBody>
                    <a:bodyPr/>
                    <a:lstStyle/>
                    <a:p>
                      <a:r>
                        <a:rPr lang="en-GB" sz="1100" dirty="0"/>
                        <a:t>ABC1 Adults</a:t>
                      </a:r>
                    </a:p>
                  </a:txBody>
                  <a:tcPr marL="52167" marR="52167" marT="26083" marB="26083"/>
                </a:tc>
                <a:tc>
                  <a:txBody>
                    <a:bodyPr/>
                    <a:lstStyle/>
                    <a:p>
                      <a:r>
                        <a:rPr lang="en-GB" sz="1100" dirty="0"/>
                        <a:t>Film Pack, AGP</a:t>
                      </a:r>
                    </a:p>
                  </a:txBody>
                  <a:tcPr marL="52167" marR="52167" marT="26083" marB="26083"/>
                </a:tc>
                <a:tc>
                  <a:txBody>
                    <a:bodyPr/>
                    <a:lstStyle/>
                    <a:p>
                      <a:r>
                        <a:rPr lang="en-GB" sz="1100" dirty="0"/>
                        <a:t>30”</a:t>
                      </a:r>
                    </a:p>
                  </a:txBody>
                  <a:tcPr marL="52167" marR="52167" marT="26083" marB="26083"/>
                </a:tc>
                <a:extLst>
                  <a:ext uri="{0D108BD9-81ED-4DB2-BD59-A6C34878D82A}">
                    <a16:rowId xmlns:a16="http://schemas.microsoft.com/office/drawing/2014/main" val="3682919480"/>
                  </a:ext>
                </a:extLst>
              </a:tr>
            </a:tbl>
          </a:graphicData>
        </a:graphic>
      </p:graphicFrame>
      <p:pic>
        <p:nvPicPr>
          <p:cNvPr id="14" name="Picture Placeholder 36">
            <a:extLst>
              <a:ext uri="{FF2B5EF4-FFF2-40B4-BE49-F238E27FC236}">
                <a16:creationId xmlns:a16="http://schemas.microsoft.com/office/drawing/2014/main" id="{47DBFF12-4C08-35A2-475E-CF42285DC663}"/>
              </a:ext>
            </a:extLst>
          </p:cNvPr>
          <p:cNvPicPr>
            <a:picLocks noChangeAspect="1"/>
          </p:cNvPicPr>
          <p:nvPr/>
        </p:nvPicPr>
        <p:blipFill>
          <a:blip r:embed="rId2">
            <a:extLst>
              <a:ext uri="{28A0092B-C50C-407E-A947-70E740481C1C}">
                <a14:useLocalDpi xmlns:a14="http://schemas.microsoft.com/office/drawing/2010/main" val="0"/>
              </a:ext>
            </a:extLst>
          </a:blip>
          <a:srcRect l="3302" r="3302"/>
          <a:stretch/>
        </p:blipFill>
        <p:spPr>
          <a:xfrm>
            <a:off x="6285395" y="2067605"/>
            <a:ext cx="2590749" cy="1392472"/>
          </a:xfrm>
          <a:prstGeom prst="roundRect">
            <a:avLst>
              <a:gd name="adj" fmla="val 1469"/>
            </a:avLst>
          </a:prstGeom>
          <a:blipFill>
            <a:blip r:embed="rId3"/>
            <a:srcRect/>
            <a:stretch>
              <a:fillRect t="-43027" b="-43027"/>
            </a:stretch>
          </a:blipFill>
        </p:spPr>
      </p:pic>
      <p:pic>
        <p:nvPicPr>
          <p:cNvPr id="15" name="Picture Placeholder 36">
            <a:extLst>
              <a:ext uri="{FF2B5EF4-FFF2-40B4-BE49-F238E27FC236}">
                <a16:creationId xmlns:a16="http://schemas.microsoft.com/office/drawing/2014/main" id="{4606A4B9-A139-96D5-9BDF-0112981AA8E5}"/>
              </a:ext>
            </a:extLst>
          </p:cNvPr>
          <p:cNvPicPr>
            <a:picLocks noChangeAspect="1"/>
          </p:cNvPicPr>
          <p:nvPr/>
        </p:nvPicPr>
        <p:blipFill rotWithShape="1">
          <a:blip r:embed="rId4">
            <a:extLst>
              <a:ext uri="{28A0092B-C50C-407E-A947-70E740481C1C}">
                <a14:useLocalDpi xmlns:a14="http://schemas.microsoft.com/office/drawing/2010/main" val="0"/>
              </a:ext>
            </a:extLst>
          </a:blip>
          <a:srcRect l="3302" r="3302"/>
          <a:stretch/>
        </p:blipFill>
        <p:spPr>
          <a:xfrm>
            <a:off x="9091967" y="2067605"/>
            <a:ext cx="2590749" cy="1392472"/>
          </a:xfrm>
          <a:prstGeom prst="roundRect">
            <a:avLst>
              <a:gd name="adj" fmla="val 1469"/>
            </a:avLst>
          </a:prstGeom>
          <a:blipFill>
            <a:blip r:embed="rId3"/>
            <a:srcRect/>
            <a:stretch>
              <a:fillRect t="-43027" b="-43027"/>
            </a:stretch>
          </a:blipFill>
        </p:spPr>
      </p:pic>
    </p:spTree>
    <p:extLst>
      <p:ext uri="{BB962C8B-B14F-4D97-AF65-F5344CB8AC3E}">
        <p14:creationId xmlns:p14="http://schemas.microsoft.com/office/powerpoint/2010/main" val="3910752454"/>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108</TotalTime>
  <Words>403</Words>
  <Application>Microsoft Office PowerPoint</Application>
  <PresentationFormat>Widescreen</PresentationFormat>
  <Paragraphs>41</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Helvetica Neue Light</vt:lpstr>
      <vt:lpstr>Inter Tight</vt:lpstr>
      <vt:lpstr>04. Text</vt:lpstr>
      <vt:lpstr>The Guardian</vt:lpstr>
      <vt:lpstr>The Guardian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Zoe Aresti</cp:lastModifiedBy>
  <cp:revision>9</cp:revision>
  <dcterms:created xsi:type="dcterms:W3CDTF">2026-06-18T13:58:37Z</dcterms:created>
  <dcterms:modified xsi:type="dcterms:W3CDTF">2026-07-31T09:18:50Z</dcterms:modified>
</cp:coreProperties>
</file>