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7" r:id="rId2"/>
    <p:sldId id="326"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27"/>
          </p14:sldIdLst>
        </p14:section>
        <p14:section name="Detailed" id="{0EA4DDEA-782D-AA44-8D9A-864B26D7F0FD}">
          <p14:sldIdLst>
            <p14:sldId id="32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16B4F7-FC57-6E48-9457-94DBDF81C6A4}" v="23" dt="2026-07-13T14:59:10.3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28"/>
    <p:restoredTop sz="91370"/>
  </p:normalViewPr>
  <p:slideViewPr>
    <p:cSldViewPr snapToGrid="0">
      <p:cViewPr>
        <p:scale>
          <a:sx n="114" d="100"/>
          <a:sy n="114" d="100"/>
        </p:scale>
        <p:origin x="1328" y="20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13T15:17:43.458" v="878" actId="1076"/>
      <pc:docMkLst>
        <pc:docMk/>
      </pc:docMkLst>
      <pc:sldChg chg="addSp delSp modSp new mod setBg modNotesTx">
        <pc:chgData name="Lottie Thompson [sd22c2t]" userId="98a8b714-f796-4d31-a9a4-7dc84f343c61" providerId="ADAL" clId="{2BD75302-921E-5E9F-A20A-9DC17D688525}" dt="2026-07-13T15:17:43.458" v="878" actId="1076"/>
        <pc:sldMkLst>
          <pc:docMk/>
          <pc:sldMk cId="665586536" sldId="326"/>
        </pc:sldMkLst>
        <pc:spChg chg="mod">
          <ac:chgData name="Lottie Thompson [sd22c2t]" userId="98a8b714-f796-4d31-a9a4-7dc84f343c61" providerId="ADAL" clId="{2BD75302-921E-5E9F-A20A-9DC17D688525}" dt="2026-07-13T14:51:48.415" v="615" actId="1076"/>
          <ac:spMkLst>
            <pc:docMk/>
            <pc:sldMk cId="665586536" sldId="326"/>
            <ac:spMk id="2" creationId="{7F9DCAEE-CC5F-5E40-D02B-2713602CB6E3}"/>
          </ac:spMkLst>
        </pc:spChg>
        <pc:spChg chg="add mod">
          <ac:chgData name="Lottie Thompson [sd22c2t]" userId="98a8b714-f796-4d31-a9a4-7dc84f343c61" providerId="ADAL" clId="{2BD75302-921E-5E9F-A20A-9DC17D688525}" dt="2026-07-13T14:52:15.133" v="623" actId="20577"/>
          <ac:spMkLst>
            <pc:docMk/>
            <pc:sldMk cId="665586536" sldId="326"/>
            <ac:spMk id="6" creationId="{1F13D99C-6EA8-8A53-E047-F5759A5EB1AD}"/>
          </ac:spMkLst>
        </pc:spChg>
        <pc:spChg chg="add mod">
          <ac:chgData name="Lottie Thompson [sd22c2t]" userId="98a8b714-f796-4d31-a9a4-7dc84f343c61" providerId="ADAL" clId="{2BD75302-921E-5E9F-A20A-9DC17D688525}" dt="2026-07-13T14:54:10.667" v="654" actId="14100"/>
          <ac:spMkLst>
            <pc:docMk/>
            <pc:sldMk cId="665586536" sldId="326"/>
            <ac:spMk id="7" creationId="{48511250-977C-BF3F-5063-764D05EC6CA3}"/>
          </ac:spMkLst>
        </pc:spChg>
        <pc:spChg chg="add del mod">
          <ac:chgData name="Lottie Thompson [sd22c2t]" userId="98a8b714-f796-4d31-a9a4-7dc84f343c61" providerId="ADAL" clId="{2BD75302-921E-5E9F-A20A-9DC17D688525}" dt="2026-07-13T14:56:21.712" v="748" actId="478"/>
          <ac:spMkLst>
            <pc:docMk/>
            <pc:sldMk cId="665586536" sldId="326"/>
            <ac:spMk id="9" creationId="{44F56625-8F9E-25D6-39F5-AE2933281303}"/>
          </ac:spMkLst>
        </pc:spChg>
        <pc:spChg chg="add mod">
          <ac:chgData name="Lottie Thompson [sd22c2t]" userId="98a8b714-f796-4d31-a9a4-7dc84f343c61" providerId="ADAL" clId="{2BD75302-921E-5E9F-A20A-9DC17D688525}" dt="2026-07-13T14:52:24.146" v="624"/>
          <ac:spMkLst>
            <pc:docMk/>
            <pc:sldMk cId="665586536" sldId="326"/>
            <ac:spMk id="10" creationId="{AD87669A-5150-0EAC-259F-8B548E226973}"/>
          </ac:spMkLst>
        </pc:spChg>
        <pc:spChg chg="add mod">
          <ac:chgData name="Lottie Thompson [sd22c2t]" userId="98a8b714-f796-4d31-a9a4-7dc84f343c61" providerId="ADAL" clId="{2BD75302-921E-5E9F-A20A-9DC17D688525}" dt="2026-07-13T15:17:43.458" v="878" actId="1076"/>
          <ac:spMkLst>
            <pc:docMk/>
            <pc:sldMk cId="665586536" sldId="326"/>
            <ac:spMk id="12" creationId="{B021C78A-2A10-D882-0EAD-C6774349F142}"/>
          </ac:spMkLst>
        </pc:spChg>
        <pc:graphicFrameChg chg="add mod modGraphic">
          <ac:chgData name="Lottie Thompson [sd22c2t]" userId="98a8b714-f796-4d31-a9a4-7dc84f343c61" providerId="ADAL" clId="{2BD75302-921E-5E9F-A20A-9DC17D688525}" dt="2026-07-13T15:16:55.615" v="876" actId="20577"/>
          <ac:graphicFrameMkLst>
            <pc:docMk/>
            <pc:sldMk cId="665586536" sldId="326"/>
            <ac:graphicFrameMk id="11" creationId="{134680F4-BD7E-AE7D-75FD-3C5D9131FC51}"/>
          </ac:graphicFrameMkLst>
        </pc:graphicFrameChg>
        <pc:picChg chg="add mod modCrop">
          <ac:chgData name="Lottie Thompson [sd22c2t]" userId="98a8b714-f796-4d31-a9a4-7dc84f343c61" providerId="ADAL" clId="{2BD75302-921E-5E9F-A20A-9DC17D688525}" dt="2026-07-13T14:57:14.501" v="760" actId="18131"/>
          <ac:picMkLst>
            <pc:docMk/>
            <pc:sldMk cId="665586536" sldId="326"/>
            <ac:picMk id="3" creationId="{FAB61FAA-7E00-DA56-C15B-8B24114CC060}"/>
          </ac:picMkLst>
        </pc:picChg>
        <pc:picChg chg="add mod modCrop">
          <ac:chgData name="Lottie Thompson [sd22c2t]" userId="98a8b714-f796-4d31-a9a4-7dc84f343c61" providerId="ADAL" clId="{2BD75302-921E-5E9F-A20A-9DC17D688525}" dt="2026-07-13T14:59:20.035" v="769" actId="18131"/>
          <ac:picMkLst>
            <pc:docMk/>
            <pc:sldMk cId="665586536" sldId="326"/>
            <ac:picMk id="4" creationId="{0E644E4B-899D-AD4F-FC34-55BE64AE3AF9}"/>
          </ac:picMkLst>
        </pc:picChg>
        <pc:picChg chg="add del mod">
          <ac:chgData name="Lottie Thompson [sd22c2t]" userId="98a8b714-f796-4d31-a9a4-7dc84f343c61" providerId="ADAL" clId="{2BD75302-921E-5E9F-A20A-9DC17D688525}" dt="2026-07-13T14:56:20.801" v="747" actId="478"/>
          <ac:picMkLst>
            <pc:docMk/>
            <pc:sldMk cId="665586536" sldId="326"/>
            <ac:picMk id="8" creationId="{F1CB4F84-1FAE-806A-4193-420414CD0DF4}"/>
          </ac:picMkLst>
        </pc:picChg>
      </pc:sldChg>
      <pc:sldChg chg="addSp delSp modSp add mod ord setBg">
        <pc:chgData name="Lottie Thompson [sd22c2t]" userId="98a8b714-f796-4d31-a9a4-7dc84f343c61" providerId="ADAL" clId="{2BD75302-921E-5E9F-A20A-9DC17D688525}" dt="2026-07-13T15:15:38.064" v="787" actId="20577"/>
        <pc:sldMkLst>
          <pc:docMk/>
          <pc:sldMk cId="1556920974" sldId="327"/>
        </pc:sldMkLst>
        <pc:spChg chg="del">
          <ac:chgData name="Lottie Thompson [sd22c2t]" userId="98a8b714-f796-4d31-a9a4-7dc84f343c61" providerId="ADAL" clId="{2BD75302-921E-5E9F-A20A-9DC17D688525}" dt="2026-07-13T14:51:53.188" v="616" actId="478"/>
          <ac:spMkLst>
            <pc:docMk/>
            <pc:sldMk cId="1556920974" sldId="327"/>
            <ac:spMk id="2" creationId="{F540A507-AC6D-AEDC-37CF-D63B8C311AB2}"/>
          </ac:spMkLst>
        </pc:spChg>
        <pc:spChg chg="add mod">
          <ac:chgData name="Lottie Thompson [sd22c2t]" userId="98a8b714-f796-4d31-a9a4-7dc84f343c61" providerId="ADAL" clId="{2BD75302-921E-5E9F-A20A-9DC17D688525}" dt="2026-07-13T14:51:53.542" v="617"/>
          <ac:spMkLst>
            <pc:docMk/>
            <pc:sldMk cId="1556920974" sldId="327"/>
            <ac:spMk id="4" creationId="{B336A314-BD8E-B51E-C554-D4BD43F14B91}"/>
          </ac:spMkLst>
        </pc:spChg>
        <pc:spChg chg="add mod">
          <ac:chgData name="Lottie Thompson [sd22c2t]" userId="98a8b714-f796-4d31-a9a4-7dc84f343c61" providerId="ADAL" clId="{2BD75302-921E-5E9F-A20A-9DC17D688525}" dt="2026-07-13T14:47:07.298" v="565" actId="20577"/>
          <ac:spMkLst>
            <pc:docMk/>
            <pc:sldMk cId="1556920974" sldId="327"/>
            <ac:spMk id="16" creationId="{C1CF070A-9DC3-DAC7-4E90-D3C63994BAE7}"/>
          </ac:spMkLst>
        </pc:spChg>
        <pc:spChg chg="add mod">
          <ac:chgData name="Lottie Thompson [sd22c2t]" userId="98a8b714-f796-4d31-a9a4-7dc84f343c61" providerId="ADAL" clId="{2BD75302-921E-5E9F-A20A-9DC17D688525}" dt="2026-07-13T15:15:38.064" v="787" actId="20577"/>
          <ac:spMkLst>
            <pc:docMk/>
            <pc:sldMk cId="1556920974" sldId="327"/>
            <ac:spMk id="17" creationId="{F3FBD395-CE8C-23D0-C7B0-ACA48B623285}"/>
          </ac:spMkLst>
        </pc:spChg>
        <pc:spChg chg="add del mod">
          <ac:chgData name="Lottie Thompson [sd22c2t]" userId="98a8b714-f796-4d31-a9a4-7dc84f343c61" providerId="ADAL" clId="{2BD75302-921E-5E9F-A20A-9DC17D688525}" dt="2026-07-13T14:47:16.703" v="566" actId="478"/>
          <ac:spMkLst>
            <pc:docMk/>
            <pc:sldMk cId="1556920974" sldId="327"/>
            <ac:spMk id="19" creationId="{9754122F-0831-1C4C-2586-7E70C2D0AAB0}"/>
          </ac:spMkLst>
        </pc:spChg>
        <pc:picChg chg="add mod modCrop">
          <ac:chgData name="Lottie Thompson [sd22c2t]" userId="98a8b714-f796-4d31-a9a4-7dc84f343c61" providerId="ADAL" clId="{2BD75302-921E-5E9F-A20A-9DC17D688525}" dt="2026-07-13T14:58:57.717" v="766" actId="18131"/>
          <ac:picMkLst>
            <pc:docMk/>
            <pc:sldMk cId="1556920974" sldId="327"/>
            <ac:picMk id="3" creationId="{F4ABB6C6-D0D7-A2A5-4377-2EF288EFF6E2}"/>
          </ac:picMkLst>
        </pc:picChg>
        <pc:picChg chg="add mod modCrop">
          <ac:chgData name="Lottie Thompson [sd22c2t]" userId="98a8b714-f796-4d31-a9a4-7dc84f343c61" providerId="ADAL" clId="{2BD75302-921E-5E9F-A20A-9DC17D688525}" dt="2026-07-13T14:49:55.581" v="601" actId="1076"/>
          <ac:picMkLst>
            <pc:docMk/>
            <pc:sldMk cId="1556920974" sldId="327"/>
            <ac:picMk id="18" creationId="{BC675E8E-2ABF-554A-4635-BDFA1ADF2AB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7/13/26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r" defTabSz="654246">
              <a:buClrTx/>
              <a:buNone/>
              <a:defRPr/>
            </a:pPr>
            <a:r>
              <a:rPr lang="en-GB" sz="800" b="0" kern="1200" dirty="0">
                <a:ea typeface="+mn-ea"/>
                <a:cs typeface="+mn-cs"/>
              </a:rPr>
              <a:t>Source: DCM / Suzuki. Conducted by; </a:t>
            </a:r>
            <a:r>
              <a:rPr lang="en-GB" sz="800" b="0" kern="1200" dirty="0" err="1">
                <a:ea typeface="+mn-ea"/>
                <a:cs typeface="+mn-cs"/>
              </a:rPr>
              <a:t>Differentology</a:t>
            </a:r>
            <a:r>
              <a:rPr lang="en-GB" sz="800" b="0" kern="1200" dirty="0">
                <a:ea typeface="+mn-ea"/>
                <a:cs typeface="+mn-cs"/>
              </a:rPr>
              <a:t>, August 2022. </a:t>
            </a:r>
          </a:p>
          <a:p>
            <a:pPr marL="158750" indent="0" algn="r" defTabSz="654246">
              <a:buClrTx/>
              <a:buNone/>
              <a:defRPr/>
            </a:pPr>
            <a:r>
              <a:rPr lang="en-GB" sz="800" b="0" kern="1200" dirty="0">
                <a:ea typeface="+mn-ea"/>
                <a:cs typeface="+mn-cs"/>
              </a:rPr>
              <a:t>Results base: ABC1s. Uplifts are test (exposed to ad in cinema) vs control (not exposed to ad in cinema) </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3059438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r" defTabSz="654246">
              <a:buClrTx/>
              <a:buNone/>
              <a:defRPr/>
            </a:pPr>
            <a:r>
              <a:rPr lang="en-GB" sz="800" b="0" kern="1200" dirty="0">
                <a:ea typeface="+mn-ea"/>
                <a:cs typeface="+mn-cs"/>
              </a:rPr>
              <a:t>Source: DCM / Suzuki. Conducted by; </a:t>
            </a:r>
            <a:r>
              <a:rPr lang="en-GB" sz="800" b="0" kern="1200" dirty="0" err="1">
                <a:ea typeface="+mn-ea"/>
                <a:cs typeface="+mn-cs"/>
              </a:rPr>
              <a:t>Differentology</a:t>
            </a:r>
            <a:r>
              <a:rPr lang="en-GB" sz="800" b="0" kern="1200" dirty="0">
                <a:ea typeface="+mn-ea"/>
                <a:cs typeface="+mn-cs"/>
              </a:rPr>
              <a:t>, August 2022. </a:t>
            </a:r>
          </a:p>
          <a:p>
            <a:pPr marL="158750" indent="0" algn="r" defTabSz="654246">
              <a:buClrTx/>
              <a:buNone/>
              <a:defRPr/>
            </a:pPr>
            <a:r>
              <a:rPr lang="en-GB" sz="800" b="0" kern="1200" dirty="0">
                <a:ea typeface="+mn-ea"/>
                <a:cs typeface="+mn-cs"/>
              </a:rPr>
              <a:t>Results base: ABC1s. Uplifts are test (exposed to ad in cinema) vs control (not exposed to ad in cinema) </a:t>
            </a:r>
          </a:p>
        </p:txBody>
      </p:sp>
      <p:sp>
        <p:nvSpPr>
          <p:cNvPr id="4" name="Slide Number Placeholder 3"/>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1953315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13/07/2026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a:extLst>
            <a:ext uri="{FF2B5EF4-FFF2-40B4-BE49-F238E27FC236}">
              <a16:creationId xmlns:a16="http://schemas.microsoft.com/office/drawing/2014/main" id="{5AC9E8C5-4938-9FF9-C518-48C26765EFCB}"/>
            </a:ext>
          </a:extLst>
        </p:cNvPr>
        <p:cNvGrpSpPr/>
        <p:nvPr/>
      </p:nvGrpSpPr>
      <p:grpSpPr>
        <a:xfrm>
          <a:off x="0" y="0"/>
          <a:ext cx="0" cy="0"/>
          <a:chOff x="0" y="0"/>
          <a:chExt cx="0" cy="0"/>
        </a:xfrm>
      </p:grpSpPr>
      <p:sp>
        <p:nvSpPr>
          <p:cNvPr id="16" name="Title 2">
            <a:extLst>
              <a:ext uri="{FF2B5EF4-FFF2-40B4-BE49-F238E27FC236}">
                <a16:creationId xmlns:a16="http://schemas.microsoft.com/office/drawing/2014/main" id="{C1CF070A-9DC3-DAC7-4E90-D3C63994BAE7}"/>
              </a:ext>
            </a:extLst>
          </p:cNvPr>
          <p:cNvSpPr>
            <a:spLocks noGrp="1"/>
          </p:cNvSpPr>
          <p:nvPr>
            <p:ph type="title"/>
          </p:nvPr>
        </p:nvSpPr>
        <p:spPr>
          <a:xfrm>
            <a:off x="510922" y="476824"/>
            <a:ext cx="10837631" cy="525552"/>
          </a:xfrm>
        </p:spPr>
        <p:txBody>
          <a:bodyPr/>
          <a:lstStyle/>
          <a:p>
            <a:r>
              <a:rPr lang="en-US" dirty="0"/>
              <a:t>Suzuki</a:t>
            </a:r>
          </a:p>
        </p:txBody>
      </p:sp>
      <p:sp>
        <p:nvSpPr>
          <p:cNvPr id="17" name="Text Placeholder 4">
            <a:extLst>
              <a:ext uri="{FF2B5EF4-FFF2-40B4-BE49-F238E27FC236}">
                <a16:creationId xmlns:a16="http://schemas.microsoft.com/office/drawing/2014/main" id="{F3FBD395-CE8C-23D0-C7B0-ACA48B623285}"/>
              </a:ext>
            </a:extLst>
          </p:cNvPr>
          <p:cNvSpPr>
            <a:spLocks noGrp="1"/>
          </p:cNvSpPr>
          <p:nvPr>
            <p:ph type="body" sz="quarter" idx="16"/>
          </p:nvPr>
        </p:nvSpPr>
        <p:spPr>
          <a:xfrm>
            <a:off x="510922" y="1572555"/>
            <a:ext cx="6888498" cy="3712890"/>
          </a:xfrm>
        </p:spPr>
        <p:txBody>
          <a:bodyPr/>
          <a:lstStyle/>
          <a:p>
            <a:pPr lvl="0" indent="0" defTabSz="961844">
              <a:lnSpc>
                <a:spcPct val="100000"/>
              </a:lnSpc>
              <a:spcBef>
                <a:spcPts val="0"/>
              </a:spcBef>
              <a:buClr>
                <a:srgbClr val="FFFFFF"/>
              </a:buClr>
              <a:buSzPct val="100000"/>
              <a:defRPr/>
            </a:pPr>
            <a:r>
              <a:rPr lang="en-GB" sz="1500" b="1" dirty="0"/>
              <a:t>Background </a:t>
            </a:r>
            <a:br>
              <a:rPr lang="en-GB" sz="1500" b="1" dirty="0"/>
            </a:br>
            <a:r>
              <a:rPr lang="en-GB" sz="1500" dirty="0"/>
              <a:t>Launching its new 'Good Different' brand campaign, Suzuki wanted to celebrate its cars’ uniqueness. The campaigns message was aiming to drive cut through and consideration with an ABC1 Adult audience. </a:t>
            </a:r>
            <a:br>
              <a:rPr lang="en-GB" sz="1500" dirty="0"/>
            </a:br>
            <a:endParaRPr lang="en-GB" sz="1500" b="1" dirty="0"/>
          </a:p>
          <a:p>
            <a:pPr indent="0" defTabSz="961844">
              <a:lnSpc>
                <a:spcPct val="100000"/>
              </a:lnSpc>
              <a:spcBef>
                <a:spcPts val="0"/>
              </a:spcBef>
              <a:buClr>
                <a:srgbClr val="FFFFFF"/>
              </a:buClr>
              <a:buSzPct val="100000"/>
              <a:defRPr/>
            </a:pPr>
            <a:r>
              <a:rPr lang="en-GB" sz="1500" b="1" dirty="0"/>
              <a:t>Plan</a:t>
            </a:r>
            <a:br>
              <a:rPr lang="en-GB" sz="1500" b="1" dirty="0"/>
            </a:br>
            <a:r>
              <a:rPr lang="en-GB" altLang="en-US" sz="1500" dirty="0">
                <a:solidFill>
                  <a:srgbClr val="000000"/>
                </a:solidFill>
                <a:cs typeface="Arial" pitchFamily="34" charset="0"/>
              </a:rPr>
              <a:t>Suzuki bought into a ABC1 and Family AGP to target an upmarket audience giving the campaign access to films including </a:t>
            </a:r>
            <a:r>
              <a:rPr lang="en-GB" altLang="en-US" sz="1500" i="1" dirty="0">
                <a:solidFill>
                  <a:srgbClr val="000000"/>
                </a:solidFill>
                <a:cs typeface="Arial" pitchFamily="34" charset="0"/>
              </a:rPr>
              <a:t>Elvis</a:t>
            </a:r>
            <a:r>
              <a:rPr lang="en-GB" altLang="en-US" sz="1500" dirty="0">
                <a:solidFill>
                  <a:srgbClr val="000000"/>
                </a:solidFill>
                <a:cs typeface="Arial" pitchFamily="34" charset="0"/>
              </a:rPr>
              <a:t>, </a:t>
            </a:r>
            <a:r>
              <a:rPr lang="en-GB" altLang="en-US" sz="1500" i="1" dirty="0">
                <a:solidFill>
                  <a:srgbClr val="000000"/>
                </a:solidFill>
                <a:cs typeface="Arial" pitchFamily="34" charset="0"/>
              </a:rPr>
              <a:t>Thor: Love &amp; Thunder</a:t>
            </a:r>
            <a:r>
              <a:rPr lang="en-GB" altLang="en-US" sz="1500" dirty="0">
                <a:solidFill>
                  <a:srgbClr val="000000"/>
                </a:solidFill>
                <a:cs typeface="Arial" pitchFamily="34" charset="0"/>
              </a:rPr>
              <a:t>, </a:t>
            </a:r>
            <a:r>
              <a:rPr lang="en-GB" altLang="en-US" sz="1500" i="1" dirty="0">
                <a:solidFill>
                  <a:srgbClr val="000000"/>
                </a:solidFill>
                <a:cs typeface="Arial" pitchFamily="34" charset="0"/>
              </a:rPr>
              <a:t>Minions: The Rise of Gru</a:t>
            </a:r>
            <a:r>
              <a:rPr lang="en-GB" altLang="en-US" sz="1500" dirty="0">
                <a:solidFill>
                  <a:srgbClr val="000000"/>
                </a:solidFill>
                <a:cs typeface="Arial" pitchFamily="34" charset="0"/>
              </a:rPr>
              <a:t>, </a:t>
            </a:r>
            <a:r>
              <a:rPr lang="en-GB" altLang="en-US" sz="1500" i="1" dirty="0">
                <a:solidFill>
                  <a:srgbClr val="000000"/>
                </a:solidFill>
                <a:cs typeface="Arial" pitchFamily="34" charset="0"/>
              </a:rPr>
              <a:t>Where The Crawdads Sing</a:t>
            </a:r>
            <a:r>
              <a:rPr lang="en-GB" altLang="en-US" sz="1500" dirty="0">
                <a:solidFill>
                  <a:srgbClr val="000000"/>
                </a:solidFill>
                <a:cs typeface="Arial" pitchFamily="34" charset="0"/>
              </a:rPr>
              <a:t>, </a:t>
            </a:r>
            <a:r>
              <a:rPr lang="en-GB" altLang="en-US" sz="1500" i="1" dirty="0">
                <a:solidFill>
                  <a:srgbClr val="000000"/>
                </a:solidFill>
                <a:cs typeface="Arial" pitchFamily="34" charset="0"/>
              </a:rPr>
              <a:t>Bullet Train</a:t>
            </a:r>
            <a:r>
              <a:rPr lang="en-GB" altLang="en-US" sz="1500" dirty="0">
                <a:solidFill>
                  <a:srgbClr val="000000"/>
                </a:solidFill>
                <a:cs typeface="Arial" pitchFamily="34" charset="0"/>
              </a:rPr>
              <a:t> and </a:t>
            </a:r>
            <a:r>
              <a:rPr lang="en-GB" altLang="en-US" sz="1500" i="1" dirty="0">
                <a:solidFill>
                  <a:srgbClr val="000000"/>
                </a:solidFill>
                <a:cs typeface="Arial" pitchFamily="34" charset="0"/>
              </a:rPr>
              <a:t>Nope</a:t>
            </a:r>
            <a:r>
              <a:rPr lang="en-GB" altLang="en-US" sz="1500" dirty="0">
                <a:solidFill>
                  <a:srgbClr val="000000"/>
                </a:solidFill>
                <a:cs typeface="Arial" pitchFamily="34" charset="0"/>
              </a:rPr>
              <a:t>.</a:t>
            </a:r>
            <a:br>
              <a:rPr lang="en-GB" altLang="en-US" sz="1500" dirty="0">
                <a:solidFill>
                  <a:srgbClr val="000000"/>
                </a:solidFill>
                <a:cs typeface="Arial" pitchFamily="34" charset="0"/>
              </a:rPr>
            </a:br>
            <a:endParaRPr lang="en-GB" altLang="en-US" sz="1500" dirty="0">
              <a:highlight>
                <a:srgbClr val="FFFF00"/>
              </a:highlight>
              <a:cs typeface="Arial" pitchFamily="34" charset="0"/>
            </a:endParaRPr>
          </a:p>
          <a:p>
            <a:pPr lvl="0" indent="0" defTabSz="961844">
              <a:lnSpc>
                <a:spcPct val="100000"/>
              </a:lnSpc>
              <a:spcBef>
                <a:spcPts val="0"/>
              </a:spcBef>
              <a:buClr>
                <a:srgbClr val="FFFFFF"/>
              </a:buClr>
              <a:buSzPct val="100000"/>
              <a:defRPr/>
            </a:pPr>
            <a:r>
              <a:rPr lang="en-GB" sz="1500" b="1" dirty="0"/>
              <a:t>Results</a:t>
            </a:r>
            <a:br>
              <a:rPr lang="en-GB" sz="1500" b="1" dirty="0"/>
            </a:br>
            <a:endParaRPr lang="en-GB" sz="1500" b="1"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Likelihood to consider Suzuki was up +88% amongst those exposed via cinema</a:t>
            </a:r>
          </a:p>
          <a:p>
            <a:pPr marL="285750" indent="-285750" defTabSz="654246">
              <a:lnSpc>
                <a:spcPct val="100000"/>
              </a:lnSpc>
              <a:buClr>
                <a:schemeClr val="tx1"/>
              </a:buClr>
              <a:buFont typeface="Arial" panose="020B0604020202020204" pitchFamily="34" charset="0"/>
              <a:buChar char="•"/>
            </a:pPr>
            <a:r>
              <a:rPr lang="en-GB" sz="1500" dirty="0"/>
              <a:t>Perception that Suzuki </a:t>
            </a:r>
            <a:r>
              <a:rPr lang="en-GB" sz="1500" i="1" dirty="0"/>
              <a:t>‘is distinctive’ </a:t>
            </a:r>
            <a:r>
              <a:rPr lang="en-GB" sz="1500" dirty="0"/>
              <a:t>saw a +106% uplift vs. control sample</a:t>
            </a:r>
          </a:p>
        </p:txBody>
      </p:sp>
      <p:pic>
        <p:nvPicPr>
          <p:cNvPr id="18" name="Picture Placeholder 8">
            <a:extLst>
              <a:ext uri="{FF2B5EF4-FFF2-40B4-BE49-F238E27FC236}">
                <a16:creationId xmlns:a16="http://schemas.microsoft.com/office/drawing/2014/main" id="{BC675E8E-2ABF-554A-4635-BDFA1ADF2AB2}"/>
              </a:ext>
            </a:extLst>
          </p:cNvPr>
          <p:cNvPicPr>
            <a:picLocks noChangeAspect="1"/>
          </p:cNvPicPr>
          <p:nvPr/>
        </p:nvPicPr>
        <p:blipFill>
          <a:blip r:embed="rId3">
            <a:extLst>
              <a:ext uri="{28A0092B-C50C-407E-A947-70E740481C1C}">
                <a14:useLocalDpi xmlns:a14="http://schemas.microsoft.com/office/drawing/2010/main" val="0"/>
              </a:ext>
            </a:extLst>
          </a:blip>
          <a:srcRect l="16567" t="8177" r="17165" b="20559"/>
          <a:stretch>
            <a:fillRect/>
          </a:stretch>
        </p:blipFill>
        <p:spPr>
          <a:xfrm>
            <a:off x="7806691" y="1284257"/>
            <a:ext cx="3960811" cy="2144743"/>
          </a:xfrm>
          <a:prstGeom prst="roundRect">
            <a:avLst>
              <a:gd name="adj" fmla="val 1469"/>
            </a:avLst>
          </a:prstGeom>
          <a:blipFill>
            <a:blip r:embed="rId4"/>
            <a:srcRect/>
            <a:stretch>
              <a:fillRect t="-13649" b="-13649"/>
            </a:stretch>
          </a:blipFill>
        </p:spPr>
      </p:pic>
      <p:pic>
        <p:nvPicPr>
          <p:cNvPr id="3" name="Picture Placeholder 8">
            <a:extLst>
              <a:ext uri="{FF2B5EF4-FFF2-40B4-BE49-F238E27FC236}">
                <a16:creationId xmlns:a16="http://schemas.microsoft.com/office/drawing/2014/main" id="{F4ABB6C6-D0D7-A2A5-4377-2EF288EFF6E2}"/>
              </a:ext>
            </a:extLst>
          </p:cNvPr>
          <p:cNvPicPr>
            <a:picLocks noChangeAspect="1"/>
          </p:cNvPicPr>
          <p:nvPr/>
        </p:nvPicPr>
        <p:blipFill>
          <a:blip r:embed="rId5">
            <a:extLst>
              <a:ext uri="{28A0092B-C50C-407E-A947-70E740481C1C}">
                <a14:useLocalDpi xmlns:a14="http://schemas.microsoft.com/office/drawing/2010/main" val="0"/>
              </a:ext>
            </a:extLst>
          </a:blip>
          <a:srcRect l="3579" t="1586" r="6438" b="1530"/>
          <a:stretch>
            <a:fillRect/>
          </a:stretch>
        </p:blipFill>
        <p:spPr>
          <a:xfrm>
            <a:off x="7806691" y="3604988"/>
            <a:ext cx="3960811" cy="2144744"/>
          </a:xfrm>
          <a:prstGeom prst="roundRect">
            <a:avLst>
              <a:gd name="adj" fmla="val 1469"/>
            </a:avLst>
          </a:prstGeom>
          <a:blipFill>
            <a:blip r:embed="rId4"/>
            <a:srcRect/>
            <a:stretch>
              <a:fillRect t="-13649" b="-13649"/>
            </a:stretch>
          </a:blipFill>
        </p:spPr>
      </p:pic>
      <p:sp>
        <p:nvSpPr>
          <p:cNvPr id="4" name="Text Placeholder 1">
            <a:extLst>
              <a:ext uri="{FF2B5EF4-FFF2-40B4-BE49-F238E27FC236}">
                <a16:creationId xmlns:a16="http://schemas.microsoft.com/office/drawing/2014/main" id="{B336A314-BD8E-B51E-C554-D4BD43F14B91}"/>
              </a:ext>
            </a:extLst>
          </p:cNvPr>
          <p:cNvSpPr>
            <a:spLocks noGrp="1"/>
          </p:cNvSpPr>
          <p:nvPr>
            <p:ph type="body" sz="quarter" idx="83"/>
          </p:nvPr>
        </p:nvSpPr>
        <p:spPr>
          <a:xfrm>
            <a:off x="6588682" y="6398817"/>
            <a:ext cx="5398076" cy="157051"/>
          </a:xfrm>
        </p:spPr>
        <p:txBody>
          <a:bodyPr/>
          <a:lstStyle/>
          <a:p>
            <a:r>
              <a:rPr lang="en-GB" dirty="0"/>
              <a:t>Source: DCM / Suzuki. Conducted by; </a:t>
            </a:r>
            <a:r>
              <a:rPr lang="en-GB" dirty="0" err="1"/>
              <a:t>Differentology</a:t>
            </a:r>
            <a:r>
              <a:rPr lang="en-GB" dirty="0"/>
              <a:t>, August 2022.</a:t>
            </a:r>
          </a:p>
        </p:txBody>
      </p:sp>
    </p:spTree>
    <p:extLst>
      <p:ext uri="{BB962C8B-B14F-4D97-AF65-F5344CB8AC3E}">
        <p14:creationId xmlns:p14="http://schemas.microsoft.com/office/powerpoint/2010/main" val="1556920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9DCAEE-CC5F-5E40-D02B-2713602CB6E3}"/>
              </a:ext>
            </a:extLst>
          </p:cNvPr>
          <p:cNvSpPr>
            <a:spLocks noGrp="1"/>
          </p:cNvSpPr>
          <p:nvPr>
            <p:ph type="body" sz="quarter" idx="83"/>
          </p:nvPr>
        </p:nvSpPr>
        <p:spPr>
          <a:xfrm>
            <a:off x="6588682" y="6398817"/>
            <a:ext cx="5398076" cy="157051"/>
          </a:xfrm>
        </p:spPr>
        <p:txBody>
          <a:bodyPr/>
          <a:lstStyle/>
          <a:p>
            <a:r>
              <a:rPr lang="en-GB" dirty="0"/>
              <a:t>Source: DCM / Suzuki. Conducted by; </a:t>
            </a:r>
            <a:r>
              <a:rPr lang="en-GB" dirty="0" err="1"/>
              <a:t>Differentology</a:t>
            </a:r>
            <a:r>
              <a:rPr lang="en-GB" dirty="0"/>
              <a:t>, August 2022.</a:t>
            </a:r>
          </a:p>
        </p:txBody>
      </p:sp>
      <p:sp>
        <p:nvSpPr>
          <p:cNvPr id="6" name="Title 2">
            <a:extLst>
              <a:ext uri="{FF2B5EF4-FFF2-40B4-BE49-F238E27FC236}">
                <a16:creationId xmlns:a16="http://schemas.microsoft.com/office/drawing/2014/main" id="{1F13D99C-6EA8-8A53-E047-F5759A5EB1AD}"/>
              </a:ext>
            </a:extLst>
          </p:cNvPr>
          <p:cNvSpPr>
            <a:spLocks noGrp="1"/>
          </p:cNvSpPr>
          <p:nvPr>
            <p:ph type="title"/>
          </p:nvPr>
        </p:nvSpPr>
        <p:spPr>
          <a:xfrm>
            <a:off x="510923" y="476824"/>
            <a:ext cx="3124600" cy="525552"/>
          </a:xfrm>
        </p:spPr>
        <p:txBody>
          <a:bodyPr/>
          <a:lstStyle/>
          <a:p>
            <a:r>
              <a:rPr lang="en-US" dirty="0"/>
              <a:t>Suzuki</a:t>
            </a:r>
          </a:p>
        </p:txBody>
      </p:sp>
      <p:sp>
        <p:nvSpPr>
          <p:cNvPr id="7" name="Text Placeholder 4">
            <a:extLst>
              <a:ext uri="{FF2B5EF4-FFF2-40B4-BE49-F238E27FC236}">
                <a16:creationId xmlns:a16="http://schemas.microsoft.com/office/drawing/2014/main" id="{48511250-977C-BF3F-5063-764D05EC6CA3}"/>
              </a:ext>
            </a:extLst>
          </p:cNvPr>
          <p:cNvSpPr>
            <a:spLocks noGrp="1"/>
          </p:cNvSpPr>
          <p:nvPr>
            <p:ph type="body" sz="quarter" idx="16"/>
          </p:nvPr>
        </p:nvSpPr>
        <p:spPr>
          <a:xfrm>
            <a:off x="508534" y="1666271"/>
            <a:ext cx="4905678" cy="4045528"/>
          </a:xfrm>
        </p:spPr>
        <p:txBody>
          <a:bodyPr/>
          <a:lstStyle/>
          <a:p>
            <a:pPr defTabSz="654246">
              <a:lnSpc>
                <a:spcPct val="100000"/>
              </a:lnSpc>
            </a:pPr>
            <a:r>
              <a:rPr lang="en-GB" b="1" dirty="0"/>
              <a:t>Background </a:t>
            </a:r>
            <a:br>
              <a:rPr lang="en-GB" b="1" dirty="0"/>
            </a:br>
            <a:r>
              <a:rPr lang="en-GB" altLang="en-US" dirty="0">
                <a:solidFill>
                  <a:srgbClr val="000000"/>
                </a:solidFill>
                <a:cs typeface="Arial" pitchFamily="34" charset="0"/>
              </a:rPr>
              <a:t>With the launch of its new 'Good Different' brand campaign, Suzuki wanted to celebrate how its cars are different from everything else on the market, and importantly give customers everything they need – hybrid and new tech features - as standard. Simplifying what is often over-complicated by other brands, Suzuki’s playful ad communicating this message was aiming to drive cut through and consideration with an ABC1 Adult audience. </a:t>
            </a:r>
            <a:br>
              <a:rPr lang="en-GB" altLang="en-US" b="1" dirty="0">
                <a:solidFill>
                  <a:srgbClr val="000000"/>
                </a:solidFill>
                <a:cs typeface="Arial" pitchFamily="34" charset="0"/>
              </a:rPr>
            </a:br>
            <a:br>
              <a:rPr lang="en-GB" altLang="en-US" b="1" dirty="0">
                <a:solidFill>
                  <a:srgbClr val="000000"/>
                </a:solidFill>
                <a:cs typeface="Arial" pitchFamily="34" charset="0"/>
              </a:rPr>
            </a:br>
            <a:r>
              <a:rPr lang="en-GB" b="1" dirty="0"/>
              <a:t>Plan</a:t>
            </a:r>
            <a:br>
              <a:rPr lang="en-GB" b="1" dirty="0"/>
            </a:br>
            <a:r>
              <a:rPr lang="en-GB" dirty="0">
                <a:solidFill>
                  <a:srgbClr val="000000"/>
                </a:solidFill>
              </a:rPr>
              <a:t>Knowing that cinema can add valuable incremental reach in a highly attentive environment, Suzuki ran its campaign nationally on the big screen alongside a wider campaign including TV, BVOD, Social &amp; Online. </a:t>
            </a:r>
            <a:br>
              <a:rPr lang="en-GB" dirty="0">
                <a:solidFill>
                  <a:srgbClr val="000000"/>
                </a:solidFill>
              </a:rPr>
            </a:br>
            <a:br>
              <a:rPr lang="en-GB" dirty="0">
                <a:solidFill>
                  <a:srgbClr val="000000"/>
                </a:solidFill>
              </a:rPr>
            </a:br>
            <a:r>
              <a:rPr lang="en-GB" dirty="0">
                <a:solidFill>
                  <a:srgbClr val="000000"/>
                </a:solidFill>
              </a:rPr>
              <a:t>Suzuki bought into a ABC1 and Family AGP to target an upmarket audience giving the campaign access to films including </a:t>
            </a:r>
            <a:r>
              <a:rPr lang="en-GB" i="1" dirty="0">
                <a:solidFill>
                  <a:srgbClr val="000000"/>
                </a:solidFill>
              </a:rPr>
              <a:t>Elvis</a:t>
            </a:r>
            <a:r>
              <a:rPr lang="en-GB" dirty="0">
                <a:solidFill>
                  <a:srgbClr val="000000"/>
                </a:solidFill>
              </a:rPr>
              <a:t>, </a:t>
            </a:r>
            <a:r>
              <a:rPr lang="en-GB" i="1" dirty="0">
                <a:solidFill>
                  <a:srgbClr val="000000"/>
                </a:solidFill>
              </a:rPr>
              <a:t>The Black Phone</a:t>
            </a:r>
            <a:r>
              <a:rPr lang="en-GB" dirty="0">
                <a:solidFill>
                  <a:srgbClr val="000000"/>
                </a:solidFill>
              </a:rPr>
              <a:t>, </a:t>
            </a:r>
            <a:r>
              <a:rPr lang="en-GB" i="1" dirty="0">
                <a:solidFill>
                  <a:srgbClr val="000000"/>
                </a:solidFill>
              </a:rPr>
              <a:t>Thor: Love &amp; Thunder</a:t>
            </a:r>
            <a:r>
              <a:rPr lang="en-GB" dirty="0">
                <a:solidFill>
                  <a:srgbClr val="000000"/>
                </a:solidFill>
              </a:rPr>
              <a:t>, </a:t>
            </a:r>
            <a:r>
              <a:rPr lang="en-GB" i="1" dirty="0">
                <a:solidFill>
                  <a:srgbClr val="000000"/>
                </a:solidFill>
              </a:rPr>
              <a:t>Minions: The Rise of Gru</a:t>
            </a:r>
            <a:r>
              <a:rPr lang="en-GB" dirty="0">
                <a:solidFill>
                  <a:srgbClr val="000000"/>
                </a:solidFill>
              </a:rPr>
              <a:t>, </a:t>
            </a:r>
            <a:r>
              <a:rPr lang="en-GB" i="1" dirty="0">
                <a:solidFill>
                  <a:srgbClr val="000000"/>
                </a:solidFill>
              </a:rPr>
              <a:t>Where The Crawdads Sing</a:t>
            </a:r>
            <a:r>
              <a:rPr lang="en-GB" dirty="0">
                <a:solidFill>
                  <a:srgbClr val="000000"/>
                </a:solidFill>
              </a:rPr>
              <a:t>, </a:t>
            </a:r>
            <a:r>
              <a:rPr lang="en-GB" i="1" dirty="0">
                <a:solidFill>
                  <a:srgbClr val="000000"/>
                </a:solidFill>
              </a:rPr>
              <a:t>Bullet Train </a:t>
            </a:r>
            <a:r>
              <a:rPr lang="en-GB" dirty="0">
                <a:solidFill>
                  <a:srgbClr val="000000"/>
                </a:solidFill>
              </a:rPr>
              <a:t>and </a:t>
            </a:r>
            <a:r>
              <a:rPr lang="en-GB" i="1" dirty="0">
                <a:solidFill>
                  <a:srgbClr val="000000"/>
                </a:solidFill>
              </a:rPr>
              <a:t>Nope</a:t>
            </a:r>
            <a:r>
              <a:rPr lang="en-GB" dirty="0">
                <a:solidFill>
                  <a:srgbClr val="000000"/>
                </a:solidFill>
              </a:rPr>
              <a:t>.</a:t>
            </a:r>
            <a:br>
              <a:rPr lang="en-GB" dirty="0">
                <a:solidFill>
                  <a:srgbClr val="000000"/>
                </a:solidFill>
              </a:rPr>
            </a:br>
            <a:br>
              <a:rPr lang="en-GB" dirty="0">
                <a:solidFill>
                  <a:srgbClr val="000000"/>
                </a:solidFill>
              </a:rPr>
            </a:br>
            <a:r>
              <a:rPr lang="en-GB" b="1" dirty="0"/>
              <a:t>Results</a:t>
            </a:r>
            <a:br>
              <a:rPr lang="en-GB" dirty="0"/>
            </a:br>
            <a:r>
              <a:rPr lang="en-GB" dirty="0">
                <a:solidFill>
                  <a:srgbClr val="000000"/>
                </a:solidFill>
              </a:rPr>
              <a:t>The campaign was successful in driving significant uplifts across Suzuki’s brand metrics including awareness, key perceptions and consideration.</a:t>
            </a:r>
          </a:p>
          <a:p>
            <a:pPr defTabSz="654246">
              <a:lnSpc>
                <a:spcPct val="100000"/>
              </a:lnSpc>
              <a:spcAft>
                <a:spcPts val="116"/>
              </a:spcAft>
            </a:pPr>
            <a:endParaRPr lang="en-GB" dirty="0">
              <a:solidFill>
                <a:srgbClr val="000000"/>
              </a:solidFill>
            </a:endParaRPr>
          </a:p>
          <a:p>
            <a:pPr lvl="0" indent="0" defTabSz="961844">
              <a:lnSpc>
                <a:spcPct val="100000"/>
              </a:lnSpc>
              <a:spcBef>
                <a:spcPts val="0"/>
              </a:spcBef>
              <a:buClr>
                <a:srgbClr val="FFFFFF"/>
              </a:buClr>
              <a:buSzPct val="100000"/>
              <a:defRPr/>
            </a:pPr>
            <a:endParaRPr lang="en-GB" dirty="0">
              <a:solidFill>
                <a:srgbClr val="000000"/>
              </a:solidFill>
            </a:endParaRPr>
          </a:p>
        </p:txBody>
      </p:sp>
      <p:sp>
        <p:nvSpPr>
          <p:cNvPr id="10" name="Subtitle 3">
            <a:extLst>
              <a:ext uri="{FF2B5EF4-FFF2-40B4-BE49-F238E27FC236}">
                <a16:creationId xmlns:a16="http://schemas.microsoft.com/office/drawing/2014/main" id="{AD87669A-5150-0EAC-259F-8B548E226973}"/>
              </a:ext>
            </a:extLst>
          </p:cNvPr>
          <p:cNvSpPr>
            <a:spLocks noGrp="1"/>
          </p:cNvSpPr>
          <p:nvPr>
            <p:ph type="subTitle" idx="1"/>
          </p:nvPr>
        </p:nvSpPr>
        <p:spPr>
          <a:xfrm>
            <a:off x="508533" y="1146201"/>
            <a:ext cx="4617721" cy="347555"/>
          </a:xfrm>
        </p:spPr>
        <p:txBody>
          <a:bodyPr/>
          <a:lstStyle/>
          <a:p>
            <a:r>
              <a:rPr lang="it-IT" dirty="0"/>
              <a:t>Good </a:t>
            </a:r>
            <a:r>
              <a:rPr lang="it-IT" dirty="0" err="1"/>
              <a:t>Different</a:t>
            </a:r>
            <a:r>
              <a:rPr lang="it-IT" dirty="0"/>
              <a:t> </a:t>
            </a:r>
          </a:p>
        </p:txBody>
      </p:sp>
      <p:graphicFrame>
        <p:nvGraphicFramePr>
          <p:cNvPr id="11" name="Table 10">
            <a:extLst>
              <a:ext uri="{FF2B5EF4-FFF2-40B4-BE49-F238E27FC236}">
                <a16:creationId xmlns:a16="http://schemas.microsoft.com/office/drawing/2014/main" id="{134680F4-BD7E-AE7D-75FD-3C5D9131FC51}"/>
              </a:ext>
            </a:extLst>
          </p:cNvPr>
          <p:cNvGraphicFramePr>
            <a:graphicFrameLocks noGrp="1"/>
          </p:cNvGraphicFramePr>
          <p:nvPr>
            <p:extLst>
              <p:ext uri="{D42A27DB-BD31-4B8C-83A1-F6EECF244321}">
                <p14:modId xmlns:p14="http://schemas.microsoft.com/office/powerpoint/2010/main" val="1980801658"/>
              </p:ext>
            </p:extLst>
          </p:nvPr>
        </p:nvGraphicFramePr>
        <p:xfrm>
          <a:off x="5724054" y="968920"/>
          <a:ext cx="6066480" cy="763398"/>
        </p:xfrm>
        <a:graphic>
          <a:graphicData uri="http://schemas.openxmlformats.org/drawingml/2006/table">
            <a:tbl>
              <a:tblPr firstRow="1" bandRow="1">
                <a:tableStyleId>{073A0DAA-6AF3-43AB-8588-CEC1D06C72B9}</a:tableStyleId>
              </a:tblPr>
              <a:tblGrid>
                <a:gridCol w="1459692">
                  <a:extLst>
                    <a:ext uri="{9D8B030D-6E8A-4147-A177-3AD203B41FA5}">
                      <a16:colId xmlns:a16="http://schemas.microsoft.com/office/drawing/2014/main" val="3445733911"/>
                    </a:ext>
                  </a:extLst>
                </a:gridCol>
                <a:gridCol w="1573548">
                  <a:extLst>
                    <a:ext uri="{9D8B030D-6E8A-4147-A177-3AD203B41FA5}">
                      <a16:colId xmlns:a16="http://schemas.microsoft.com/office/drawing/2014/main" val="2072537272"/>
                    </a:ext>
                  </a:extLst>
                </a:gridCol>
                <a:gridCol w="1516620">
                  <a:extLst>
                    <a:ext uri="{9D8B030D-6E8A-4147-A177-3AD203B41FA5}">
                      <a16:colId xmlns:a16="http://schemas.microsoft.com/office/drawing/2014/main" val="3314162814"/>
                    </a:ext>
                  </a:extLst>
                </a:gridCol>
                <a:gridCol w="1516620">
                  <a:extLst>
                    <a:ext uri="{9D8B030D-6E8A-4147-A177-3AD203B41FA5}">
                      <a16:colId xmlns:a16="http://schemas.microsoft.com/office/drawing/2014/main" val="776944138"/>
                    </a:ext>
                  </a:extLst>
                </a:gridCol>
              </a:tblGrid>
              <a:tr h="385003">
                <a:tc>
                  <a:txBody>
                    <a:bodyPr/>
                    <a:lstStyle/>
                    <a:p>
                      <a:r>
                        <a:rPr lang="en-GB" sz="1200" dirty="0">
                          <a:solidFill>
                            <a:schemeClr val="bg1"/>
                          </a:solidFill>
                        </a:rPr>
                        <a:t>Media agency</a:t>
                      </a:r>
                    </a:p>
                  </a:txBody>
                  <a:tcPr marL="52167" marR="52167" marT="26083" marB="26083"/>
                </a:tc>
                <a:tc>
                  <a:txBody>
                    <a:bodyPr/>
                    <a:lstStyle/>
                    <a:p>
                      <a:r>
                        <a:rPr lang="en-GB" sz="1200" dirty="0">
                          <a:solidFill>
                            <a:schemeClr val="bg1"/>
                          </a:solidFill>
                        </a:rPr>
                        <a:t>Target</a:t>
                      </a:r>
                    </a:p>
                  </a:txBody>
                  <a:tcPr marL="52167" marR="52167" marT="26083" marB="26083"/>
                </a:tc>
                <a:tc>
                  <a:txBody>
                    <a:bodyPr/>
                    <a:lstStyle/>
                    <a:p>
                      <a:r>
                        <a:rPr lang="en-GB" sz="1200" dirty="0">
                          <a:solidFill>
                            <a:schemeClr val="bg1"/>
                          </a:solidFill>
                        </a:rPr>
                        <a:t>Buying route</a:t>
                      </a:r>
                    </a:p>
                  </a:txBody>
                  <a:tcPr marL="52167" marR="52167" marT="26083" marB="26083"/>
                </a:tc>
                <a:tc>
                  <a:txBody>
                    <a:bodyPr/>
                    <a:lstStyle/>
                    <a:p>
                      <a:r>
                        <a:rPr lang="en-GB" sz="1200" dirty="0">
                          <a:solidFill>
                            <a:schemeClr val="bg1"/>
                          </a:solidFill>
                        </a:rPr>
                        <a:t>Copy length</a:t>
                      </a:r>
                    </a:p>
                  </a:txBody>
                  <a:tcPr marL="52167" marR="52167" marT="26083" marB="26083"/>
                </a:tc>
                <a:extLst>
                  <a:ext uri="{0D108BD9-81ED-4DB2-BD59-A6C34878D82A}">
                    <a16:rowId xmlns:a16="http://schemas.microsoft.com/office/drawing/2014/main" val="1179928151"/>
                  </a:ext>
                </a:extLst>
              </a:tr>
              <a:tr h="378395">
                <a:tc>
                  <a:txBody>
                    <a:bodyPr/>
                    <a:lstStyle/>
                    <a:p>
                      <a:pPr algn="l" fontAlgn="ctr"/>
                      <a:r>
                        <a:rPr lang="en-GB" sz="1200" b="0" i="0" u="none" strike="noStrike" dirty="0">
                          <a:solidFill>
                            <a:schemeClr val="tx1"/>
                          </a:solidFill>
                          <a:effectLst/>
                          <a:latin typeface="+mn-lt"/>
                        </a:rPr>
                        <a:t>the7stars</a:t>
                      </a:r>
                    </a:p>
                  </a:txBody>
                  <a:tcPr marL="52167" marR="52167" marT="26083" marB="26083"/>
                </a:tc>
                <a:tc>
                  <a:txBody>
                    <a:bodyPr/>
                    <a:lstStyle/>
                    <a:p>
                      <a:pPr algn="l" fontAlgn="ctr"/>
                      <a:r>
                        <a:rPr lang="en-GB" sz="1200" b="0" i="0" u="none" strike="noStrike" dirty="0">
                          <a:solidFill>
                            <a:schemeClr val="tx1"/>
                          </a:solidFill>
                          <a:effectLst/>
                          <a:latin typeface="+mn-lt"/>
                        </a:rPr>
                        <a:t>25-54 ABC1 Adults</a:t>
                      </a:r>
                    </a:p>
                  </a:txBody>
                  <a:tcPr marL="52167" marR="52167" marT="26083" marB="26083"/>
                </a:tc>
                <a:tc>
                  <a:txBody>
                    <a:bodyPr/>
                    <a:lstStyle/>
                    <a:p>
                      <a:pPr algn="l" fontAlgn="ctr"/>
                      <a:r>
                        <a:rPr lang="en-GB" sz="1200" b="0" i="0" u="none" strike="noStrike" dirty="0">
                          <a:solidFill>
                            <a:schemeClr val="tx1"/>
                          </a:solidFill>
                          <a:effectLst/>
                          <a:latin typeface="+mn-lt"/>
                        </a:rPr>
                        <a:t>ABC1 &amp; Family AGP</a:t>
                      </a:r>
                    </a:p>
                  </a:txBody>
                  <a:tcPr marL="52167" marR="52167" marT="26083" marB="26083"/>
                </a:tc>
                <a:tc>
                  <a:txBody>
                    <a:bodyPr/>
                    <a:lstStyle/>
                    <a:p>
                      <a:pPr algn="l"/>
                      <a:r>
                        <a:rPr lang="en-GB" sz="1200" dirty="0"/>
                        <a:t>60”</a:t>
                      </a:r>
                    </a:p>
                  </a:txBody>
                  <a:tcPr marL="52167" marR="52167" marT="26083" marB="26083"/>
                </a:tc>
                <a:extLst>
                  <a:ext uri="{0D108BD9-81ED-4DB2-BD59-A6C34878D82A}">
                    <a16:rowId xmlns:a16="http://schemas.microsoft.com/office/drawing/2014/main" val="3682919480"/>
                  </a:ext>
                </a:extLst>
              </a:tr>
            </a:tbl>
          </a:graphicData>
        </a:graphic>
      </p:graphicFrame>
      <p:sp>
        <p:nvSpPr>
          <p:cNvPr id="12" name="Text Placeholder 4">
            <a:extLst>
              <a:ext uri="{FF2B5EF4-FFF2-40B4-BE49-F238E27FC236}">
                <a16:creationId xmlns:a16="http://schemas.microsoft.com/office/drawing/2014/main" id="{B021C78A-2A10-D882-0EAD-C6774349F142}"/>
              </a:ext>
            </a:extLst>
          </p:cNvPr>
          <p:cNvSpPr txBox="1">
            <a:spLocks/>
          </p:cNvSpPr>
          <p:nvPr/>
        </p:nvSpPr>
        <p:spPr>
          <a:xfrm>
            <a:off x="5724054" y="1985805"/>
            <a:ext cx="6100462" cy="1703229"/>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pPr>
            <a:r>
              <a:rPr lang="en-GB" b="1" dirty="0"/>
              <a:t>Successful cut-through</a:t>
            </a:r>
            <a:br>
              <a:rPr lang="en-GB" dirty="0"/>
            </a:br>
            <a:r>
              <a:rPr lang="en-GB" dirty="0"/>
              <a:t>Unprompted awareness of the ad was up +69%, significantly higher than DCM benchmarks.</a:t>
            </a:r>
            <a:br>
              <a:rPr lang="en-GB" dirty="0">
                <a:solidFill>
                  <a:srgbClr val="000000"/>
                </a:solidFill>
              </a:rPr>
            </a:br>
            <a:br>
              <a:rPr lang="en-GB" dirty="0">
                <a:solidFill>
                  <a:srgbClr val="000000"/>
                </a:solidFill>
              </a:rPr>
            </a:br>
            <a:r>
              <a:rPr lang="en-GB" b="1" dirty="0"/>
              <a:t>Increased consideration</a:t>
            </a:r>
            <a:br>
              <a:rPr lang="en-GB" dirty="0"/>
            </a:br>
            <a:r>
              <a:rPr lang="en-GB" dirty="0">
                <a:solidFill>
                  <a:srgbClr val="000000"/>
                </a:solidFill>
              </a:rPr>
              <a:t>Likelihood to consider Suzuki was up +88% amongst those exposed via cinema.</a:t>
            </a:r>
            <a:br>
              <a:rPr lang="en-GB" dirty="0">
                <a:solidFill>
                  <a:srgbClr val="000000"/>
                </a:solidFill>
              </a:rPr>
            </a:br>
            <a:br>
              <a:rPr lang="en-GB" dirty="0">
                <a:solidFill>
                  <a:srgbClr val="000000"/>
                </a:solidFill>
              </a:rPr>
            </a:br>
            <a:r>
              <a:rPr lang="en-GB" b="1" dirty="0"/>
              <a:t>Brand perception</a:t>
            </a:r>
            <a:br>
              <a:rPr lang="en-GB" dirty="0"/>
            </a:br>
            <a:r>
              <a:rPr lang="en-GB" dirty="0">
                <a:solidFill>
                  <a:srgbClr val="000000"/>
                </a:solidFill>
              </a:rPr>
              <a:t>Perception that Suzuki ‘is distinctive’ saw a +106% uplift vs. control sample.</a:t>
            </a:r>
          </a:p>
        </p:txBody>
      </p:sp>
      <p:pic>
        <p:nvPicPr>
          <p:cNvPr id="3" name="Picture Placeholder 8">
            <a:extLst>
              <a:ext uri="{FF2B5EF4-FFF2-40B4-BE49-F238E27FC236}">
                <a16:creationId xmlns:a16="http://schemas.microsoft.com/office/drawing/2014/main" id="{FAB61FAA-7E00-DA56-C15B-8B24114CC060}"/>
              </a:ext>
            </a:extLst>
          </p:cNvPr>
          <p:cNvPicPr>
            <a:picLocks noChangeAspect="1"/>
          </p:cNvPicPr>
          <p:nvPr/>
        </p:nvPicPr>
        <p:blipFill>
          <a:blip r:embed="rId3">
            <a:extLst>
              <a:ext uri="{28A0092B-C50C-407E-A947-70E740481C1C}">
                <a14:useLocalDpi xmlns:a14="http://schemas.microsoft.com/office/drawing/2010/main" val="0"/>
              </a:ext>
            </a:extLst>
          </a:blip>
          <a:srcRect l="17251" t="2378" r="18339" b="19824"/>
          <a:stretch>
            <a:fillRect/>
          </a:stretch>
        </p:blipFill>
        <p:spPr>
          <a:xfrm>
            <a:off x="5724054" y="3942523"/>
            <a:ext cx="2971483" cy="1807210"/>
          </a:xfrm>
          <a:prstGeom prst="roundRect">
            <a:avLst>
              <a:gd name="adj" fmla="val 1469"/>
            </a:avLst>
          </a:prstGeom>
          <a:blipFill>
            <a:blip r:embed="rId4"/>
            <a:srcRect/>
            <a:stretch>
              <a:fillRect t="-13649" b="-13649"/>
            </a:stretch>
          </a:blipFill>
        </p:spPr>
      </p:pic>
      <p:pic>
        <p:nvPicPr>
          <p:cNvPr id="4" name="Picture Placeholder 8">
            <a:extLst>
              <a:ext uri="{FF2B5EF4-FFF2-40B4-BE49-F238E27FC236}">
                <a16:creationId xmlns:a16="http://schemas.microsoft.com/office/drawing/2014/main" id="{0E644E4B-899D-AD4F-FC34-55BE64AE3AF9}"/>
              </a:ext>
            </a:extLst>
          </p:cNvPr>
          <p:cNvPicPr>
            <a:picLocks noChangeAspect="1"/>
          </p:cNvPicPr>
          <p:nvPr/>
        </p:nvPicPr>
        <p:blipFill>
          <a:blip r:embed="rId5">
            <a:extLst>
              <a:ext uri="{28A0092B-C50C-407E-A947-70E740481C1C}">
                <a14:useLocalDpi xmlns:a14="http://schemas.microsoft.com/office/drawing/2010/main" val="0"/>
              </a:ext>
            </a:extLst>
          </a:blip>
          <a:srcRect l="6777" t="1532" r="13063" b="1532"/>
          <a:stretch>
            <a:fillRect/>
          </a:stretch>
        </p:blipFill>
        <p:spPr>
          <a:xfrm>
            <a:off x="8796019" y="3942522"/>
            <a:ext cx="2971483" cy="1807210"/>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665586536"/>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2894</TotalTime>
  <Words>501</Words>
  <Application>Microsoft Macintosh PowerPoint</Application>
  <PresentationFormat>Widescreen</PresentationFormat>
  <Paragraphs>26</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Suzuki</vt:lpstr>
      <vt:lpstr>Suzuki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Lottie Thompson [sd22c2t]</cp:lastModifiedBy>
  <cp:revision>4</cp:revision>
  <dcterms:created xsi:type="dcterms:W3CDTF">2026-06-18T13:58:37Z</dcterms:created>
  <dcterms:modified xsi:type="dcterms:W3CDTF">2026-07-13T15:17:48Z</dcterms:modified>
</cp:coreProperties>
</file>