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1"/>
  </p:sldMasterIdLst>
  <p:notesMasterIdLst>
    <p:notesMasterId r:id="rId4"/>
  </p:notesMasterIdLst>
  <p:sldIdLst>
    <p:sldId id="323" r:id="rId2"/>
    <p:sldId id="325" r:id="rId3"/>
  </p:sldIdLst>
  <p:sldSz cx="12192000" cy="6858000"/>
  <p:notesSz cx="6858000" cy="9144000"/>
  <p:embeddedFontLst>
    <p:embeddedFont>
      <p:font typeface="Inter Tight" pitchFamily="2" charset="0"/>
      <p:regular r:id="rId5"/>
      <p:bold r:id="rId6"/>
      <p:italic r:id="rId7"/>
      <p:boldItalic r:id="rId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A98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0" d="100"/>
          <a:sy n="90" d="100"/>
        </p:scale>
        <p:origin x="370"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font" Target="fonts/font3.fntdata"/><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2.fntdata"/><Relationship Id="rId11" Type="http://schemas.openxmlformats.org/officeDocument/2006/relationships/theme" Target="theme/theme1.xml"/><Relationship Id="rId5" Type="http://schemas.openxmlformats.org/officeDocument/2006/relationships/font" Target="fonts/font1.fntdata"/><Relationship Id="rId10" Type="http://schemas.openxmlformats.org/officeDocument/2006/relationships/viewProps" Target="viewProps.xml"/><Relationship Id="rId4" Type="http://schemas.openxmlformats.org/officeDocument/2006/relationships/notesMaster" Target="notesMasters/notes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194A5A-77A1-4A5A-9712-F0BC94906E6C}" type="datetimeFigureOut">
              <a:rPr lang="en-GB" smtClean="0"/>
              <a:t>03/08/2026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F90537-5482-42BC-A2C3-D2D858C9C020}" type="slidenum">
              <a:rPr lang="en-GB" smtClean="0"/>
              <a:t>‹#›</a:t>
            </a:fld>
            <a:endParaRPr lang="en-GB"/>
          </a:p>
        </p:txBody>
      </p:sp>
    </p:spTree>
    <p:extLst>
      <p:ext uri="{BB962C8B-B14F-4D97-AF65-F5344CB8AC3E}">
        <p14:creationId xmlns:p14="http://schemas.microsoft.com/office/powerpoint/2010/main" val="71594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endParaRPr lang="en-US" dirty="0">
              <a:sym typeface="Inter T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a:t>
            </a:r>
            <a:r>
              <a:rPr lang="en-US" dirty="0" err="1">
                <a:sym typeface="Inter Tight"/>
              </a:rPr>
              <a:t>Morbm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Inter Tight"/>
            </a:endParaRPr>
          </a:p>
          <a:p>
            <a:endParaRPr lang="en-US" dirty="0">
              <a:sym typeface="Inter T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Inter Tight"/>
              </a:rPr>
              <a:t>Vivamus</a:t>
            </a:r>
            <a:r>
              <a:rPr lang="en-US" dirty="0">
                <a:sym typeface="Inter Tight"/>
              </a:rPr>
              <a:t> </a:t>
            </a:r>
            <a:r>
              <a:rPr lang="en-US" dirty="0" err="1">
                <a:sym typeface="Inter Tight"/>
              </a:rPr>
              <a:t>vehicula</a:t>
            </a:r>
            <a:r>
              <a:rPr lang="en-US" dirty="0">
                <a:sym typeface="Inter Tight"/>
              </a:rPr>
              <a:t> </a:t>
            </a:r>
            <a:r>
              <a:rPr lang="en-US" dirty="0" err="1">
                <a:sym typeface="Inter Tight"/>
              </a:rPr>
              <a:t>arcu</a:t>
            </a:r>
            <a:r>
              <a:rPr lang="en-US" dirty="0">
                <a:sym typeface="Inter Tight"/>
              </a:rPr>
              <a:t> </a:t>
            </a:r>
            <a:r>
              <a:rPr lang="en-US" dirty="0" err="1">
                <a:sym typeface="Inter Tight"/>
              </a:rPr>
              <a:t>felis</a:t>
            </a:r>
            <a:r>
              <a:rPr lang="en-US" dirty="0">
                <a:sym typeface="Inter Tight"/>
              </a:rPr>
              <a:t>, semper </a:t>
            </a:r>
            <a:r>
              <a:rPr lang="en-US" dirty="0" err="1">
                <a:sym typeface="Inter Tight"/>
              </a:rPr>
              <a:t>sagittis</a:t>
            </a:r>
            <a:r>
              <a:rPr lang="en-US" dirty="0">
                <a:sym typeface="Inter Tight"/>
              </a:rPr>
              <a:t> </a:t>
            </a:r>
            <a:r>
              <a:rPr lang="en-US" dirty="0" err="1">
                <a:sym typeface="Inter Tight"/>
              </a:rPr>
              <a:t>nisl</a:t>
            </a:r>
            <a:r>
              <a:rPr lang="en-US" dirty="0">
                <a:sym typeface="Inter Tight"/>
              </a:rPr>
              <a:t> </a:t>
            </a:r>
            <a:r>
              <a:rPr lang="en-US" dirty="0" err="1">
                <a:sym typeface="Inter Tight"/>
              </a:rPr>
              <a:t>condimentum</a:t>
            </a:r>
            <a:r>
              <a:rPr lang="en-US" dirty="0">
                <a:sym typeface="Inter Tight"/>
              </a:rPr>
              <a:t> vel. 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convallis </a:t>
            </a:r>
            <a:r>
              <a:rPr lang="en-US" dirty="0" err="1">
                <a:sym typeface="Inter Tight"/>
              </a:rPr>
              <a:t>tincidunt</a:t>
            </a:r>
            <a:r>
              <a:rPr lang="en-US" dirty="0">
                <a:sym typeface="Inter T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Inter Tight"/>
              </a:rPr>
              <a:t>Morbi </a:t>
            </a:r>
            <a:r>
              <a:rPr lang="en-US" dirty="0" err="1">
                <a:sym typeface="Inter Tight"/>
              </a:rPr>
              <a:t>tristique</a:t>
            </a:r>
            <a:r>
              <a:rPr lang="en-US" dirty="0">
                <a:sym typeface="Inter Tight"/>
              </a:rPr>
              <a:t> </a:t>
            </a:r>
            <a:r>
              <a:rPr lang="en-US" dirty="0" err="1">
                <a:sym typeface="Inter Tight"/>
              </a:rPr>
              <a:t>interdum</a:t>
            </a:r>
            <a:r>
              <a:rPr lang="en-US" dirty="0">
                <a:sym typeface="Inter Tight"/>
              </a:rPr>
              <a:t> tempus. Sed </a:t>
            </a:r>
            <a:r>
              <a:rPr lang="en-US" dirty="0" err="1">
                <a:sym typeface="Inter Tight"/>
              </a:rPr>
              <a:t>ut</a:t>
            </a:r>
            <a:r>
              <a:rPr lang="en-US" dirty="0">
                <a:sym typeface="Inter Tight"/>
              </a:rPr>
              <a:t> ipsum </a:t>
            </a:r>
            <a:r>
              <a:rPr lang="en-US" dirty="0" err="1">
                <a:sym typeface="Inter Tight"/>
              </a:rPr>
              <a:t>fringilla</a:t>
            </a:r>
            <a:r>
              <a:rPr lang="en-US" dirty="0">
                <a:sym typeface="Inter Tight"/>
              </a:rPr>
              <a:t> </a:t>
            </a:r>
            <a:r>
              <a:rPr lang="en-US" dirty="0" err="1">
                <a:sym typeface="Inter Tight"/>
              </a:rPr>
              <a:t>enim</a:t>
            </a:r>
            <a:r>
              <a:rPr lang="en-US" dirty="0">
                <a:sym typeface="Inter Tight"/>
              </a:rPr>
              <a:t> </a:t>
            </a:r>
            <a:r>
              <a:rPr lang="en-US" dirty="0" err="1">
                <a:sym typeface="Inter Tight"/>
              </a:rPr>
              <a:t>aliquet</a:t>
            </a:r>
            <a:r>
              <a:rPr lang="en-US" dirty="0">
                <a:sym typeface="Inter Tight"/>
              </a:rPr>
              <a:t> </a:t>
            </a:r>
            <a:r>
              <a:rPr lang="en-US" dirty="0" err="1">
                <a:sym typeface="Inter Tight"/>
              </a:rPr>
              <a:t>finibus</a:t>
            </a:r>
            <a:r>
              <a:rPr lang="en-US" dirty="0">
                <a:sym typeface="Inter Tight"/>
              </a:rPr>
              <a:t> in vitae ante. Sed </a:t>
            </a:r>
            <a:r>
              <a:rPr lang="en-US" dirty="0" err="1">
                <a:sym typeface="Inter Tight"/>
              </a:rPr>
              <a:t>iaculis</a:t>
            </a:r>
            <a:r>
              <a:rPr lang="en-US" dirty="0">
                <a:sym typeface="Inter Tight"/>
              </a:rPr>
              <a:t> </a:t>
            </a:r>
            <a:r>
              <a:rPr lang="en-US" dirty="0" err="1">
                <a:sym typeface="Inter Tight"/>
              </a:rPr>
              <a:t>scelerisque</a:t>
            </a:r>
            <a:r>
              <a:rPr lang="en-US" dirty="0">
                <a:sym typeface="Inter Tight"/>
              </a:rPr>
              <a:t> </a:t>
            </a:r>
            <a:r>
              <a:rPr lang="en-US" dirty="0" err="1">
                <a:sym typeface="Inter Tight"/>
              </a:rPr>
              <a:t>lacus</a:t>
            </a:r>
            <a:r>
              <a:rPr lang="en-US" dirty="0">
                <a:sym typeface="Inter Tight"/>
              </a:rPr>
              <a:t>, </a:t>
            </a:r>
            <a:r>
              <a:rPr lang="en-US" dirty="0" err="1">
                <a:sym typeface="Inter Tight"/>
              </a:rPr>
              <a:t>eu</a:t>
            </a:r>
            <a:r>
              <a:rPr lang="en-US" dirty="0">
                <a:sym typeface="Inter Tight"/>
              </a:rPr>
              <a:t> </a:t>
            </a:r>
            <a:r>
              <a:rPr lang="en-US" dirty="0" err="1">
                <a:sym typeface="Inter Tight"/>
              </a:rPr>
              <a:t>fringilla</a:t>
            </a:r>
            <a:r>
              <a:rPr lang="en-US" dirty="0">
                <a:sym typeface="Inter Tight"/>
              </a:rPr>
              <a:t> libero </a:t>
            </a:r>
            <a:r>
              <a:rPr lang="en-US" dirty="0" err="1">
                <a:sym typeface="Inter Tight"/>
              </a:rPr>
              <a:t>convalli</a:t>
            </a:r>
            <a:r>
              <a:rPr lang="en-US" dirty="0">
                <a:sym typeface="Inter Tight"/>
              </a:rPr>
              <a:t>. </a:t>
            </a:r>
          </a:p>
          <a:p>
            <a:endParaRPr lang="en-US" dirty="0">
              <a:sym typeface="Inter T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03/08/2026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ED7945C0-505E-ECDA-B16E-3DCD2966A4CE}"/>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A4636354-A74F-B3C8-DF6E-FCB7ECBF86F9}"/>
              </a:ext>
            </a:extLst>
          </p:cNvPr>
          <p:cNvSpPr>
            <a:spLocks noGrp="1"/>
          </p:cNvSpPr>
          <p:nvPr>
            <p:ph type="title"/>
          </p:nvPr>
        </p:nvSpPr>
        <p:spPr>
          <a:xfrm>
            <a:off x="510922" y="476824"/>
            <a:ext cx="10837631" cy="525552"/>
          </a:xfrm>
        </p:spPr>
        <p:txBody>
          <a:bodyPr/>
          <a:lstStyle/>
          <a:p>
            <a:r>
              <a:rPr lang="en-GB" dirty="0"/>
              <a:t>Sky Glass</a:t>
            </a:r>
          </a:p>
        </p:txBody>
      </p:sp>
      <p:sp>
        <p:nvSpPr>
          <p:cNvPr id="11" name="Text Placeholder 4">
            <a:extLst>
              <a:ext uri="{FF2B5EF4-FFF2-40B4-BE49-F238E27FC236}">
                <a16:creationId xmlns:a16="http://schemas.microsoft.com/office/drawing/2014/main" id="{8075C04E-6A45-7A65-964D-5ED74D109325}"/>
              </a:ext>
            </a:extLst>
          </p:cNvPr>
          <p:cNvSpPr>
            <a:spLocks noGrp="1"/>
          </p:cNvSpPr>
          <p:nvPr>
            <p:ph type="body" sz="quarter" idx="16"/>
          </p:nvPr>
        </p:nvSpPr>
        <p:spPr>
          <a:xfrm>
            <a:off x="510922" y="1436688"/>
            <a:ext cx="6517108" cy="3984624"/>
          </a:xfrm>
        </p:spPr>
        <p:txBody>
          <a:bodyPr/>
          <a:lstStyle/>
          <a:p>
            <a:pPr indent="0" defTabSz="961844">
              <a:lnSpc>
                <a:spcPct val="100000"/>
              </a:lnSpc>
              <a:spcBef>
                <a:spcPts val="0"/>
              </a:spcBef>
              <a:buClr>
                <a:srgbClr val="FFFFFF"/>
              </a:buClr>
              <a:buSzPct val="100000"/>
              <a:defRPr/>
            </a:pPr>
            <a:r>
              <a:rPr lang="en-GB" sz="1300" b="1" dirty="0">
                <a:latin typeface="+mj-lt"/>
              </a:rPr>
              <a:t>Background </a:t>
            </a:r>
          </a:p>
          <a:p>
            <a:pPr defTabSz="654246">
              <a:lnSpc>
                <a:spcPts val="1400"/>
              </a:lnSpc>
              <a:spcAft>
                <a:spcPts val="116"/>
              </a:spcAft>
            </a:pPr>
            <a:r>
              <a:rPr lang="en-GB" altLang="en-US" sz="1300" dirty="0">
                <a:solidFill>
                  <a:srgbClr val="000000"/>
                </a:solidFill>
                <a:latin typeface="+mj-lt"/>
                <a:cs typeface="Arial" pitchFamily="34" charset="0"/>
              </a:rPr>
              <a:t>After a successful product launch in 2022 that drove mass awareness of Sky Glass, Sky wanted to shift its focus to driving consideration to purchase - showcasing its key ‘Smarter than a Smart TV’ message.</a:t>
            </a:r>
          </a:p>
          <a:p>
            <a:pPr lvl="0" indent="0" defTabSz="961844">
              <a:lnSpc>
                <a:spcPts val="1400"/>
              </a:lnSpc>
              <a:spcBef>
                <a:spcPts val="0"/>
              </a:spcBef>
              <a:buClr>
                <a:srgbClr val="FFFFFF"/>
              </a:buClr>
              <a:buSzPct val="100000"/>
              <a:defRPr/>
            </a:pPr>
            <a:endParaRPr lang="en-GB" sz="1300" b="1" dirty="0">
              <a:solidFill>
                <a:srgbClr val="000000"/>
              </a:solidFill>
              <a:latin typeface="+mj-lt"/>
            </a:endParaRPr>
          </a:p>
          <a:p>
            <a:pPr lvl="0" indent="0" defTabSz="961844">
              <a:lnSpc>
                <a:spcPts val="1400"/>
              </a:lnSpc>
              <a:spcBef>
                <a:spcPts val="0"/>
              </a:spcBef>
              <a:buClr>
                <a:srgbClr val="FFFFFF"/>
              </a:buClr>
              <a:buSzPct val="100000"/>
              <a:defRPr/>
            </a:pPr>
            <a:r>
              <a:rPr lang="en-GB" altLang="en-US" sz="1300" b="1" dirty="0">
                <a:latin typeface="+mj-lt"/>
              </a:rPr>
              <a:t>Plan</a:t>
            </a:r>
          </a:p>
          <a:p>
            <a:pPr lvl="0" indent="0" defTabSz="961844">
              <a:lnSpc>
                <a:spcPts val="1400"/>
              </a:lnSpc>
              <a:spcBef>
                <a:spcPts val="0"/>
              </a:spcBef>
              <a:buClr>
                <a:srgbClr val="FFFFFF"/>
              </a:buClr>
              <a:buSzPct val="100000"/>
              <a:defRPr/>
            </a:pPr>
            <a:endParaRPr lang="en-GB" altLang="en-US" sz="1300" b="1" dirty="0">
              <a:latin typeface="+mj-lt"/>
            </a:endParaRPr>
          </a:p>
          <a:p>
            <a:pPr lvl="0" indent="0" defTabSz="961844">
              <a:lnSpc>
                <a:spcPts val="1400"/>
              </a:lnSpc>
              <a:spcBef>
                <a:spcPts val="0"/>
              </a:spcBef>
              <a:buClr>
                <a:srgbClr val="FFFFFF"/>
              </a:buClr>
              <a:buSzPct val="100000"/>
              <a:defRPr/>
            </a:pPr>
            <a:r>
              <a:rPr lang="en-GB" altLang="en-US" sz="1300" dirty="0">
                <a:solidFill>
                  <a:srgbClr val="000000"/>
                </a:solidFill>
                <a:latin typeface="+mj-lt"/>
                <a:cs typeface="Arial" pitchFamily="34" charset="0"/>
              </a:rPr>
              <a:t>Sky strategically used two copy lengths, launching the campaign with the new 60” copy in bespoke film packs across Q4, and continued momentum by accessing both the ABC1 Adult &amp; Family AGPs. The campaign then ended with a cut-down 30” copy to maximise admissions from the budget.</a:t>
            </a:r>
          </a:p>
          <a:p>
            <a:pPr lvl="0" indent="0" defTabSz="961844">
              <a:lnSpc>
                <a:spcPts val="1400"/>
              </a:lnSpc>
              <a:spcBef>
                <a:spcPts val="0"/>
              </a:spcBef>
              <a:buClr>
                <a:srgbClr val="FFFFFF"/>
              </a:buClr>
              <a:buSzPct val="100000"/>
              <a:defRPr/>
            </a:pPr>
            <a:endParaRPr lang="en-GB" sz="1300" dirty="0">
              <a:solidFill>
                <a:srgbClr val="000000"/>
              </a:solidFill>
              <a:latin typeface="+mj-lt"/>
            </a:endParaRPr>
          </a:p>
          <a:p>
            <a:pPr lvl="0" indent="0" defTabSz="961844">
              <a:lnSpc>
                <a:spcPts val="1400"/>
              </a:lnSpc>
              <a:spcBef>
                <a:spcPts val="0"/>
              </a:spcBef>
              <a:buClr>
                <a:srgbClr val="FFFFFF"/>
              </a:buClr>
              <a:buSzPct val="100000"/>
              <a:defRPr/>
            </a:pPr>
            <a:r>
              <a:rPr lang="en-GB" sz="1300" b="1" dirty="0">
                <a:latin typeface="+mj-lt"/>
              </a:rPr>
              <a:t>Results</a:t>
            </a:r>
          </a:p>
          <a:p>
            <a:pPr lvl="0" indent="0" defTabSz="961844">
              <a:lnSpc>
                <a:spcPts val="1400"/>
              </a:lnSpc>
              <a:spcBef>
                <a:spcPts val="0"/>
              </a:spcBef>
              <a:buClr>
                <a:srgbClr val="FFFFFF"/>
              </a:buClr>
              <a:buSzPct val="100000"/>
              <a:defRPr/>
            </a:pPr>
            <a:endParaRPr lang="en-GB" sz="1300" b="1" dirty="0">
              <a:latin typeface="+mj-lt"/>
            </a:endParaRPr>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latin typeface="+mj-lt"/>
              </a:rPr>
              <a:t>Cinema achieved a consideration cost-per-point that was more efficient than TV (+14%) and BVOD (+57%)</a:t>
            </a:r>
          </a:p>
          <a:p>
            <a:pPr lvl="0" indent="0" defTabSz="961844">
              <a:lnSpc>
                <a:spcPts val="1400"/>
              </a:lnSpc>
              <a:spcBef>
                <a:spcPts val="0"/>
              </a:spcBef>
              <a:buClr>
                <a:schemeClr val="tx1"/>
              </a:buClr>
              <a:buSzPct val="100000"/>
              <a:defRPr/>
            </a:pPr>
            <a:endParaRPr lang="en-GB" sz="1300" dirty="0">
              <a:latin typeface="+mj-lt"/>
            </a:endParaRPr>
          </a:p>
          <a:p>
            <a:pPr marL="285750" lvl="0" indent="-285750" defTabSz="961844">
              <a:lnSpc>
                <a:spcPts val="1400"/>
              </a:lnSpc>
              <a:spcBef>
                <a:spcPts val="0"/>
              </a:spcBef>
              <a:buClr>
                <a:schemeClr val="tx1"/>
              </a:buClr>
              <a:buSzPct val="100000"/>
              <a:buFont typeface="Arial" panose="020B0604020202020204" pitchFamily="34" charset="0"/>
              <a:buChar char="•"/>
              <a:defRPr/>
            </a:pPr>
            <a:r>
              <a:rPr lang="en-GB" sz="1300" dirty="0">
                <a:latin typeface="+mj-lt"/>
              </a:rPr>
              <a:t>The whole campaign was a huge success driving 30% incremental sales volume immediately after launch. </a:t>
            </a:r>
          </a:p>
          <a:p>
            <a:pPr indent="0">
              <a:lnSpc>
                <a:spcPct val="100000"/>
              </a:lnSpc>
              <a:spcBef>
                <a:spcPts val="0"/>
              </a:spcBef>
            </a:pPr>
            <a:endParaRPr lang="en-GB" sz="1400" dirty="0">
              <a:latin typeface="+mj-lt"/>
            </a:endParaRPr>
          </a:p>
        </p:txBody>
      </p:sp>
      <p:pic>
        <p:nvPicPr>
          <p:cNvPr id="12" name="Picture Placeholder 10">
            <a:extLst>
              <a:ext uri="{FF2B5EF4-FFF2-40B4-BE49-F238E27FC236}">
                <a16:creationId xmlns:a16="http://schemas.microsoft.com/office/drawing/2014/main" id="{1D727AC3-5662-AD21-869B-5C607DD57D6A}"/>
              </a:ext>
            </a:extLst>
          </p:cNvPr>
          <p:cNvPicPr>
            <a:picLocks noGrp="1" noChangeAspect="1"/>
          </p:cNvPicPr>
          <p:nvPr>
            <p:ph type="pic" sz="quarter" idx="84"/>
          </p:nvPr>
        </p:nvPicPr>
        <p:blipFill rotWithShape="1">
          <a:blip r:embed="rId2">
            <a:extLst>
              <a:ext uri="{28A0092B-C50C-407E-A947-70E740481C1C}">
                <a14:useLocalDpi xmlns:a14="http://schemas.microsoft.com/office/drawing/2010/main" val="0"/>
              </a:ext>
            </a:extLst>
          </a:blip>
          <a:srcRect t="3487" b="29909"/>
          <a:stretch>
            <a:fillRect/>
          </a:stretch>
        </p:blipFill>
        <p:spPr>
          <a:xfrm>
            <a:off x="7277100" y="3489643"/>
            <a:ext cx="4617720" cy="2316481"/>
          </a:xfrm>
          <a:prstGeom prst="roundRect">
            <a:avLst>
              <a:gd name="adj" fmla="val 1469"/>
            </a:avLst>
          </a:prstGeom>
          <a:blipFill>
            <a:blip r:embed="rId3"/>
            <a:srcRect/>
            <a:stretch>
              <a:fillRect t="-13649" b="-13649"/>
            </a:stretch>
          </a:blipFill>
        </p:spPr>
      </p:pic>
      <p:pic>
        <p:nvPicPr>
          <p:cNvPr id="13" name="Picture Placeholder 8">
            <a:extLst>
              <a:ext uri="{FF2B5EF4-FFF2-40B4-BE49-F238E27FC236}">
                <a16:creationId xmlns:a16="http://schemas.microsoft.com/office/drawing/2014/main" id="{7069D039-3ADC-00B5-5784-8869CB17AB76}"/>
              </a:ext>
            </a:extLst>
          </p:cNvPr>
          <p:cNvPicPr>
            <a:picLocks noGrp="1" noChangeAspect="1"/>
          </p:cNvPicPr>
          <p:nvPr>
            <p:ph type="pic" sz="quarter" idx="85"/>
          </p:nvPr>
        </p:nvPicPr>
        <p:blipFill rotWithShape="1">
          <a:blip r:embed="rId4">
            <a:extLst>
              <a:ext uri="{28A0092B-C50C-407E-A947-70E740481C1C}">
                <a14:useLocalDpi xmlns:a14="http://schemas.microsoft.com/office/drawing/2010/main" val="0"/>
              </a:ext>
            </a:extLst>
          </a:blip>
          <a:srcRect l="11592" t="24204" r="10650" b="23264"/>
          <a:stretch>
            <a:fillRect/>
          </a:stretch>
        </p:blipFill>
        <p:spPr>
          <a:xfrm>
            <a:off x="7277100" y="1051876"/>
            <a:ext cx="4617720" cy="2316481"/>
          </a:xfrm>
          <a:prstGeom prst="roundRect">
            <a:avLst>
              <a:gd name="adj" fmla="val 1469"/>
            </a:avLst>
          </a:prstGeom>
          <a:blipFill>
            <a:blip r:embed="rId3"/>
            <a:srcRect/>
            <a:stretch>
              <a:fillRect t="-13649" b="-13649"/>
            </a:stretch>
          </a:blipFill>
        </p:spPr>
      </p:pic>
      <p:sp>
        <p:nvSpPr>
          <p:cNvPr id="14" name="TextBox 13">
            <a:extLst>
              <a:ext uri="{FF2B5EF4-FFF2-40B4-BE49-F238E27FC236}">
                <a16:creationId xmlns:a16="http://schemas.microsoft.com/office/drawing/2014/main" id="{07BE7972-1BB2-22B0-A72C-99F227F72777}"/>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mj-lt"/>
                <a:ea typeface="Inter 24pt Medium" panose="02000503000000020004" pitchFamily="2" charset="0"/>
              </a:rPr>
              <a:t>DCM Awards nominee: </a:t>
            </a:r>
          </a:p>
          <a:p>
            <a:pPr lvl="0" algn="ctr" defTabSz="872306">
              <a:defRPr/>
            </a:pPr>
            <a:r>
              <a:rPr lang="en-GB" sz="1200" dirty="0">
                <a:solidFill>
                  <a:srgbClr val="FFFFFF"/>
                </a:solidFill>
                <a:latin typeface="+mj-lt"/>
                <a:ea typeface="Inter 24pt Medium" panose="02000503000000020004" pitchFamily="2" charset="0"/>
              </a:rPr>
              <a:t>Best Use of Cinema (Large)</a:t>
            </a:r>
          </a:p>
        </p:txBody>
      </p:sp>
    </p:spTree>
    <p:extLst>
      <p:ext uri="{BB962C8B-B14F-4D97-AF65-F5344CB8AC3E}">
        <p14:creationId xmlns:p14="http://schemas.microsoft.com/office/powerpoint/2010/main" val="2173052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0445E0-633E-7C42-EE4E-700730E78D24}"/>
            </a:ext>
          </a:extLst>
        </p:cNvPr>
        <p:cNvGrpSpPr/>
        <p:nvPr/>
      </p:nvGrpSpPr>
      <p:grpSpPr>
        <a:xfrm>
          <a:off x="0" y="0"/>
          <a:ext cx="0" cy="0"/>
          <a:chOff x="0" y="0"/>
          <a:chExt cx="0" cy="0"/>
        </a:xfrm>
      </p:grpSpPr>
      <p:sp>
        <p:nvSpPr>
          <p:cNvPr id="8" name="Text Placeholder 1">
            <a:extLst>
              <a:ext uri="{FF2B5EF4-FFF2-40B4-BE49-F238E27FC236}">
                <a16:creationId xmlns:a16="http://schemas.microsoft.com/office/drawing/2014/main" id="{261AC8A4-55BA-F1C0-3319-748471DBB8B4}"/>
              </a:ext>
            </a:extLst>
          </p:cNvPr>
          <p:cNvSpPr>
            <a:spLocks noGrp="1"/>
          </p:cNvSpPr>
          <p:nvPr>
            <p:ph type="body" sz="quarter" idx="83"/>
          </p:nvPr>
        </p:nvSpPr>
        <p:spPr>
          <a:xfrm>
            <a:off x="6588682" y="6480592"/>
            <a:ext cx="5398076" cy="157051"/>
          </a:xfrm>
        </p:spPr>
        <p:txBody>
          <a:bodyPr/>
          <a:lstStyle/>
          <a:p>
            <a:endParaRPr lang="en-GB"/>
          </a:p>
        </p:txBody>
      </p:sp>
      <p:sp>
        <p:nvSpPr>
          <p:cNvPr id="9" name="Title 2">
            <a:extLst>
              <a:ext uri="{FF2B5EF4-FFF2-40B4-BE49-F238E27FC236}">
                <a16:creationId xmlns:a16="http://schemas.microsoft.com/office/drawing/2014/main" id="{89D89C48-C46D-5405-1660-3D78CC2CB641}"/>
              </a:ext>
            </a:extLst>
          </p:cNvPr>
          <p:cNvSpPr>
            <a:spLocks noGrp="1"/>
          </p:cNvSpPr>
          <p:nvPr>
            <p:ph type="title"/>
          </p:nvPr>
        </p:nvSpPr>
        <p:spPr>
          <a:xfrm>
            <a:off x="510922" y="476824"/>
            <a:ext cx="10837631" cy="525552"/>
          </a:xfrm>
        </p:spPr>
        <p:txBody>
          <a:bodyPr/>
          <a:lstStyle/>
          <a:p>
            <a:r>
              <a:rPr lang="en-GB" dirty="0"/>
              <a:t>Sky Glass</a:t>
            </a:r>
          </a:p>
        </p:txBody>
      </p:sp>
      <p:sp>
        <p:nvSpPr>
          <p:cNvPr id="10" name="Subtitle 3">
            <a:extLst>
              <a:ext uri="{FF2B5EF4-FFF2-40B4-BE49-F238E27FC236}">
                <a16:creationId xmlns:a16="http://schemas.microsoft.com/office/drawing/2014/main" id="{9D0C60D0-B996-C165-17CA-7CB7621AA903}"/>
              </a:ext>
            </a:extLst>
          </p:cNvPr>
          <p:cNvSpPr>
            <a:spLocks noGrp="1"/>
          </p:cNvSpPr>
          <p:nvPr>
            <p:ph type="subTitle" idx="1"/>
          </p:nvPr>
        </p:nvSpPr>
        <p:spPr>
          <a:xfrm>
            <a:off x="508532" y="1173679"/>
            <a:ext cx="6551835" cy="310347"/>
          </a:xfrm>
        </p:spPr>
        <p:txBody>
          <a:bodyPr/>
          <a:lstStyle/>
          <a:p>
            <a:r>
              <a:rPr lang="en-GB" dirty="0"/>
              <a:t>Smarter Than A Smart TV</a:t>
            </a:r>
          </a:p>
          <a:p>
            <a:endParaRPr lang="en-GB" dirty="0"/>
          </a:p>
        </p:txBody>
      </p:sp>
      <p:sp>
        <p:nvSpPr>
          <p:cNvPr id="11" name="Text Placeholder 4">
            <a:extLst>
              <a:ext uri="{FF2B5EF4-FFF2-40B4-BE49-F238E27FC236}">
                <a16:creationId xmlns:a16="http://schemas.microsoft.com/office/drawing/2014/main" id="{D1285E96-78C2-557A-8EE3-8D639EEF8028}"/>
              </a:ext>
            </a:extLst>
          </p:cNvPr>
          <p:cNvSpPr>
            <a:spLocks noGrp="1"/>
          </p:cNvSpPr>
          <p:nvPr>
            <p:ph type="body" sz="quarter" idx="16"/>
          </p:nvPr>
        </p:nvSpPr>
        <p:spPr>
          <a:xfrm>
            <a:off x="508532" y="1844675"/>
            <a:ext cx="5397318" cy="3839645"/>
          </a:xfrm>
        </p:spPr>
        <p:txBody>
          <a:bodyPr/>
          <a:lstStyle/>
          <a:p>
            <a:pPr indent="0" defTabSz="654246">
              <a:lnSpc>
                <a:spcPct val="100000"/>
              </a:lnSpc>
              <a:spcBef>
                <a:spcPts val="0"/>
              </a:spcBef>
            </a:pPr>
            <a:r>
              <a:rPr lang="en-GB" altLang="en-US" sz="1300" b="1" dirty="0">
                <a:cs typeface="Arial" pitchFamily="34" charset="0"/>
              </a:rPr>
              <a:t>Background</a:t>
            </a:r>
          </a:p>
          <a:p>
            <a:pPr indent="0" defTabSz="654246">
              <a:lnSpc>
                <a:spcPct val="100000"/>
              </a:lnSpc>
              <a:spcBef>
                <a:spcPts val="0"/>
              </a:spcBef>
            </a:pPr>
            <a:endParaRPr lang="en-GB" altLang="en-US" sz="1300" b="1" dirty="0">
              <a:cs typeface="Arial" pitchFamily="34" charset="0"/>
            </a:endParaRPr>
          </a:p>
          <a:p>
            <a:pPr defTabSz="654246">
              <a:lnSpc>
                <a:spcPct val="100000"/>
              </a:lnSpc>
              <a:spcBef>
                <a:spcPts val="0"/>
              </a:spcBef>
            </a:pPr>
            <a:r>
              <a:rPr lang="en-GB" altLang="en-US" sz="1300" dirty="0">
                <a:solidFill>
                  <a:srgbClr val="000000"/>
                </a:solidFill>
                <a:cs typeface="Arial" pitchFamily="34" charset="0"/>
              </a:rPr>
              <a:t>After a successful product launch in 2022 that drove mass awareness to Sky Glass and its credentials as an industry leading premium viewing experience product, Sky wanted to shift its focus this time to driving consideration to purchase. With its highly attentive, premium environment, and strong sound and visual quality, Sky ran across cinema knowing that it was the perfect reflection of the key features that Sky Glass can offer, showcasing the key ‘Smarter than a Smart TV’ message.</a:t>
            </a:r>
          </a:p>
          <a:p>
            <a:pPr defTabSz="654246">
              <a:lnSpc>
                <a:spcPct val="100000"/>
              </a:lnSpc>
              <a:spcBef>
                <a:spcPts val="0"/>
              </a:spcBef>
            </a:pPr>
            <a:endParaRPr lang="en-GB" altLang="en-US" sz="1300" dirty="0">
              <a:solidFill>
                <a:srgbClr val="000000"/>
              </a:solidFill>
              <a:cs typeface="Arial" pitchFamily="34" charset="0"/>
            </a:endParaRPr>
          </a:p>
          <a:p>
            <a:pPr defTabSz="654246">
              <a:lnSpc>
                <a:spcPct val="100000"/>
              </a:lnSpc>
              <a:spcBef>
                <a:spcPts val="0"/>
              </a:spcBef>
            </a:pPr>
            <a:r>
              <a:rPr lang="en-GB" altLang="en-US" sz="1300" b="1" dirty="0">
                <a:cs typeface="Arial" pitchFamily="34" charset="0"/>
              </a:rPr>
              <a:t>Plan</a:t>
            </a:r>
          </a:p>
          <a:p>
            <a:pPr defTabSz="654246">
              <a:lnSpc>
                <a:spcPct val="100000"/>
              </a:lnSpc>
              <a:spcBef>
                <a:spcPts val="0"/>
              </a:spcBef>
            </a:pPr>
            <a:endParaRPr lang="en-GB" altLang="en-US" sz="1300" b="1" dirty="0">
              <a:cs typeface="Arial" pitchFamily="34" charset="0"/>
            </a:endParaRPr>
          </a:p>
          <a:p>
            <a:pPr defTabSz="654246">
              <a:lnSpc>
                <a:spcPct val="100000"/>
              </a:lnSpc>
              <a:spcBef>
                <a:spcPts val="0"/>
              </a:spcBef>
            </a:pPr>
            <a:r>
              <a:rPr lang="en-GB" altLang="en-US" sz="1300" dirty="0">
                <a:solidFill>
                  <a:srgbClr val="000000"/>
                </a:solidFill>
                <a:cs typeface="Arial" pitchFamily="34" charset="0"/>
              </a:rPr>
              <a:t>Sky strategically used two copy lengths, launching the campaign with the new 60” copy in bespoke film packs across Q4, and continued momentum by accessing both the ABC1 Adult &amp; Family AGPs. The 60” spot that afforded the time to communicate multiple key features including the 4K screen &amp; sound bar, delivered in an immersive and engaging environment. The campaign then ended with a cut-down 30” copy to maximise admissions from the budget</a:t>
            </a:r>
            <a:r>
              <a:rPr lang="en-GB" altLang="en-US" sz="1400" dirty="0">
                <a:solidFill>
                  <a:srgbClr val="000000"/>
                </a:solidFill>
                <a:latin typeface="Arial" pitchFamily="34" charset="0"/>
                <a:cs typeface="Arial" pitchFamily="34" charset="0"/>
              </a:rPr>
              <a:t>.</a:t>
            </a:r>
          </a:p>
          <a:p>
            <a:pPr indent="0" defTabSz="654246">
              <a:lnSpc>
                <a:spcPct val="100000"/>
              </a:lnSpc>
              <a:spcBef>
                <a:spcPts val="0"/>
              </a:spcBef>
              <a:spcAft>
                <a:spcPts val="116"/>
              </a:spcAft>
            </a:pPr>
            <a:endParaRPr lang="en-GB" altLang="en-US" sz="1300" dirty="0">
              <a:solidFill>
                <a:srgbClr val="000000"/>
              </a:solidFill>
              <a:cs typeface="Arial" pitchFamily="34" charset="0"/>
            </a:endParaRPr>
          </a:p>
        </p:txBody>
      </p:sp>
      <p:graphicFrame>
        <p:nvGraphicFramePr>
          <p:cNvPr id="13" name="Table 12">
            <a:extLst>
              <a:ext uri="{FF2B5EF4-FFF2-40B4-BE49-F238E27FC236}">
                <a16:creationId xmlns:a16="http://schemas.microsoft.com/office/drawing/2014/main" id="{4C789A06-A9F5-E941-72B2-7DB2E2EDACAF}"/>
              </a:ext>
            </a:extLst>
          </p:cNvPr>
          <p:cNvGraphicFramePr>
            <a:graphicFrameLocks noGrp="1"/>
          </p:cNvGraphicFramePr>
          <p:nvPr>
            <p:extLst>
              <p:ext uri="{D42A27DB-BD31-4B8C-83A1-F6EECF244321}">
                <p14:modId xmlns:p14="http://schemas.microsoft.com/office/powerpoint/2010/main" val="3613273432"/>
              </p:ext>
            </p:extLst>
          </p:nvPr>
        </p:nvGraphicFramePr>
        <p:xfrm>
          <a:off x="6285396" y="1023306"/>
          <a:ext cx="5397320" cy="754413"/>
        </p:xfrm>
        <a:graphic>
          <a:graphicData uri="http://schemas.openxmlformats.org/drawingml/2006/table">
            <a:tbl>
              <a:tblPr firstRow="1" bandRow="1">
                <a:tableStyleId>{93296810-A885-4BE3-A3E7-6D5BEEA58F35}</a:tableStyleId>
              </a:tblPr>
              <a:tblGrid>
                <a:gridCol w="1349330">
                  <a:extLst>
                    <a:ext uri="{9D8B030D-6E8A-4147-A177-3AD203B41FA5}">
                      <a16:colId xmlns:a16="http://schemas.microsoft.com/office/drawing/2014/main" val="3445733911"/>
                    </a:ext>
                  </a:extLst>
                </a:gridCol>
                <a:gridCol w="1349330">
                  <a:extLst>
                    <a:ext uri="{9D8B030D-6E8A-4147-A177-3AD203B41FA5}">
                      <a16:colId xmlns:a16="http://schemas.microsoft.com/office/drawing/2014/main" val="2072537272"/>
                    </a:ext>
                  </a:extLst>
                </a:gridCol>
                <a:gridCol w="1349330">
                  <a:extLst>
                    <a:ext uri="{9D8B030D-6E8A-4147-A177-3AD203B41FA5}">
                      <a16:colId xmlns:a16="http://schemas.microsoft.com/office/drawing/2014/main" val="3314162814"/>
                    </a:ext>
                  </a:extLst>
                </a:gridCol>
                <a:gridCol w="1349330">
                  <a:extLst>
                    <a:ext uri="{9D8B030D-6E8A-4147-A177-3AD203B41FA5}">
                      <a16:colId xmlns:a16="http://schemas.microsoft.com/office/drawing/2014/main" val="776944138"/>
                    </a:ext>
                  </a:extLst>
                </a:gridCol>
              </a:tblGrid>
              <a:tr h="366967">
                <a:tc>
                  <a:txBody>
                    <a:bodyPr/>
                    <a:lstStyle/>
                    <a:p>
                      <a:r>
                        <a:rPr lang="en-GB" sz="1100" dirty="0"/>
                        <a:t>Media Agency</a:t>
                      </a:r>
                    </a:p>
                  </a:txBody>
                  <a:tcPr marL="52167" marR="52167" marT="26083" marB="26083"/>
                </a:tc>
                <a:tc>
                  <a:txBody>
                    <a:bodyPr/>
                    <a:lstStyle/>
                    <a:p>
                      <a:r>
                        <a:rPr lang="en-GB" sz="1100" dirty="0"/>
                        <a:t>Target</a:t>
                      </a:r>
                    </a:p>
                  </a:txBody>
                  <a:tcPr marL="52167" marR="52167" marT="26083" marB="26083"/>
                </a:tc>
                <a:tc>
                  <a:txBody>
                    <a:bodyPr/>
                    <a:lstStyle/>
                    <a:p>
                      <a:r>
                        <a:rPr lang="en-GB" sz="1100" dirty="0"/>
                        <a:t>Buying Route</a:t>
                      </a:r>
                    </a:p>
                  </a:txBody>
                  <a:tcPr marL="52167" marR="52167" marT="26083" marB="26083"/>
                </a:tc>
                <a:tc>
                  <a:txBody>
                    <a:bodyPr/>
                    <a:lstStyle/>
                    <a:p>
                      <a:r>
                        <a:rPr lang="en-GB" sz="1100" dirty="0"/>
                        <a:t>Copy length</a:t>
                      </a:r>
                    </a:p>
                  </a:txBody>
                  <a:tcPr marL="52167" marR="52167" marT="26083" marB="26083"/>
                </a:tc>
                <a:extLst>
                  <a:ext uri="{0D108BD9-81ED-4DB2-BD59-A6C34878D82A}">
                    <a16:rowId xmlns:a16="http://schemas.microsoft.com/office/drawing/2014/main" val="1179928151"/>
                  </a:ext>
                </a:extLst>
              </a:tr>
              <a:tr h="366967">
                <a:tc>
                  <a:txBody>
                    <a:bodyPr/>
                    <a:lstStyle/>
                    <a:p>
                      <a:r>
                        <a:rPr lang="en-GB" sz="1100"/>
                        <a:t>EssenceMediacom</a:t>
                      </a:r>
                      <a:endParaRPr lang="en-GB" sz="1100" dirty="0"/>
                    </a:p>
                  </a:txBody>
                  <a:tcPr marL="52167" marR="52167" marT="26083" marB="26083"/>
                </a:tc>
                <a:tc>
                  <a:txBody>
                    <a:bodyPr/>
                    <a:lstStyle/>
                    <a:p>
                      <a:r>
                        <a:rPr lang="en-GB" sz="1100" dirty="0"/>
                        <a:t>ABC1 Adults</a:t>
                      </a:r>
                    </a:p>
                  </a:txBody>
                  <a:tcPr marL="52167" marR="52167" marT="26083" marB="26083"/>
                </a:tc>
                <a:tc>
                  <a:txBody>
                    <a:bodyPr/>
                    <a:lstStyle/>
                    <a:p>
                      <a:r>
                        <a:rPr lang="en-GB" sz="1100" dirty="0"/>
                        <a:t>ABC1 Ads / Family AGP &amp; Film Packs</a:t>
                      </a:r>
                    </a:p>
                  </a:txBody>
                  <a:tcPr marL="52167" marR="52167" marT="26083" marB="26083"/>
                </a:tc>
                <a:tc>
                  <a:txBody>
                    <a:bodyPr/>
                    <a:lstStyle/>
                    <a:p>
                      <a:r>
                        <a:rPr lang="en-GB" sz="1100" dirty="0"/>
                        <a:t>60” , 30”</a:t>
                      </a:r>
                    </a:p>
                  </a:txBody>
                  <a:tcPr marL="52167" marR="52167" marT="26083" marB="26083"/>
                </a:tc>
                <a:extLst>
                  <a:ext uri="{0D108BD9-81ED-4DB2-BD59-A6C34878D82A}">
                    <a16:rowId xmlns:a16="http://schemas.microsoft.com/office/drawing/2014/main" val="3682919480"/>
                  </a:ext>
                </a:extLst>
              </a:tr>
            </a:tbl>
          </a:graphicData>
        </a:graphic>
      </p:graphicFrame>
      <p:pic>
        <p:nvPicPr>
          <p:cNvPr id="14" name="Picture Placeholder 36">
            <a:extLst>
              <a:ext uri="{FF2B5EF4-FFF2-40B4-BE49-F238E27FC236}">
                <a16:creationId xmlns:a16="http://schemas.microsoft.com/office/drawing/2014/main" id="{D68E80E4-4A98-FAC9-1FB9-F84F6DA626AE}"/>
              </a:ext>
            </a:extLst>
          </p:cNvPr>
          <p:cNvPicPr>
            <a:picLocks noChangeAspect="1"/>
          </p:cNvPicPr>
          <p:nvPr/>
        </p:nvPicPr>
        <p:blipFill rotWithShape="1">
          <a:blip r:embed="rId2">
            <a:extLst>
              <a:ext uri="{28A0092B-C50C-407E-A947-70E740481C1C}">
                <a14:useLocalDpi xmlns:a14="http://schemas.microsoft.com/office/drawing/2010/main" val="0"/>
              </a:ext>
            </a:extLst>
          </a:blip>
          <a:srcRect l="3302" r="3302"/>
          <a:stretch>
            <a:fillRect/>
          </a:stretch>
        </p:blipFill>
        <p:spPr>
          <a:xfrm>
            <a:off x="6285395" y="2036528"/>
            <a:ext cx="2590749" cy="1392472"/>
          </a:xfrm>
          <a:prstGeom prst="roundRect">
            <a:avLst>
              <a:gd name="adj" fmla="val 1469"/>
            </a:avLst>
          </a:prstGeom>
          <a:blipFill>
            <a:blip r:embed="rId3"/>
            <a:srcRect/>
            <a:stretch>
              <a:fillRect t="-43027" b="-43027"/>
            </a:stretch>
          </a:blipFill>
        </p:spPr>
      </p:pic>
      <p:pic>
        <p:nvPicPr>
          <p:cNvPr id="15" name="Picture Placeholder 36">
            <a:extLst>
              <a:ext uri="{FF2B5EF4-FFF2-40B4-BE49-F238E27FC236}">
                <a16:creationId xmlns:a16="http://schemas.microsoft.com/office/drawing/2014/main" id="{F486248E-C717-9FB1-81F3-CF6B08E80C70}"/>
              </a:ext>
            </a:extLst>
          </p:cNvPr>
          <p:cNvPicPr>
            <a:picLocks noChangeAspect="1"/>
          </p:cNvPicPr>
          <p:nvPr/>
        </p:nvPicPr>
        <p:blipFill rotWithShape="1">
          <a:blip r:embed="rId4">
            <a:extLst>
              <a:ext uri="{28A0092B-C50C-407E-A947-70E740481C1C}">
                <a14:useLocalDpi xmlns:a14="http://schemas.microsoft.com/office/drawing/2010/main" val="0"/>
              </a:ext>
            </a:extLst>
          </a:blip>
          <a:srcRect l="3302" r="3302"/>
          <a:stretch>
            <a:fillRect/>
          </a:stretch>
        </p:blipFill>
        <p:spPr>
          <a:xfrm>
            <a:off x="9091967" y="2036528"/>
            <a:ext cx="2590749" cy="1392472"/>
          </a:xfrm>
          <a:prstGeom prst="roundRect">
            <a:avLst>
              <a:gd name="adj" fmla="val 1469"/>
            </a:avLst>
          </a:prstGeom>
          <a:blipFill>
            <a:blip r:embed="rId3"/>
            <a:srcRect/>
            <a:stretch>
              <a:fillRect t="-43027" b="-43027"/>
            </a:stretch>
          </a:blipFill>
        </p:spPr>
      </p:pic>
      <p:sp>
        <p:nvSpPr>
          <p:cNvPr id="16" name="TextBox 15">
            <a:extLst>
              <a:ext uri="{FF2B5EF4-FFF2-40B4-BE49-F238E27FC236}">
                <a16:creationId xmlns:a16="http://schemas.microsoft.com/office/drawing/2014/main" id="{76A315FF-073D-AC4E-AA02-4FE6D00566F2}"/>
              </a:ext>
            </a:extLst>
          </p:cNvPr>
          <p:cNvSpPr txBox="1"/>
          <p:nvPr/>
        </p:nvSpPr>
        <p:spPr>
          <a:xfrm>
            <a:off x="9497023" y="266753"/>
            <a:ext cx="2408649" cy="407740"/>
          </a:xfrm>
          <a:prstGeom prst="roundRect">
            <a:avLst>
              <a:gd name="adj" fmla="val 7714"/>
            </a:avLst>
          </a:prstGeom>
          <a:solidFill>
            <a:srgbClr val="BA9863"/>
          </a:solidFill>
        </p:spPr>
        <p:txBody>
          <a:bodyPr wrap="square" rtlCol="0" anchor="ctr" anchorCtr="0">
            <a:noAutofit/>
          </a:bodyPr>
          <a:lstStyle/>
          <a:p>
            <a:pPr lvl="0" algn="ctr" defTabSz="872306">
              <a:defRPr/>
            </a:pPr>
            <a:r>
              <a:rPr lang="en-GB" sz="1200" dirty="0">
                <a:solidFill>
                  <a:srgbClr val="FFFFFF"/>
                </a:solidFill>
                <a:latin typeface="+mj-lt"/>
                <a:ea typeface="Inter 24pt Medium" panose="02000503000000020004" pitchFamily="2" charset="0"/>
              </a:rPr>
              <a:t>DCM Awards nominee: </a:t>
            </a:r>
          </a:p>
          <a:p>
            <a:pPr lvl="0" algn="ctr" defTabSz="872306">
              <a:defRPr/>
            </a:pPr>
            <a:r>
              <a:rPr lang="en-GB" sz="1200" dirty="0">
                <a:solidFill>
                  <a:srgbClr val="FFFFFF"/>
                </a:solidFill>
                <a:latin typeface="+mj-lt"/>
                <a:ea typeface="Inter 24pt Medium" panose="02000503000000020004" pitchFamily="2" charset="0"/>
              </a:rPr>
              <a:t>Best Use of Cinema (Large)</a:t>
            </a:r>
          </a:p>
        </p:txBody>
      </p:sp>
      <p:sp>
        <p:nvSpPr>
          <p:cNvPr id="12" name="TextBox 11">
            <a:extLst>
              <a:ext uri="{FF2B5EF4-FFF2-40B4-BE49-F238E27FC236}">
                <a16:creationId xmlns:a16="http://schemas.microsoft.com/office/drawing/2014/main" id="{91103E98-4A27-810F-BB66-D3B4111F15C0}"/>
              </a:ext>
            </a:extLst>
          </p:cNvPr>
          <p:cNvSpPr txBox="1"/>
          <p:nvPr/>
        </p:nvSpPr>
        <p:spPr>
          <a:xfrm>
            <a:off x="3046615" y="-7015858"/>
            <a:ext cx="6093228" cy="292388"/>
          </a:xfrm>
          <a:prstGeom prst="rect">
            <a:avLst/>
          </a:prstGeom>
          <a:noFill/>
        </p:spPr>
        <p:txBody>
          <a:bodyPr wrap="square">
            <a:spAutoFit/>
          </a:bodyPr>
          <a:lstStyle/>
          <a:p>
            <a:pPr marL="0" indent="0" defTabSz="654246">
              <a:lnSpc>
                <a:spcPct val="100000"/>
              </a:lnSpc>
              <a:spcBef>
                <a:spcPts val="0"/>
              </a:spcBef>
              <a:buNone/>
            </a:pPr>
            <a:endParaRPr lang="en-GB" sz="1300" b="0" dirty="0">
              <a:solidFill>
                <a:srgbClr val="000000"/>
              </a:solidFill>
              <a:latin typeface="Inter Tight (Body)"/>
            </a:endParaRPr>
          </a:p>
        </p:txBody>
      </p:sp>
      <p:sp>
        <p:nvSpPr>
          <p:cNvPr id="18" name="TextBox 17">
            <a:extLst>
              <a:ext uri="{FF2B5EF4-FFF2-40B4-BE49-F238E27FC236}">
                <a16:creationId xmlns:a16="http://schemas.microsoft.com/office/drawing/2014/main" id="{F52EE094-468A-C761-C3A8-B49C4845F320}"/>
              </a:ext>
            </a:extLst>
          </p:cNvPr>
          <p:cNvSpPr txBox="1"/>
          <p:nvPr/>
        </p:nvSpPr>
        <p:spPr>
          <a:xfrm>
            <a:off x="6284640" y="3541759"/>
            <a:ext cx="5398076" cy="2292935"/>
          </a:xfrm>
          <a:prstGeom prst="rect">
            <a:avLst/>
          </a:prstGeom>
          <a:noFill/>
        </p:spPr>
        <p:txBody>
          <a:bodyPr wrap="square">
            <a:spAutoFit/>
          </a:bodyPr>
          <a:lstStyle/>
          <a:p>
            <a:pPr marL="0" indent="0" defTabSz="654246">
              <a:lnSpc>
                <a:spcPct val="100000"/>
              </a:lnSpc>
              <a:spcBef>
                <a:spcPts val="0"/>
              </a:spcBef>
              <a:buNone/>
            </a:pPr>
            <a:r>
              <a:rPr lang="en-GB" sz="1300" b="1" dirty="0">
                <a:latin typeface="Inter Tight (Body)"/>
              </a:rPr>
              <a:t>Results</a:t>
            </a:r>
          </a:p>
          <a:p>
            <a:pPr marL="0" indent="0" defTabSz="654246">
              <a:lnSpc>
                <a:spcPct val="100000"/>
              </a:lnSpc>
              <a:spcBef>
                <a:spcPts val="0"/>
              </a:spcBef>
              <a:buNone/>
            </a:pPr>
            <a:r>
              <a:rPr lang="en-GB" sz="1300" b="0" dirty="0">
                <a:solidFill>
                  <a:srgbClr val="000000"/>
                </a:solidFill>
                <a:latin typeface="Inter Tight (Body)"/>
              </a:rPr>
              <a:t>Cinema helped deliver an impressive cost-efficient consideration as part of the AV mix:</a:t>
            </a:r>
          </a:p>
          <a:p>
            <a:pPr marL="0" indent="0" defTabSz="654246">
              <a:lnSpc>
                <a:spcPct val="100000"/>
              </a:lnSpc>
              <a:spcBef>
                <a:spcPts val="0"/>
              </a:spcBef>
              <a:buNone/>
            </a:pPr>
            <a:br>
              <a:rPr lang="en-GB" sz="1300" b="1" dirty="0">
                <a:latin typeface="Inter Tight (Body)"/>
              </a:rPr>
            </a:br>
            <a:r>
              <a:rPr lang="en-GB" sz="1300" b="1" dirty="0">
                <a:latin typeface="Inter Tight (Body)"/>
              </a:rPr>
              <a:t>Cost-Efficient Consideration Uplifts</a:t>
            </a:r>
          </a:p>
          <a:p>
            <a:pPr marL="0" indent="0" defTabSz="654246">
              <a:lnSpc>
                <a:spcPct val="100000"/>
              </a:lnSpc>
              <a:spcBef>
                <a:spcPts val="0"/>
              </a:spcBef>
              <a:buNone/>
            </a:pPr>
            <a:r>
              <a:rPr lang="en-GB" sz="1300" b="0" dirty="0">
                <a:solidFill>
                  <a:srgbClr val="000000"/>
                </a:solidFill>
                <a:latin typeface="Inter Tight (Body)"/>
              </a:rPr>
              <a:t>Cinema achieved a consideration cost-per-point that was more efficient than TV (+14%) and than BVOD (+57%).</a:t>
            </a:r>
            <a:endParaRPr lang="en-GB" sz="1300" b="0" dirty="0">
              <a:latin typeface="Inter Tight (Body)"/>
            </a:endParaRPr>
          </a:p>
          <a:p>
            <a:pPr marL="0" indent="0" defTabSz="654246">
              <a:lnSpc>
                <a:spcPct val="100000"/>
              </a:lnSpc>
              <a:spcBef>
                <a:spcPts val="0"/>
              </a:spcBef>
              <a:buNone/>
            </a:pPr>
            <a:br>
              <a:rPr lang="en-GB" sz="1300" b="1" dirty="0">
                <a:latin typeface="Inter Tight (Body)"/>
              </a:rPr>
            </a:br>
            <a:r>
              <a:rPr lang="en-GB" sz="1300" b="1" dirty="0">
                <a:latin typeface="Inter Tight (Body)"/>
              </a:rPr>
              <a:t>Improvement Across Sales</a:t>
            </a:r>
          </a:p>
          <a:p>
            <a:pPr marL="0" indent="0" defTabSz="654246">
              <a:lnSpc>
                <a:spcPct val="100000"/>
              </a:lnSpc>
              <a:spcBef>
                <a:spcPts val="0"/>
              </a:spcBef>
              <a:buNone/>
            </a:pPr>
            <a:r>
              <a:rPr lang="en-GB" sz="1300" b="0" dirty="0">
                <a:solidFill>
                  <a:srgbClr val="000000"/>
                </a:solidFill>
                <a:latin typeface="Inter Tight (Body)"/>
              </a:rPr>
              <a:t>The whole campaign was a huge success driving 30% </a:t>
            </a:r>
          </a:p>
          <a:p>
            <a:pPr marL="0" indent="0" defTabSz="654246">
              <a:lnSpc>
                <a:spcPct val="100000"/>
              </a:lnSpc>
              <a:spcBef>
                <a:spcPts val="0"/>
              </a:spcBef>
              <a:buNone/>
            </a:pPr>
            <a:r>
              <a:rPr lang="en-GB" sz="1300" b="0" dirty="0">
                <a:solidFill>
                  <a:srgbClr val="000000"/>
                </a:solidFill>
                <a:latin typeface="Inter Tight (Body)"/>
              </a:rPr>
              <a:t>incremental sales volume immediately after launch. </a:t>
            </a:r>
          </a:p>
        </p:txBody>
      </p:sp>
    </p:spTree>
    <p:extLst>
      <p:ext uri="{BB962C8B-B14F-4D97-AF65-F5344CB8AC3E}">
        <p14:creationId xmlns:p14="http://schemas.microsoft.com/office/powerpoint/2010/main" val="1492284850"/>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107</TotalTime>
  <Words>417</Words>
  <Application>Microsoft Office PowerPoint</Application>
  <PresentationFormat>Widescreen</PresentationFormat>
  <Paragraphs>41</Paragraphs>
  <Slides>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Inter Tight</vt:lpstr>
      <vt:lpstr>Inter Tight (Body)</vt:lpstr>
      <vt:lpstr>Aptos</vt:lpstr>
      <vt:lpstr>Arial</vt:lpstr>
      <vt:lpstr>04. Text</vt:lpstr>
      <vt:lpstr>Sky Glass</vt:lpstr>
      <vt:lpstr>Sky Glass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Michael Tull</cp:lastModifiedBy>
  <cp:revision>13</cp:revision>
  <dcterms:created xsi:type="dcterms:W3CDTF">2026-06-18T13:58:37Z</dcterms:created>
  <dcterms:modified xsi:type="dcterms:W3CDTF">2026-08-03T20:22:22Z</dcterms:modified>
</cp:coreProperties>
</file>