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
  </p:notesMasterIdLst>
  <p:sldIdLst>
    <p:sldId id="326" r:id="rId2"/>
    <p:sldId id="323" r:id="rId3"/>
    <p:sldId id="32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riginal" id="{77FF7BD8-96B1-4BAB-8DDC-1755D4EA5A91}">
          <p14:sldIdLst>
            <p14:sldId id="326"/>
          </p14:sldIdLst>
        </p14:section>
        <p14:section name="Summary" id="{E63AAF02-7897-4243-8D5F-F34DEA48325F}">
          <p14:sldIdLst>
            <p14:sldId id="323"/>
          </p14:sldIdLst>
        </p14:section>
        <p14:section name="Detailed" id="{36B65DFE-E336-4EC3-A2A6-7CF452BFF982}">
          <p14:sldIdLst>
            <p14:sldId id="32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31/07/2026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31/07/2026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1.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AA844-02BA-B993-6DCD-D6298BA38F23}"/>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AE2D007F-80F4-F119-EDCA-CD6C0300B47B}"/>
              </a:ext>
            </a:extLst>
          </p:cNvPr>
          <p:cNvSpPr>
            <a:spLocks noGrp="1"/>
          </p:cNvSpPr>
          <p:nvPr>
            <p:ph type="body" sz="quarter" idx="83"/>
          </p:nvPr>
        </p:nvSpPr>
        <p:spPr>
          <a:xfrm>
            <a:off x="6588682" y="6480592"/>
            <a:ext cx="5398076" cy="157051"/>
          </a:xfrm>
        </p:spPr>
        <p:txBody>
          <a:bodyPr/>
          <a:lstStyle/>
          <a:p>
            <a:r>
              <a:rPr lang="en-US" b="1" dirty="0"/>
              <a:t>Source: </a:t>
            </a:r>
            <a:r>
              <a:rPr lang="en-US" dirty="0"/>
              <a:t>Sky 2023 DCM Awards Entry</a:t>
            </a:r>
          </a:p>
          <a:p>
            <a:endParaRPr lang="en-GB" dirty="0"/>
          </a:p>
        </p:txBody>
      </p:sp>
      <p:sp>
        <p:nvSpPr>
          <p:cNvPr id="9" name="Title 2">
            <a:extLst>
              <a:ext uri="{FF2B5EF4-FFF2-40B4-BE49-F238E27FC236}">
                <a16:creationId xmlns:a16="http://schemas.microsoft.com/office/drawing/2014/main" id="{BD197ACC-7BD7-C3A5-43E6-481D4D745F52}"/>
              </a:ext>
            </a:extLst>
          </p:cNvPr>
          <p:cNvSpPr>
            <a:spLocks noGrp="1"/>
          </p:cNvSpPr>
          <p:nvPr>
            <p:ph type="title"/>
          </p:nvPr>
        </p:nvSpPr>
        <p:spPr>
          <a:xfrm>
            <a:off x="510922" y="476824"/>
            <a:ext cx="10837631" cy="525552"/>
          </a:xfrm>
        </p:spPr>
        <p:txBody>
          <a:bodyPr/>
          <a:lstStyle/>
          <a:p>
            <a:r>
              <a:rPr lang="en-GB" dirty="0"/>
              <a:t>Sky</a:t>
            </a:r>
          </a:p>
        </p:txBody>
      </p:sp>
      <p:sp>
        <p:nvSpPr>
          <p:cNvPr id="10" name="Subtitle 3">
            <a:extLst>
              <a:ext uri="{FF2B5EF4-FFF2-40B4-BE49-F238E27FC236}">
                <a16:creationId xmlns:a16="http://schemas.microsoft.com/office/drawing/2014/main" id="{17CDFE35-7BE4-AD64-04BD-13093139780A}"/>
              </a:ext>
            </a:extLst>
          </p:cNvPr>
          <p:cNvSpPr>
            <a:spLocks noGrp="1"/>
          </p:cNvSpPr>
          <p:nvPr>
            <p:ph type="subTitle" idx="1"/>
          </p:nvPr>
        </p:nvSpPr>
        <p:spPr>
          <a:xfrm>
            <a:off x="508532" y="1173679"/>
            <a:ext cx="6551835" cy="310347"/>
          </a:xfrm>
        </p:spPr>
        <p:txBody>
          <a:bodyPr/>
          <a:lstStyle/>
          <a:p>
            <a:r>
              <a:rPr lang="en-GB" dirty="0"/>
              <a:t>Gangs of London</a:t>
            </a:r>
          </a:p>
          <a:p>
            <a:endParaRPr lang="en-GB" dirty="0"/>
          </a:p>
        </p:txBody>
      </p:sp>
      <p:sp>
        <p:nvSpPr>
          <p:cNvPr id="11" name="Text Placeholder 4">
            <a:extLst>
              <a:ext uri="{FF2B5EF4-FFF2-40B4-BE49-F238E27FC236}">
                <a16:creationId xmlns:a16="http://schemas.microsoft.com/office/drawing/2014/main" id="{4EA880C7-B837-1F74-18F6-4F159EB83042}"/>
              </a:ext>
            </a:extLst>
          </p:cNvPr>
          <p:cNvSpPr>
            <a:spLocks noGrp="1"/>
          </p:cNvSpPr>
          <p:nvPr>
            <p:ph type="body" sz="quarter" idx="16"/>
          </p:nvPr>
        </p:nvSpPr>
        <p:spPr>
          <a:xfrm>
            <a:off x="508532" y="1582556"/>
            <a:ext cx="5397318" cy="4233491"/>
          </a:xfrm>
        </p:spPr>
        <p:txBody>
          <a:bodyPr/>
          <a:lstStyle/>
          <a:p>
            <a:pPr indent="0" defTabSz="654246">
              <a:lnSpc>
                <a:spcPct val="100000"/>
              </a:lnSpc>
              <a:spcBef>
                <a:spcPts val="0"/>
              </a:spcBef>
            </a:pPr>
            <a:r>
              <a:rPr lang="en-GB" altLang="en-US" sz="1400" b="1" dirty="0">
                <a:cs typeface="Arial" pitchFamily="34" charset="0"/>
              </a:rPr>
              <a:t>Background</a:t>
            </a:r>
          </a:p>
          <a:p>
            <a:pPr indent="0">
              <a:lnSpc>
                <a:spcPct val="100000"/>
              </a:lnSpc>
              <a:spcBef>
                <a:spcPts val="0"/>
              </a:spcBef>
              <a:buClr>
                <a:schemeClr val="bg1"/>
              </a:buClr>
            </a:pPr>
            <a:r>
              <a:rPr lang="en-GB" sz="1400" dirty="0">
                <a:solidFill>
                  <a:srgbClr val="000000"/>
                </a:solidFill>
                <a:cs typeface="Arial" pitchFamily="34" charset="0"/>
              </a:rPr>
              <a:t>In October 2022, audiences were treated to the much-awaited comeback of Sky's highly acclaimed original crime-drama: Gangs of London. The first season earned recognition as the "most-binged premier box set" of 2020 and set a challenging benchmark for the eagerly expected second instalment.</a:t>
            </a:r>
          </a:p>
          <a:p>
            <a:pPr indent="0">
              <a:lnSpc>
                <a:spcPct val="100000"/>
              </a:lnSpc>
              <a:spcBef>
                <a:spcPts val="0"/>
              </a:spcBef>
              <a:buClr>
                <a:schemeClr val="bg1"/>
              </a:buClr>
            </a:pPr>
            <a:endParaRPr lang="en-GB" sz="1400" dirty="0">
              <a:solidFill>
                <a:srgbClr val="000000"/>
              </a:solidFill>
              <a:cs typeface="Arial" pitchFamily="34" charset="0"/>
            </a:endParaRPr>
          </a:p>
          <a:p>
            <a:pPr indent="0">
              <a:lnSpc>
                <a:spcPct val="100000"/>
              </a:lnSpc>
              <a:spcBef>
                <a:spcPts val="0"/>
              </a:spcBef>
              <a:buClr>
                <a:schemeClr val="bg1"/>
              </a:buClr>
            </a:pPr>
            <a:r>
              <a:rPr lang="en-GB" sz="1400" dirty="0">
                <a:solidFill>
                  <a:srgbClr val="000000"/>
                </a:solidFill>
                <a:cs typeface="Arial" pitchFamily="34" charset="0"/>
              </a:rPr>
              <a:t>Sky needed to cement Series 2 as an unmissable cultural moment and cinema was identified as the crucial AV environment to effectively communicate the show's grandeur and intensity and reach the right audience at the right time. </a:t>
            </a:r>
          </a:p>
          <a:p>
            <a:pPr indent="0" defTabSz="654246">
              <a:lnSpc>
                <a:spcPct val="100000"/>
              </a:lnSpc>
              <a:spcBef>
                <a:spcPts val="0"/>
              </a:spcBef>
            </a:pPr>
            <a:endParaRPr lang="en-GB" altLang="en-US" sz="1400" dirty="0">
              <a:solidFill>
                <a:srgbClr val="000000"/>
              </a:solidFill>
              <a:cs typeface="Arial" pitchFamily="34" charset="0"/>
            </a:endParaRPr>
          </a:p>
          <a:p>
            <a:pPr indent="0" defTabSz="654246">
              <a:lnSpc>
                <a:spcPct val="100000"/>
              </a:lnSpc>
              <a:spcBef>
                <a:spcPts val="0"/>
              </a:spcBef>
            </a:pPr>
            <a:r>
              <a:rPr lang="en-GB" altLang="en-US" sz="1400" b="1" dirty="0">
                <a:cs typeface="Arial" pitchFamily="34" charset="0"/>
              </a:rPr>
              <a:t>Plan</a:t>
            </a:r>
          </a:p>
          <a:p>
            <a:pPr indent="0">
              <a:lnSpc>
                <a:spcPct val="100000"/>
              </a:lnSpc>
              <a:spcBef>
                <a:spcPts val="0"/>
              </a:spcBef>
              <a:buClr>
                <a:schemeClr val="bg1"/>
              </a:buClr>
            </a:pPr>
            <a:r>
              <a:rPr lang="en-GB" sz="1400" dirty="0">
                <a:solidFill>
                  <a:srgbClr val="000000"/>
                </a:solidFill>
                <a:cs typeface="Arial" pitchFamily="34" charset="0"/>
              </a:rPr>
              <a:t>The focus point for this campaign was to access films based on age-appropriate (the creative was restricted to 15+) contextual content, using a blend of placements throughout the campaign period. </a:t>
            </a:r>
          </a:p>
          <a:p>
            <a:pPr indent="0">
              <a:lnSpc>
                <a:spcPct val="100000"/>
              </a:lnSpc>
              <a:spcBef>
                <a:spcPts val="0"/>
              </a:spcBef>
              <a:buClr>
                <a:schemeClr val="bg1"/>
              </a:buClr>
            </a:pPr>
            <a:endParaRPr lang="en-GB" sz="1400" dirty="0">
              <a:solidFill>
                <a:srgbClr val="000000"/>
              </a:solidFill>
              <a:cs typeface="Arial" pitchFamily="34" charset="0"/>
            </a:endParaRPr>
          </a:p>
          <a:p>
            <a:pPr indent="0">
              <a:lnSpc>
                <a:spcPct val="100000"/>
              </a:lnSpc>
              <a:spcBef>
                <a:spcPts val="0"/>
              </a:spcBef>
              <a:buClr>
                <a:schemeClr val="bg1"/>
              </a:buClr>
            </a:pPr>
            <a:r>
              <a:rPr lang="en-GB" sz="1400" dirty="0">
                <a:solidFill>
                  <a:srgbClr val="000000"/>
                </a:solidFill>
                <a:cs typeface="Arial" pitchFamily="34" charset="0"/>
              </a:rPr>
              <a:t>The campaign utilised Bronze, Silver and Gold spots and in-reel ad placements, accessing 18 films across 10 weeks - including </a:t>
            </a:r>
            <a:r>
              <a:rPr lang="en-GB" sz="1400" i="1" dirty="0">
                <a:solidFill>
                  <a:srgbClr val="000000"/>
                </a:solidFill>
                <a:cs typeface="Arial" pitchFamily="34" charset="0"/>
              </a:rPr>
              <a:t>Don’t Worry Darling </a:t>
            </a:r>
            <a:r>
              <a:rPr lang="en-GB" sz="1400" dirty="0">
                <a:solidFill>
                  <a:srgbClr val="000000"/>
                </a:solidFill>
                <a:cs typeface="Arial" pitchFamily="34" charset="0"/>
              </a:rPr>
              <a:t>and </a:t>
            </a:r>
            <a:r>
              <a:rPr lang="en-GB" sz="1400" i="1" dirty="0">
                <a:solidFill>
                  <a:srgbClr val="000000"/>
                </a:solidFill>
                <a:cs typeface="Arial" pitchFamily="34" charset="0"/>
              </a:rPr>
              <a:t>Halloween Ends </a:t>
            </a:r>
            <a:r>
              <a:rPr lang="en-GB" sz="1400" dirty="0">
                <a:solidFill>
                  <a:srgbClr val="000000"/>
                </a:solidFill>
                <a:cs typeface="Arial" pitchFamily="34" charset="0"/>
              </a:rPr>
              <a:t>- to ensure cut through. </a:t>
            </a:r>
          </a:p>
          <a:p>
            <a:pPr indent="0" defTabSz="654246">
              <a:lnSpc>
                <a:spcPct val="100000"/>
              </a:lnSpc>
              <a:spcBef>
                <a:spcPts val="0"/>
              </a:spcBef>
              <a:spcAft>
                <a:spcPts val="116"/>
              </a:spcAft>
            </a:pPr>
            <a:endParaRPr lang="en-GB" altLang="en-US" sz="1400" dirty="0">
              <a:solidFill>
                <a:srgbClr val="000000"/>
              </a:solidFill>
              <a:cs typeface="Arial" pitchFamily="34" charset="0"/>
            </a:endParaRPr>
          </a:p>
        </p:txBody>
      </p:sp>
      <p:graphicFrame>
        <p:nvGraphicFramePr>
          <p:cNvPr id="13" name="Table 12">
            <a:extLst>
              <a:ext uri="{FF2B5EF4-FFF2-40B4-BE49-F238E27FC236}">
                <a16:creationId xmlns:a16="http://schemas.microsoft.com/office/drawing/2014/main" id="{757C9CC3-5684-98B2-02FD-F9C27EC31FCF}"/>
              </a:ext>
            </a:extLst>
          </p:cNvPr>
          <p:cNvGraphicFramePr>
            <a:graphicFrameLocks noGrp="1"/>
          </p:cNvGraphicFramePr>
          <p:nvPr/>
        </p:nvGraphicFramePr>
        <p:xfrm>
          <a:off x="6285396" y="891688"/>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err="1"/>
                        <a:t>EssenceMediacom</a:t>
                      </a:r>
                      <a:endParaRPr lang="en-GB" sz="1100" dirty="0"/>
                    </a:p>
                  </a:txBody>
                  <a:tcPr marL="52167" marR="52167" marT="26083" marB="26083"/>
                </a:tc>
                <a:tc>
                  <a:txBody>
                    <a:bodyPr/>
                    <a:lstStyle/>
                    <a:p>
                      <a:r>
                        <a:rPr lang="en-GB" sz="1100" dirty="0"/>
                        <a:t>ABC1 Adults</a:t>
                      </a:r>
                    </a:p>
                  </a:txBody>
                  <a:tcPr marL="52167" marR="52167" marT="26083" marB="26083"/>
                </a:tc>
                <a:tc>
                  <a:txBody>
                    <a:bodyPr/>
                    <a:lstStyle/>
                    <a:p>
                      <a:r>
                        <a:rPr lang="en-GB" sz="1100" dirty="0"/>
                        <a:t>Bronzer, Silver and Gold Spots</a:t>
                      </a:r>
                    </a:p>
                  </a:txBody>
                  <a:tcPr marL="52167" marR="52167" marT="26083" marB="26083"/>
                </a:tc>
                <a:tc>
                  <a:txBody>
                    <a:bodyPr/>
                    <a:lstStyle/>
                    <a:p>
                      <a:r>
                        <a:rPr lang="en-GB" sz="1100" dirty="0"/>
                        <a:t>60”</a:t>
                      </a:r>
                    </a:p>
                  </a:txBody>
                  <a:tcPr marL="52167" marR="52167" marT="26083" marB="26083"/>
                </a:tc>
                <a:extLst>
                  <a:ext uri="{0D108BD9-81ED-4DB2-BD59-A6C34878D82A}">
                    <a16:rowId xmlns:a16="http://schemas.microsoft.com/office/drawing/2014/main" val="3682919480"/>
                  </a:ext>
                </a:extLst>
              </a:tr>
            </a:tbl>
          </a:graphicData>
        </a:graphic>
      </p:graphicFrame>
      <p:pic>
        <p:nvPicPr>
          <p:cNvPr id="15" name="Picture Placeholder 36">
            <a:extLst>
              <a:ext uri="{FF2B5EF4-FFF2-40B4-BE49-F238E27FC236}">
                <a16:creationId xmlns:a16="http://schemas.microsoft.com/office/drawing/2014/main" id="{C513B371-5D84-12E3-DA98-33505CFE3697}"/>
              </a:ext>
            </a:extLst>
          </p:cNvPr>
          <p:cNvPicPr>
            <a:picLocks noChangeAspect="1"/>
          </p:cNvPicPr>
          <p:nvPr/>
        </p:nvPicPr>
        <p:blipFill>
          <a:blip r:embed="rId2">
            <a:extLst>
              <a:ext uri="{28A0092B-C50C-407E-A947-70E740481C1C}">
                <a14:useLocalDpi xmlns:a14="http://schemas.microsoft.com/office/drawing/2010/main" val="0"/>
              </a:ext>
            </a:extLst>
          </a:blip>
          <a:srcRect t="13180" b="36220"/>
          <a:stretch>
            <a:fillRect/>
          </a:stretch>
        </p:blipFill>
        <p:spPr>
          <a:xfrm>
            <a:off x="6284641" y="1789971"/>
            <a:ext cx="5398075" cy="1536431"/>
          </a:xfrm>
          <a:prstGeom prst="roundRect">
            <a:avLst>
              <a:gd name="adj" fmla="val 1469"/>
            </a:avLst>
          </a:prstGeom>
          <a:blipFill>
            <a:blip r:embed="rId3"/>
            <a:srcRect/>
            <a:stretch>
              <a:fillRect t="-43027" b="-43027"/>
            </a:stretch>
          </a:blipFill>
        </p:spPr>
      </p:pic>
      <p:sp>
        <p:nvSpPr>
          <p:cNvPr id="16" name="TextBox 15">
            <a:extLst>
              <a:ext uri="{FF2B5EF4-FFF2-40B4-BE49-F238E27FC236}">
                <a16:creationId xmlns:a16="http://schemas.microsoft.com/office/drawing/2014/main" id="{61278222-F696-099E-1F1D-F9DD3C6B9975}"/>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(Small)</a:t>
            </a:r>
          </a:p>
        </p:txBody>
      </p:sp>
      <p:sp>
        <p:nvSpPr>
          <p:cNvPr id="2" name="TextBox 1">
            <a:extLst>
              <a:ext uri="{FF2B5EF4-FFF2-40B4-BE49-F238E27FC236}">
                <a16:creationId xmlns:a16="http://schemas.microsoft.com/office/drawing/2014/main" id="{E1C8CCD4-1890-716F-517D-C330955E92F3}"/>
              </a:ext>
            </a:extLst>
          </p:cNvPr>
          <p:cNvSpPr txBox="1"/>
          <p:nvPr/>
        </p:nvSpPr>
        <p:spPr>
          <a:xfrm>
            <a:off x="6285398" y="3353834"/>
            <a:ext cx="5397318" cy="2462213"/>
          </a:xfrm>
          <a:prstGeom prst="rect">
            <a:avLst/>
          </a:prstGeom>
          <a:noFill/>
        </p:spPr>
        <p:txBody>
          <a:bodyPr wrap="square" rtlCol="0">
            <a:spAutoFit/>
          </a:bodyPr>
          <a:lstStyle/>
          <a:p>
            <a:pPr indent="0" defTabSz="654246">
              <a:lnSpc>
                <a:spcPct val="100000"/>
              </a:lnSpc>
              <a:spcBef>
                <a:spcPts val="0"/>
              </a:spcBef>
              <a:buNone/>
            </a:pPr>
            <a:r>
              <a:rPr lang="en-GB" sz="1400" b="1" dirty="0">
                <a:solidFill>
                  <a:srgbClr val="000000"/>
                </a:solidFill>
                <a:cs typeface="Arial" pitchFamily="34" charset="0"/>
              </a:rPr>
              <a:t>Results</a:t>
            </a:r>
            <a:endParaRPr lang="en-GB" sz="1400" dirty="0">
              <a:solidFill>
                <a:srgbClr val="000000"/>
              </a:solidFill>
              <a:cs typeface="Arial" pitchFamily="34" charset="0"/>
            </a:endParaRPr>
          </a:p>
          <a:p>
            <a:r>
              <a:rPr lang="en-GB" sz="1400" dirty="0">
                <a:solidFill>
                  <a:srgbClr val="000000"/>
                </a:solidFill>
                <a:cs typeface="Arial" pitchFamily="34" charset="0"/>
              </a:rPr>
              <a:t>Not only was cinema more effective than paid social and TV in driving key Sky brand metrics (“Content worth paying for”); cinema aided the success of the series, which was the top British based drama for Q4 2022.</a:t>
            </a:r>
          </a:p>
          <a:p>
            <a:endParaRPr lang="en-GB" sz="1400" dirty="0">
              <a:solidFill>
                <a:srgbClr val="000000"/>
              </a:solidFill>
              <a:cs typeface="Arial" pitchFamily="34" charset="0"/>
            </a:endParaRPr>
          </a:p>
          <a:p>
            <a:r>
              <a:rPr lang="en-GB" sz="1400" dirty="0">
                <a:solidFill>
                  <a:srgbClr val="000000"/>
                </a:solidFill>
                <a:cs typeface="Arial" pitchFamily="34" charset="0"/>
              </a:rPr>
              <a:t>Using cinema to help launch the new series resulted in Gangs of London having:</a:t>
            </a:r>
          </a:p>
          <a:p>
            <a:pPr marL="285750" indent="-285750">
              <a:buFont typeface="Arial" panose="020B0604020202020204" pitchFamily="34" charset="0"/>
              <a:buChar char="•"/>
            </a:pPr>
            <a:r>
              <a:rPr lang="en-GB" sz="1400" dirty="0">
                <a:solidFill>
                  <a:srgbClr val="000000"/>
                </a:solidFill>
                <a:cs typeface="Arial" pitchFamily="34" charset="0"/>
              </a:rPr>
              <a:t>The highest awareness of any Sky Original in 2022.</a:t>
            </a:r>
          </a:p>
          <a:p>
            <a:pPr marL="285750" indent="-285750">
              <a:buFont typeface="Arial" panose="020B0604020202020204" pitchFamily="34" charset="0"/>
              <a:buChar char="•"/>
            </a:pPr>
            <a:r>
              <a:rPr lang="en-GB" sz="1400" dirty="0">
                <a:solidFill>
                  <a:srgbClr val="000000"/>
                </a:solidFill>
                <a:cs typeface="Arial" pitchFamily="34" charset="0"/>
              </a:rPr>
              <a:t>The best Talkability score for a Sky Original in 2022.</a:t>
            </a:r>
          </a:p>
          <a:p>
            <a:pPr marL="285750" indent="-285750">
              <a:buFont typeface="Arial" panose="020B0604020202020204" pitchFamily="34" charset="0"/>
              <a:buChar char="•"/>
            </a:pPr>
            <a:r>
              <a:rPr lang="en-GB" sz="1400" dirty="0">
                <a:solidFill>
                  <a:srgbClr val="000000"/>
                </a:solidFill>
                <a:cs typeface="Arial" pitchFamily="34" charset="0"/>
              </a:rPr>
              <a:t>The best returning series viewing numbers since 2020.</a:t>
            </a:r>
          </a:p>
        </p:txBody>
      </p:sp>
    </p:spTree>
    <p:extLst>
      <p:ext uri="{BB962C8B-B14F-4D97-AF65-F5344CB8AC3E}">
        <p14:creationId xmlns:p14="http://schemas.microsoft.com/office/powerpoint/2010/main" val="1500872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D7945C0-505E-ECDA-B16E-3DCD2966A4CE}"/>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A4636354-A74F-B3C8-DF6E-FCB7ECBF86F9}"/>
              </a:ext>
            </a:extLst>
          </p:cNvPr>
          <p:cNvSpPr>
            <a:spLocks noGrp="1"/>
          </p:cNvSpPr>
          <p:nvPr>
            <p:ph type="title"/>
          </p:nvPr>
        </p:nvSpPr>
        <p:spPr>
          <a:xfrm>
            <a:off x="510922" y="476824"/>
            <a:ext cx="10837631" cy="525552"/>
          </a:xfrm>
        </p:spPr>
        <p:txBody>
          <a:bodyPr/>
          <a:lstStyle/>
          <a:p>
            <a:r>
              <a:rPr lang="en-GB" dirty="0"/>
              <a:t>Sky</a:t>
            </a:r>
          </a:p>
        </p:txBody>
      </p:sp>
      <p:sp>
        <p:nvSpPr>
          <p:cNvPr id="11" name="Text Placeholder 4">
            <a:extLst>
              <a:ext uri="{FF2B5EF4-FFF2-40B4-BE49-F238E27FC236}">
                <a16:creationId xmlns:a16="http://schemas.microsoft.com/office/drawing/2014/main" id="{8075C04E-6A45-7A65-964D-5ED74D109325}"/>
              </a:ext>
            </a:extLst>
          </p:cNvPr>
          <p:cNvSpPr>
            <a:spLocks noGrp="1"/>
          </p:cNvSpPr>
          <p:nvPr>
            <p:ph type="body" sz="quarter" idx="16"/>
          </p:nvPr>
        </p:nvSpPr>
        <p:spPr>
          <a:xfrm>
            <a:off x="510922" y="1819050"/>
            <a:ext cx="6517108" cy="3602261"/>
          </a:xfrm>
        </p:spPr>
        <p:txBody>
          <a:bodyPr/>
          <a:lstStyle/>
          <a:p>
            <a:pPr indent="0" defTabSz="961844">
              <a:lnSpc>
                <a:spcPct val="100000"/>
              </a:lnSpc>
              <a:spcBef>
                <a:spcPts val="0"/>
              </a:spcBef>
              <a:buClr>
                <a:srgbClr val="FFFFFF"/>
              </a:buClr>
              <a:buSzPct val="100000"/>
              <a:defRPr/>
            </a:pPr>
            <a:r>
              <a:rPr lang="en-GB" sz="1600" b="1" dirty="0"/>
              <a:t>Background  </a:t>
            </a:r>
          </a:p>
          <a:p>
            <a:pPr defTabSz="654246">
              <a:lnSpc>
                <a:spcPts val="1400"/>
              </a:lnSpc>
              <a:spcBef>
                <a:spcPts val="0"/>
              </a:spcBef>
            </a:pPr>
            <a:r>
              <a:rPr lang="en-GB" altLang="en-US" sz="1600" dirty="0">
                <a:solidFill>
                  <a:srgbClr val="000000"/>
                </a:solidFill>
                <a:cs typeface="Arial" pitchFamily="34" charset="0"/>
              </a:rPr>
              <a:t>Ahead of the much-anticipated second series of </a:t>
            </a:r>
            <a:r>
              <a:rPr lang="en-GB" altLang="en-US" sz="1600" i="1" dirty="0">
                <a:solidFill>
                  <a:srgbClr val="000000"/>
                </a:solidFill>
                <a:cs typeface="Arial" pitchFamily="34" charset="0"/>
              </a:rPr>
              <a:t>Gangs of London</a:t>
            </a:r>
            <a:r>
              <a:rPr lang="en-GB" altLang="en-US" sz="1600" dirty="0">
                <a:solidFill>
                  <a:srgbClr val="000000"/>
                </a:solidFill>
                <a:cs typeface="Arial" pitchFamily="34" charset="0"/>
              </a:rPr>
              <a:t>, Sky knew the importance of building excitement and cementing the show’s return as a significant cultural moment. </a:t>
            </a:r>
            <a:endParaRPr lang="en-GB" altLang="en-US" sz="1600" i="1" dirty="0">
              <a:solidFill>
                <a:srgbClr val="000000"/>
              </a:solidFill>
              <a:cs typeface="Arial" pitchFamily="34" charset="0"/>
            </a:endParaRPr>
          </a:p>
          <a:p>
            <a:pPr lvl="0" indent="0" defTabSz="961844">
              <a:lnSpc>
                <a:spcPts val="1400"/>
              </a:lnSpc>
              <a:spcBef>
                <a:spcPts val="0"/>
              </a:spcBef>
              <a:buClr>
                <a:srgbClr val="FFFFFF"/>
              </a:buClr>
              <a:buSzPct val="100000"/>
              <a:defRPr/>
            </a:pPr>
            <a:endParaRPr lang="en-GB" sz="1600" b="1" dirty="0">
              <a:solidFill>
                <a:srgbClr val="000000"/>
              </a:solidFill>
            </a:endParaRPr>
          </a:p>
          <a:p>
            <a:pPr lvl="0" indent="0" defTabSz="961844">
              <a:lnSpc>
                <a:spcPts val="1400"/>
              </a:lnSpc>
              <a:spcBef>
                <a:spcPts val="0"/>
              </a:spcBef>
              <a:buClr>
                <a:srgbClr val="FFFFFF"/>
              </a:buClr>
              <a:buSzPct val="100000"/>
              <a:defRPr/>
            </a:pPr>
            <a:r>
              <a:rPr lang="en-GB" sz="1600" b="1" dirty="0"/>
              <a:t>Plan</a:t>
            </a:r>
            <a:r>
              <a:rPr lang="en-GB" sz="1600" b="1" dirty="0">
                <a:solidFill>
                  <a:srgbClr val="000000"/>
                </a:solidFill>
              </a:rPr>
              <a:t> </a:t>
            </a:r>
          </a:p>
          <a:p>
            <a:pPr defTabSz="654246">
              <a:lnSpc>
                <a:spcPts val="1400"/>
              </a:lnSpc>
              <a:spcBef>
                <a:spcPts val="0"/>
              </a:spcBef>
            </a:pPr>
            <a:r>
              <a:rPr lang="en-GB" altLang="en-US" sz="1600" dirty="0">
                <a:solidFill>
                  <a:srgbClr val="000000"/>
                </a:solidFill>
                <a:cs typeface="Arial" pitchFamily="34" charset="0"/>
              </a:rPr>
              <a:t>The focus was to access films based on age-appropriate content, with the campaign utilising Bronze, Silver and Gold spots and in-reel ad placements, accessing 18 films across 10 weeks to ensure cut through. </a:t>
            </a:r>
          </a:p>
          <a:p>
            <a:pPr lvl="0" indent="0" defTabSz="961844">
              <a:lnSpc>
                <a:spcPts val="1400"/>
              </a:lnSpc>
              <a:spcBef>
                <a:spcPts val="0"/>
              </a:spcBef>
              <a:buClr>
                <a:srgbClr val="FFFFFF"/>
              </a:buClr>
              <a:buSzPct val="100000"/>
              <a:defRPr/>
            </a:pPr>
            <a:endParaRPr lang="en-GB" sz="1600" dirty="0">
              <a:solidFill>
                <a:srgbClr val="000000"/>
              </a:solidFill>
            </a:endParaRPr>
          </a:p>
          <a:p>
            <a:pPr lvl="0" indent="0" defTabSz="961844">
              <a:lnSpc>
                <a:spcPts val="1400"/>
              </a:lnSpc>
              <a:spcBef>
                <a:spcPts val="0"/>
              </a:spcBef>
              <a:buClr>
                <a:srgbClr val="FFFFFF"/>
              </a:buClr>
              <a:buSzPct val="100000"/>
              <a:defRPr/>
            </a:pPr>
            <a:r>
              <a:rPr lang="en-GB" sz="1600" b="1" dirty="0"/>
              <a:t>Results</a:t>
            </a:r>
          </a:p>
          <a:p>
            <a:pPr lvl="0" indent="0" defTabSz="961844">
              <a:lnSpc>
                <a:spcPts val="1400"/>
              </a:lnSpc>
              <a:spcBef>
                <a:spcPts val="0"/>
              </a:spcBef>
              <a:buClr>
                <a:srgbClr val="FFFFFF"/>
              </a:buClr>
              <a:buSzPct val="100000"/>
              <a:defRPr/>
            </a:pPr>
            <a:endParaRPr lang="en-GB" sz="1600" b="1"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600" dirty="0"/>
              <a:t>The highest awareness of any Sky Original in 2022.</a:t>
            </a:r>
          </a:p>
          <a:p>
            <a:pPr marL="285750" lvl="0" indent="-285750" defTabSz="961844">
              <a:lnSpc>
                <a:spcPts val="1400"/>
              </a:lnSpc>
              <a:spcBef>
                <a:spcPts val="0"/>
              </a:spcBef>
              <a:buClr>
                <a:schemeClr val="tx1"/>
              </a:buClr>
              <a:buSzPct val="100000"/>
              <a:buFont typeface="Arial" panose="020B0604020202020204" pitchFamily="34" charset="0"/>
              <a:buChar char="•"/>
              <a:defRPr/>
            </a:pPr>
            <a:endParaRPr lang="en-GB" sz="1600"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600" dirty="0"/>
              <a:t>The best Talkability score for a Sky Original in 2022.</a:t>
            </a:r>
          </a:p>
          <a:p>
            <a:pPr marL="285750" lvl="0" indent="-285750" defTabSz="961844">
              <a:lnSpc>
                <a:spcPts val="1400"/>
              </a:lnSpc>
              <a:spcBef>
                <a:spcPts val="0"/>
              </a:spcBef>
              <a:buClr>
                <a:schemeClr val="tx1"/>
              </a:buClr>
              <a:buSzPct val="100000"/>
              <a:buFont typeface="Arial" panose="020B0604020202020204" pitchFamily="34" charset="0"/>
              <a:buChar char="•"/>
              <a:defRPr/>
            </a:pPr>
            <a:endParaRPr lang="en-GB" sz="1600" dirty="0"/>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600" dirty="0"/>
              <a:t>The best returning series viewing numbers since 2020.</a:t>
            </a:r>
          </a:p>
          <a:p>
            <a:pPr indent="0">
              <a:lnSpc>
                <a:spcPct val="100000"/>
              </a:lnSpc>
              <a:spcBef>
                <a:spcPts val="0"/>
              </a:spcBef>
            </a:pPr>
            <a:endParaRPr lang="en-GB" sz="1800" dirty="0"/>
          </a:p>
        </p:txBody>
      </p:sp>
      <p:pic>
        <p:nvPicPr>
          <p:cNvPr id="12" name="Picture Placeholder 10">
            <a:extLst>
              <a:ext uri="{FF2B5EF4-FFF2-40B4-BE49-F238E27FC236}">
                <a16:creationId xmlns:a16="http://schemas.microsoft.com/office/drawing/2014/main" id="{1D727AC3-5662-AD21-869B-5C607DD57D6A}"/>
              </a:ext>
            </a:extLst>
          </p:cNvPr>
          <p:cNvPicPr>
            <a:picLocks noGrp="1" noChangeAspect="1"/>
          </p:cNvPicPr>
          <p:nvPr>
            <p:ph type="pic" sz="quarter" idx="84"/>
          </p:nvPr>
        </p:nvPicPr>
        <p:blipFill rotWithShape="1">
          <a:blip r:embed="rId2">
            <a:extLst>
              <a:ext uri="{28A0092B-C50C-407E-A947-70E740481C1C}">
                <a14:useLocalDpi xmlns:a14="http://schemas.microsoft.com/office/drawing/2010/main" val="0"/>
              </a:ext>
            </a:extLst>
          </a:blip>
          <a:srcRect/>
          <a:stretch>
            <a:fillRect/>
          </a:stretch>
        </p:blipFill>
        <p:spPr>
          <a:xfrm>
            <a:off x="7277100" y="3589020"/>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7069D039-3ADC-00B5-5784-8869CB17AB76}"/>
              </a:ext>
            </a:extLst>
          </p:cNvPr>
          <p:cNvPicPr>
            <a:picLocks noGrp="1" noChangeAspect="1"/>
          </p:cNvPicPr>
          <p:nvPr>
            <p:ph type="pic" sz="quarter" idx="85"/>
          </p:nvPr>
        </p:nvPicPr>
        <p:blipFill rotWithShape="1">
          <a:blip r:embed="rId4">
            <a:extLst>
              <a:ext uri="{28A0092B-C50C-407E-A947-70E740481C1C}">
                <a14:useLocalDpi xmlns:a14="http://schemas.microsoft.com/office/drawing/2010/main" val="0"/>
              </a:ext>
            </a:extLst>
          </a:blip>
          <a:srcRect/>
          <a:stretch>
            <a:fillRect/>
          </a:stretch>
        </p:blipFill>
        <p:spPr>
          <a:xfrm>
            <a:off x="7277100" y="1173162"/>
            <a:ext cx="4617720" cy="2316481"/>
          </a:xfrm>
          <a:prstGeom prst="roundRect">
            <a:avLst>
              <a:gd name="adj" fmla="val 1469"/>
            </a:avLst>
          </a:prstGeom>
          <a:blipFill>
            <a:blip r:embed="rId3"/>
            <a:srcRect/>
            <a:stretch>
              <a:fillRect t="-13649" b="-13649"/>
            </a:stretch>
          </a:blipFill>
        </p:spPr>
      </p:pic>
      <p:sp>
        <p:nvSpPr>
          <p:cNvPr id="14" name="TextBox 13">
            <a:extLst>
              <a:ext uri="{FF2B5EF4-FFF2-40B4-BE49-F238E27FC236}">
                <a16:creationId xmlns:a16="http://schemas.microsoft.com/office/drawing/2014/main" id="{07BE7972-1BB2-22B0-A72C-99F227F72777}"/>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(Small)</a:t>
            </a:r>
          </a:p>
        </p:txBody>
      </p:sp>
    </p:spTree>
    <p:extLst>
      <p:ext uri="{BB962C8B-B14F-4D97-AF65-F5344CB8AC3E}">
        <p14:creationId xmlns:p14="http://schemas.microsoft.com/office/powerpoint/2010/main" val="2173052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45E0-633E-7C42-EE4E-700730E78D24}"/>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261AC8A4-55BA-F1C0-3319-748471DBB8B4}"/>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89D89C48-C46D-5405-1660-3D78CC2CB641}"/>
              </a:ext>
            </a:extLst>
          </p:cNvPr>
          <p:cNvSpPr>
            <a:spLocks noGrp="1"/>
          </p:cNvSpPr>
          <p:nvPr>
            <p:ph type="title"/>
          </p:nvPr>
        </p:nvSpPr>
        <p:spPr>
          <a:xfrm>
            <a:off x="510922" y="476824"/>
            <a:ext cx="10837631" cy="525552"/>
          </a:xfrm>
        </p:spPr>
        <p:txBody>
          <a:bodyPr/>
          <a:lstStyle/>
          <a:p>
            <a:r>
              <a:rPr lang="en-GB" dirty="0"/>
              <a:t>Sky</a:t>
            </a:r>
          </a:p>
        </p:txBody>
      </p:sp>
      <p:sp>
        <p:nvSpPr>
          <p:cNvPr id="10" name="Subtitle 3">
            <a:extLst>
              <a:ext uri="{FF2B5EF4-FFF2-40B4-BE49-F238E27FC236}">
                <a16:creationId xmlns:a16="http://schemas.microsoft.com/office/drawing/2014/main" id="{9D0C60D0-B996-C165-17CA-7CB7621AA903}"/>
              </a:ext>
            </a:extLst>
          </p:cNvPr>
          <p:cNvSpPr>
            <a:spLocks noGrp="1"/>
          </p:cNvSpPr>
          <p:nvPr>
            <p:ph type="subTitle" idx="1"/>
          </p:nvPr>
        </p:nvSpPr>
        <p:spPr>
          <a:xfrm>
            <a:off x="508532" y="1173679"/>
            <a:ext cx="6551835" cy="310347"/>
          </a:xfrm>
        </p:spPr>
        <p:txBody>
          <a:bodyPr/>
          <a:lstStyle/>
          <a:p>
            <a:r>
              <a:rPr lang="en-GB" dirty="0"/>
              <a:t>Gangs of London</a:t>
            </a:r>
          </a:p>
          <a:p>
            <a:endParaRPr lang="en-GB" dirty="0"/>
          </a:p>
        </p:txBody>
      </p:sp>
      <p:sp>
        <p:nvSpPr>
          <p:cNvPr id="11" name="Text Placeholder 4">
            <a:extLst>
              <a:ext uri="{FF2B5EF4-FFF2-40B4-BE49-F238E27FC236}">
                <a16:creationId xmlns:a16="http://schemas.microsoft.com/office/drawing/2014/main" id="{D1285E96-78C2-557A-8EE3-8D639EEF8028}"/>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400" b="1" dirty="0">
                <a:cs typeface="Arial" pitchFamily="34" charset="0"/>
              </a:rPr>
              <a:t>Background</a:t>
            </a:r>
          </a:p>
          <a:p>
            <a:pPr defTabSz="654246">
              <a:lnSpc>
                <a:spcPct val="100000"/>
              </a:lnSpc>
              <a:spcBef>
                <a:spcPts val="0"/>
              </a:spcBef>
            </a:pPr>
            <a:r>
              <a:rPr lang="en-GB" altLang="en-US" sz="1400" dirty="0">
                <a:solidFill>
                  <a:srgbClr val="000000"/>
                </a:solidFill>
                <a:cs typeface="Arial" pitchFamily="34" charset="0"/>
              </a:rPr>
              <a:t>Ahead of the much-anticipated second series of Gangs of London, Sky knew the importance of building excitement and cementing the shows return as a significant cultural moment. The first season earned recognition as the "most-binged premier box set" of 2020 and set a challenging benchmark for the eagerly expected second instalment. Cinema was identified as the crucial AV environment to effectively communicate the show's grandeur and intensity and reach the right audience at the right time. </a:t>
            </a:r>
          </a:p>
          <a:p>
            <a:pPr indent="0" defTabSz="654246">
              <a:lnSpc>
                <a:spcPct val="100000"/>
              </a:lnSpc>
              <a:spcBef>
                <a:spcPts val="0"/>
              </a:spcBef>
            </a:pPr>
            <a:endParaRPr lang="en-GB" altLang="en-US" sz="1400" dirty="0">
              <a:solidFill>
                <a:srgbClr val="000000"/>
              </a:solidFill>
              <a:cs typeface="Arial" pitchFamily="34" charset="0"/>
            </a:endParaRPr>
          </a:p>
          <a:p>
            <a:pPr indent="0" defTabSz="654246">
              <a:lnSpc>
                <a:spcPct val="100000"/>
              </a:lnSpc>
              <a:spcBef>
                <a:spcPts val="0"/>
              </a:spcBef>
            </a:pPr>
            <a:r>
              <a:rPr lang="en-GB" altLang="en-US" sz="1400" b="1" dirty="0">
                <a:cs typeface="Arial" pitchFamily="34" charset="0"/>
              </a:rPr>
              <a:t>Plan</a:t>
            </a:r>
          </a:p>
          <a:p>
            <a:pPr indent="0" defTabSz="654246">
              <a:lnSpc>
                <a:spcPct val="100000"/>
              </a:lnSpc>
              <a:spcBef>
                <a:spcPts val="0"/>
              </a:spcBef>
            </a:pPr>
            <a:r>
              <a:rPr lang="en-GB" altLang="en-US" sz="1400" dirty="0">
                <a:solidFill>
                  <a:srgbClr val="000000"/>
                </a:solidFill>
                <a:cs typeface="Arial" pitchFamily="34" charset="0"/>
              </a:rPr>
              <a:t>The focus was to access films based on age-appropriate content (the creative was restricted to 15+), with the campaign utilising Bronze, Silver and Gold spots and in-reel ad placements, accessing 18 films across 10 weeks - including </a:t>
            </a:r>
            <a:r>
              <a:rPr lang="en-GB" altLang="en-US" sz="1400" i="1" dirty="0">
                <a:solidFill>
                  <a:srgbClr val="000000"/>
                </a:solidFill>
                <a:cs typeface="Arial" pitchFamily="34" charset="0"/>
              </a:rPr>
              <a:t>Don’t Worry Darling</a:t>
            </a:r>
            <a:r>
              <a:rPr lang="en-GB" altLang="en-US" sz="1400" dirty="0">
                <a:solidFill>
                  <a:srgbClr val="000000"/>
                </a:solidFill>
                <a:cs typeface="Arial" pitchFamily="34" charset="0"/>
              </a:rPr>
              <a:t> and </a:t>
            </a:r>
            <a:r>
              <a:rPr lang="en-GB" altLang="en-US" sz="1400" i="1" dirty="0">
                <a:solidFill>
                  <a:srgbClr val="000000"/>
                </a:solidFill>
                <a:cs typeface="Arial" pitchFamily="34" charset="0"/>
              </a:rPr>
              <a:t>Halloween Ends </a:t>
            </a:r>
            <a:r>
              <a:rPr lang="en-GB" altLang="en-US" sz="1400" dirty="0">
                <a:solidFill>
                  <a:srgbClr val="000000"/>
                </a:solidFill>
                <a:cs typeface="Arial" pitchFamily="34" charset="0"/>
              </a:rPr>
              <a:t>- to ensure cut through. </a:t>
            </a:r>
          </a:p>
          <a:p>
            <a:pPr indent="0" defTabSz="654246">
              <a:lnSpc>
                <a:spcPct val="100000"/>
              </a:lnSpc>
              <a:spcBef>
                <a:spcPts val="0"/>
              </a:spcBef>
              <a:spcAft>
                <a:spcPts val="116"/>
              </a:spcAft>
            </a:pPr>
            <a:endParaRPr lang="en-GB" altLang="en-US" sz="1400" dirty="0">
              <a:solidFill>
                <a:srgbClr val="000000"/>
              </a:solidFill>
              <a:cs typeface="Arial" pitchFamily="34" charset="0"/>
            </a:endParaRPr>
          </a:p>
        </p:txBody>
      </p:sp>
      <p:graphicFrame>
        <p:nvGraphicFramePr>
          <p:cNvPr id="13" name="Table 12">
            <a:extLst>
              <a:ext uri="{FF2B5EF4-FFF2-40B4-BE49-F238E27FC236}">
                <a16:creationId xmlns:a16="http://schemas.microsoft.com/office/drawing/2014/main" id="{4C789A06-A9F5-E941-72B2-7DB2E2EDACAF}"/>
              </a:ext>
            </a:extLst>
          </p:cNvPr>
          <p:cNvGraphicFramePr>
            <a:graphicFrameLocks noGrp="1"/>
          </p:cNvGraphicFramePr>
          <p:nvPr>
            <p:extLst>
              <p:ext uri="{D42A27DB-BD31-4B8C-83A1-F6EECF244321}">
                <p14:modId xmlns:p14="http://schemas.microsoft.com/office/powerpoint/2010/main" val="2540011707"/>
              </p:ext>
            </p:extLst>
          </p:nvPr>
        </p:nvGraphicFramePr>
        <p:xfrm>
          <a:off x="6285396" y="891688"/>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dirty="0" err="1"/>
                        <a:t>EssenceMediacom</a:t>
                      </a:r>
                      <a:endParaRPr lang="en-GB" sz="1100" dirty="0"/>
                    </a:p>
                  </a:txBody>
                  <a:tcPr marL="52167" marR="52167" marT="26083" marB="26083"/>
                </a:tc>
                <a:tc>
                  <a:txBody>
                    <a:bodyPr/>
                    <a:lstStyle/>
                    <a:p>
                      <a:r>
                        <a:rPr lang="en-GB" sz="1100" dirty="0"/>
                        <a:t>ABC1 Adults</a:t>
                      </a:r>
                    </a:p>
                  </a:txBody>
                  <a:tcPr marL="52167" marR="52167" marT="26083" marB="26083"/>
                </a:tc>
                <a:tc>
                  <a:txBody>
                    <a:bodyPr/>
                    <a:lstStyle/>
                    <a:p>
                      <a:r>
                        <a:rPr lang="en-GB" sz="1100" dirty="0"/>
                        <a:t>Bronzer, Silver and Gold Spots</a:t>
                      </a:r>
                    </a:p>
                  </a:txBody>
                  <a:tcPr marL="52167" marR="52167" marT="26083" marB="26083"/>
                </a:tc>
                <a:tc>
                  <a:txBody>
                    <a:bodyPr/>
                    <a:lstStyle/>
                    <a:p>
                      <a:r>
                        <a:rPr lang="en-GB" sz="1100" dirty="0"/>
                        <a:t>60”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D68E80E4-4A98-FAC9-1FB9-F84F6DA626AE}"/>
              </a:ext>
            </a:extLst>
          </p:cNvPr>
          <p:cNvPicPr>
            <a:picLocks noChangeAspect="1"/>
          </p:cNvPicPr>
          <p:nvPr/>
        </p:nvPicPr>
        <p:blipFill rotWithShape="1">
          <a:blip r:embed="rId2">
            <a:extLst>
              <a:ext uri="{28A0092B-C50C-407E-A947-70E740481C1C}">
                <a14:useLocalDpi xmlns:a14="http://schemas.microsoft.com/office/drawing/2010/main" val="0"/>
              </a:ext>
            </a:extLst>
          </a:blip>
          <a:srcRect l="3302" r="3302"/>
          <a:stretch>
            <a:fillRect/>
          </a:stretch>
        </p:blipFill>
        <p:spPr>
          <a:xfrm>
            <a:off x="6285395" y="1812875"/>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F486248E-C717-9FB1-81F3-CF6B08E80C70}"/>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a:fillRect/>
          </a:stretch>
        </p:blipFill>
        <p:spPr>
          <a:xfrm>
            <a:off x="9091967" y="1812875"/>
            <a:ext cx="2590749" cy="1392472"/>
          </a:xfrm>
          <a:prstGeom prst="roundRect">
            <a:avLst>
              <a:gd name="adj" fmla="val 1469"/>
            </a:avLst>
          </a:prstGeom>
          <a:blipFill>
            <a:blip r:embed="rId3"/>
            <a:srcRect/>
            <a:stretch>
              <a:fillRect t="-43027" b="-43027"/>
            </a:stretch>
          </a:blipFill>
        </p:spPr>
      </p:pic>
      <p:sp>
        <p:nvSpPr>
          <p:cNvPr id="16" name="TextBox 15">
            <a:extLst>
              <a:ext uri="{FF2B5EF4-FFF2-40B4-BE49-F238E27FC236}">
                <a16:creationId xmlns:a16="http://schemas.microsoft.com/office/drawing/2014/main" id="{76A315FF-073D-AC4E-AA02-4FE6D00566F2}"/>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DCM Awards nominee: </a:t>
            </a:r>
          </a:p>
          <a:p>
            <a:pPr lvl="0" algn="ctr" defTabSz="872306">
              <a:defRPr/>
            </a:pPr>
            <a:r>
              <a:rPr lang="en-GB" sz="1200" dirty="0">
                <a:solidFill>
                  <a:srgbClr val="FFFFFF"/>
                </a:solidFill>
                <a:latin typeface="Inter 24pt Medium" panose="02000503000000020004" pitchFamily="2" charset="0"/>
                <a:ea typeface="Inter 24pt Medium" panose="02000503000000020004" pitchFamily="2" charset="0"/>
              </a:rPr>
              <a:t>Best Use of Cinema (Small)</a:t>
            </a:r>
          </a:p>
        </p:txBody>
      </p:sp>
      <p:sp>
        <p:nvSpPr>
          <p:cNvPr id="2" name="TextBox 1">
            <a:extLst>
              <a:ext uri="{FF2B5EF4-FFF2-40B4-BE49-F238E27FC236}">
                <a16:creationId xmlns:a16="http://schemas.microsoft.com/office/drawing/2014/main" id="{E9CF0F19-DF74-19A9-C0E4-1D19E46D2E12}"/>
              </a:ext>
            </a:extLst>
          </p:cNvPr>
          <p:cNvSpPr txBox="1"/>
          <p:nvPr/>
        </p:nvSpPr>
        <p:spPr>
          <a:xfrm>
            <a:off x="6285398" y="3353834"/>
            <a:ext cx="5397318" cy="2677656"/>
          </a:xfrm>
          <a:prstGeom prst="rect">
            <a:avLst/>
          </a:prstGeom>
          <a:noFill/>
        </p:spPr>
        <p:txBody>
          <a:bodyPr wrap="square" rtlCol="0">
            <a:spAutoFit/>
          </a:bodyPr>
          <a:lstStyle/>
          <a:p>
            <a:pPr indent="0" defTabSz="654246">
              <a:lnSpc>
                <a:spcPct val="100000"/>
              </a:lnSpc>
              <a:spcBef>
                <a:spcPts val="0"/>
              </a:spcBef>
              <a:buNone/>
            </a:pPr>
            <a:r>
              <a:rPr lang="en-GB" sz="1400" b="1" dirty="0">
                <a:solidFill>
                  <a:srgbClr val="000000"/>
                </a:solidFill>
                <a:cs typeface="Arial" pitchFamily="34" charset="0"/>
              </a:rPr>
              <a:t>Results</a:t>
            </a:r>
          </a:p>
          <a:p>
            <a:pPr defTabSz="654246"/>
            <a:r>
              <a:rPr lang="en-GB" sz="1400" dirty="0">
                <a:solidFill>
                  <a:srgbClr val="000000"/>
                </a:solidFill>
                <a:cs typeface="Arial" pitchFamily="34" charset="0"/>
              </a:rPr>
              <a:t>Cinema aided the success of the series’ return, which was the top British based drama for Q4 2022.</a:t>
            </a:r>
          </a:p>
          <a:p>
            <a:pPr defTabSz="654246"/>
            <a:endParaRPr lang="en-GB" sz="1400" dirty="0">
              <a:solidFill>
                <a:srgbClr val="000000"/>
              </a:solidFill>
              <a:cs typeface="Arial" pitchFamily="34" charset="0"/>
            </a:endParaRPr>
          </a:p>
          <a:p>
            <a:pPr defTabSz="654246"/>
            <a:r>
              <a:rPr lang="en-GB" sz="1400" b="1" dirty="0">
                <a:solidFill>
                  <a:srgbClr val="000000"/>
                </a:solidFill>
                <a:cs typeface="Arial" pitchFamily="34" charset="0"/>
              </a:rPr>
              <a:t>Improving Associations at Sky</a:t>
            </a:r>
          </a:p>
          <a:p>
            <a:pPr defTabSz="654246"/>
            <a:r>
              <a:rPr lang="en-GB" sz="1400" dirty="0">
                <a:solidFill>
                  <a:srgbClr val="000000"/>
                </a:solidFill>
                <a:cs typeface="Arial" pitchFamily="34" charset="0"/>
              </a:rPr>
              <a:t>Cinema more effective than paid social and TV in driving key Sky brand metrics such as ‘Content worth paying for’.</a:t>
            </a:r>
          </a:p>
          <a:p>
            <a:pPr defTabSz="654246"/>
            <a:endParaRPr lang="en-GB" sz="1400" dirty="0">
              <a:solidFill>
                <a:srgbClr val="000000"/>
              </a:solidFill>
              <a:cs typeface="Arial" pitchFamily="34" charset="0"/>
            </a:endParaRPr>
          </a:p>
          <a:p>
            <a:pPr defTabSz="654246"/>
            <a:r>
              <a:rPr lang="en-GB" sz="1400" b="1" dirty="0">
                <a:solidFill>
                  <a:srgbClr val="000000"/>
                </a:solidFill>
                <a:cs typeface="Arial" pitchFamily="34" charset="0"/>
              </a:rPr>
              <a:t>Success of Series Launch</a:t>
            </a:r>
          </a:p>
          <a:p>
            <a:pPr defTabSz="654246"/>
            <a:r>
              <a:rPr lang="en-GB" sz="1400" dirty="0">
                <a:solidFill>
                  <a:srgbClr val="000000"/>
                </a:solidFill>
                <a:cs typeface="Arial" pitchFamily="34" charset="0"/>
              </a:rPr>
              <a:t>The series returned with the highest awareness and best talkability score of any Sky Original in 2022. It also had the best returning series viewing numbers since 2020.</a:t>
            </a:r>
            <a:endParaRPr lang="en-GB" dirty="0"/>
          </a:p>
        </p:txBody>
      </p:sp>
    </p:spTree>
    <p:extLst>
      <p:ext uri="{BB962C8B-B14F-4D97-AF65-F5344CB8AC3E}">
        <p14:creationId xmlns:p14="http://schemas.microsoft.com/office/powerpoint/2010/main" val="149228485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230</TotalTime>
  <Words>648</Words>
  <Application>Microsoft Office PowerPoint</Application>
  <PresentationFormat>Widescreen</PresentationFormat>
  <Paragraphs>70</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Aptos</vt:lpstr>
      <vt:lpstr>Arial</vt:lpstr>
      <vt:lpstr>Helvetica Neue Light</vt:lpstr>
      <vt:lpstr>Inter 24pt Medium</vt:lpstr>
      <vt:lpstr>Inter Tight</vt:lpstr>
      <vt:lpstr>04. Text</vt:lpstr>
      <vt:lpstr>Sky</vt:lpstr>
      <vt:lpstr>Sky</vt:lpstr>
      <vt:lpstr>Sky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10</cp:revision>
  <dcterms:created xsi:type="dcterms:W3CDTF">2026-06-18T13:58:37Z</dcterms:created>
  <dcterms:modified xsi:type="dcterms:W3CDTF">2026-07-31T13:07:06Z</dcterms:modified>
</cp:coreProperties>
</file>