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0" r:id="rId2"/>
    <p:sldId id="33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0"/>
          </p14:sldIdLst>
        </p14:section>
        <p14:section name="Detailed" id="{0EA4DDEA-782D-AA44-8D9A-864B26D7F0FD}">
          <p14:sldIdLst>
            <p14:sldId id="3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98F161-75E3-F942-BC48-050F95E7744C}" v="23" dt="2026-07-31T17:58:00.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1370"/>
  </p:normalViewPr>
  <p:slideViewPr>
    <p:cSldViewPr snapToGrid="0">
      <p:cViewPr varScale="1">
        <p:scale>
          <a:sx n="68" d="100"/>
          <a:sy n="68" d="100"/>
        </p:scale>
        <p:origin x="780" y="4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7:58:20.680" v="1300" actId="14100"/>
      <pc:docMkLst>
        <pc:docMk/>
      </pc:docMkLst>
      <pc:sldChg chg="addSp delSp modSp new del mod setBg">
        <pc:chgData name="Lottie Thompson [sd22c2t]" userId="98a8b714-f796-4d31-a9a4-7dc84f343c61" providerId="ADAL" clId="{2BD75302-921E-5E9F-A20A-9DC17D688525}" dt="2026-07-31T14:16:36.086" v="1199" actId="2696"/>
        <pc:sldMkLst>
          <pc:docMk/>
          <pc:sldMk cId="4206237398" sldId="328"/>
        </pc:sldMkLst>
        <pc:spChg chg="add del mod">
          <ac:chgData name="Lottie Thompson [sd22c2t]" userId="98a8b714-f796-4d31-a9a4-7dc84f343c61" providerId="ADAL" clId="{2BD75302-921E-5E9F-A20A-9DC17D688525}" dt="2026-07-31T14:12:20.418" v="1165"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31T14:12:21.439" v="1166" actId="478"/>
          <ac:spMkLst>
            <pc:docMk/>
            <pc:sldMk cId="4206237398" sldId="328"/>
            <ac:spMk id="5" creationId="{1FC18A0E-B92E-387C-C72E-B87F7E2EFFC4}"/>
          </ac:spMkLst>
        </pc:spChg>
        <pc:spChg chg="add mod">
          <ac:chgData name="Lottie Thompson [sd22c2t]" userId="98a8b714-f796-4d31-a9a4-7dc84f343c61" providerId="ADAL" clId="{2BD75302-921E-5E9F-A20A-9DC17D688525}" dt="2026-07-31T14:12:16.370" v="1164"/>
          <ac:spMkLst>
            <pc:docMk/>
            <pc:sldMk cId="4206237398" sldId="328"/>
            <ac:spMk id="8" creationId="{2776F7F1-05A9-38DD-7249-50525ED94B04}"/>
          </ac:spMkLst>
        </pc:spChg>
        <pc:spChg chg="add mod">
          <ac:chgData name="Lottie Thompson [sd22c2t]" userId="98a8b714-f796-4d31-a9a4-7dc84f343c61" providerId="ADAL" clId="{2BD75302-921E-5E9F-A20A-9DC17D688525}" dt="2026-07-31T14:13:09.821" v="1186" actId="1076"/>
          <ac:spMkLst>
            <pc:docMk/>
            <pc:sldMk cId="4206237398" sldId="328"/>
            <ac:spMk id="9" creationId="{57C6985E-8A3D-7F38-1363-413EE0EB8B0F}"/>
          </ac:spMkLst>
        </pc:spChg>
        <pc:spChg chg="add del mod">
          <ac:chgData name="Lottie Thompson [sd22c2t]" userId="98a8b714-f796-4d31-a9a4-7dc84f343c61" providerId="ADAL" clId="{2BD75302-921E-5E9F-A20A-9DC17D688525}" dt="2026-07-31T14:13:21.953" v="1188" actId="478"/>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31T14:15:13.450" v="1189"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31T14:15:20.469" v="1190" actId="14826"/>
          <ac:picMkLst>
            <pc:docMk/>
            <pc:sldMk cId="4206237398" sldId="328"/>
            <ac:picMk id="11" creationId="{6D0E024F-0CA2-8D63-1BDB-74091B9B2A4E}"/>
          </ac:picMkLst>
        </pc:picChg>
      </pc:sldChg>
      <pc:sldChg chg="addSp delSp modSp add del mod ord">
        <pc:chgData name="Lottie Thompson [sd22c2t]" userId="98a8b714-f796-4d31-a9a4-7dc84f343c61" providerId="ADAL" clId="{2BD75302-921E-5E9F-A20A-9DC17D688525}" dt="2026-07-31T14:50:34.210" v="1214" actId="2696"/>
        <pc:sldMkLst>
          <pc:docMk/>
          <pc:sldMk cId="133886295" sldId="329"/>
        </pc:sldMkLst>
        <pc:spChg chg="mod">
          <ac:chgData name="Lottie Thompson [sd22c2t]" userId="98a8b714-f796-4d31-a9a4-7dc84f343c61" providerId="ADAL" clId="{2BD75302-921E-5E9F-A20A-9DC17D688525}" dt="2026-07-31T14:16:47.363" v="1202"/>
          <ac:spMkLst>
            <pc:docMk/>
            <pc:sldMk cId="133886295" sldId="329"/>
            <ac:spMk id="8" creationId="{E72D4A28-BB76-1119-4DB4-4742DADDC676}"/>
          </ac:spMkLst>
        </pc:spChg>
      </pc:sldChg>
      <pc:sldChg chg="addSp delSp modSp new mod setBg">
        <pc:chgData name="Lottie Thompson [sd22c2t]" userId="98a8b714-f796-4d31-a9a4-7dc84f343c61" providerId="ADAL" clId="{2BD75302-921E-5E9F-A20A-9DC17D688525}" dt="2026-07-31T17:56:24.169" v="1270" actId="20577"/>
        <pc:sldMkLst>
          <pc:docMk/>
          <pc:sldMk cId="514439749" sldId="330"/>
        </pc:sldMkLst>
        <pc:spChg chg="mod">
          <ac:chgData name="Lottie Thompson [sd22c2t]" userId="98a8b714-f796-4d31-a9a4-7dc84f343c61" providerId="ADAL" clId="{2BD75302-921E-5E9F-A20A-9DC17D688525}" dt="2026-07-31T14:16:30.209" v="1198" actId="20577"/>
          <ac:spMkLst>
            <pc:docMk/>
            <pc:sldMk cId="514439749" sldId="330"/>
            <ac:spMk id="2" creationId="{DCB62E5A-87A7-5D65-8964-A53EF7D8A25C}"/>
          </ac:spMkLst>
        </pc:spChg>
        <pc:spChg chg="del">
          <ac:chgData name="Lottie Thompson [sd22c2t]" userId="98a8b714-f796-4d31-a9a4-7dc84f343c61" providerId="ADAL" clId="{2BD75302-921E-5E9F-A20A-9DC17D688525}" dt="2026-07-31T14:15:59.168" v="1193" actId="478"/>
          <ac:spMkLst>
            <pc:docMk/>
            <pc:sldMk cId="514439749" sldId="330"/>
            <ac:spMk id="3" creationId="{7E95A176-206D-E9CC-A864-11C27FDD4970}"/>
          </ac:spMkLst>
        </pc:spChg>
        <pc:spChg chg="del">
          <ac:chgData name="Lottie Thompson [sd22c2t]" userId="98a8b714-f796-4d31-a9a4-7dc84f343c61" providerId="ADAL" clId="{2BD75302-921E-5E9F-A20A-9DC17D688525}" dt="2026-07-31T14:15:59.168" v="1193" actId="478"/>
          <ac:spMkLst>
            <pc:docMk/>
            <pc:sldMk cId="514439749" sldId="330"/>
            <ac:spMk id="4" creationId="{A672123B-B37A-16E8-C45E-86D8D53DEFA0}"/>
          </ac:spMkLst>
        </pc:spChg>
        <pc:spChg chg="del">
          <ac:chgData name="Lottie Thompson [sd22c2t]" userId="98a8b714-f796-4d31-a9a4-7dc84f343c61" providerId="ADAL" clId="{2BD75302-921E-5E9F-A20A-9DC17D688525}" dt="2026-07-31T14:15:59.168" v="1193" actId="478"/>
          <ac:spMkLst>
            <pc:docMk/>
            <pc:sldMk cId="514439749" sldId="330"/>
            <ac:spMk id="5" creationId="{579F5C2A-87CF-E14D-CB77-3A0C7E00FBC3}"/>
          </ac:spMkLst>
        </pc:spChg>
        <pc:spChg chg="add mod">
          <ac:chgData name="Lottie Thompson [sd22c2t]" userId="98a8b714-f796-4d31-a9a4-7dc84f343c61" providerId="ADAL" clId="{2BD75302-921E-5E9F-A20A-9DC17D688525}" dt="2026-07-31T14:16:04.646" v="1194"/>
          <ac:spMkLst>
            <pc:docMk/>
            <pc:sldMk cId="514439749" sldId="330"/>
            <ac:spMk id="6" creationId="{02C123E8-5C80-9BC3-71B0-1E90FEE89D59}"/>
          </ac:spMkLst>
        </pc:spChg>
        <pc:spChg chg="add mod">
          <ac:chgData name="Lottie Thompson [sd22c2t]" userId="98a8b714-f796-4d31-a9a4-7dc84f343c61" providerId="ADAL" clId="{2BD75302-921E-5E9F-A20A-9DC17D688525}" dt="2026-07-31T17:56:24.169" v="1270" actId="20577"/>
          <ac:spMkLst>
            <pc:docMk/>
            <pc:sldMk cId="514439749" sldId="330"/>
            <ac:spMk id="7" creationId="{B476563F-6158-33D5-D6F1-C41CC8D56F2C}"/>
          </ac:spMkLst>
        </pc:spChg>
        <pc:picChg chg="add mod">
          <ac:chgData name="Lottie Thompson [sd22c2t]" userId="98a8b714-f796-4d31-a9a4-7dc84f343c61" providerId="ADAL" clId="{2BD75302-921E-5E9F-A20A-9DC17D688525}" dt="2026-07-31T14:16:04.646" v="1194"/>
          <ac:picMkLst>
            <pc:docMk/>
            <pc:sldMk cId="514439749" sldId="330"/>
            <ac:picMk id="8" creationId="{EDEB33A1-A55E-309E-0DD0-13DD6AE9DE29}"/>
          </ac:picMkLst>
        </pc:picChg>
        <pc:picChg chg="add mod">
          <ac:chgData name="Lottie Thompson [sd22c2t]" userId="98a8b714-f796-4d31-a9a4-7dc84f343c61" providerId="ADAL" clId="{2BD75302-921E-5E9F-A20A-9DC17D688525}" dt="2026-07-31T14:16:04.646" v="1194"/>
          <ac:picMkLst>
            <pc:docMk/>
            <pc:sldMk cId="514439749" sldId="330"/>
            <ac:picMk id="9" creationId="{280A7B7B-5FEE-E301-FB80-040902F3A195}"/>
          </ac:picMkLst>
        </pc:picChg>
      </pc:sldChg>
      <pc:sldChg chg="addSp delSp modSp add mod ord">
        <pc:chgData name="Lottie Thompson [sd22c2t]" userId="98a8b714-f796-4d31-a9a4-7dc84f343c61" providerId="ADAL" clId="{2BD75302-921E-5E9F-A20A-9DC17D688525}" dt="2026-07-31T17:58:20.680" v="1300" actId="14100"/>
        <pc:sldMkLst>
          <pc:docMk/>
          <pc:sldMk cId="1419621366" sldId="331"/>
        </pc:sldMkLst>
        <pc:spChg chg="add mod">
          <ac:chgData name="Lottie Thompson [sd22c2t]" userId="98a8b714-f796-4d31-a9a4-7dc84f343c61" providerId="ADAL" clId="{2BD75302-921E-5E9F-A20A-9DC17D688525}" dt="2026-07-31T14:17:03.435" v="1206" actId="20577"/>
          <ac:spMkLst>
            <pc:docMk/>
            <pc:sldMk cId="1419621366" sldId="331"/>
            <ac:spMk id="3" creationId="{C774394C-B5CD-F44C-7E87-C17886620E37}"/>
          </ac:spMkLst>
        </pc:spChg>
        <pc:spChg chg="add del mod">
          <ac:chgData name="Lottie Thompson [sd22c2t]" userId="98a8b714-f796-4d31-a9a4-7dc84f343c61" providerId="ADAL" clId="{2BD75302-921E-5E9F-A20A-9DC17D688525}" dt="2026-07-31T14:17:11.072" v="1209" actId="478"/>
          <ac:spMkLst>
            <pc:docMk/>
            <pc:sldMk cId="1419621366" sldId="331"/>
            <ac:spMk id="5" creationId="{70C88143-867D-9C3D-11F1-16304736784D}"/>
          </ac:spMkLst>
        </pc:spChg>
        <pc:spChg chg="del mod">
          <ac:chgData name="Lottie Thompson [sd22c2t]" userId="98a8b714-f796-4d31-a9a4-7dc84f343c61" providerId="ADAL" clId="{2BD75302-921E-5E9F-A20A-9DC17D688525}" dt="2026-07-31T14:17:09.291" v="1208" actId="478"/>
          <ac:spMkLst>
            <pc:docMk/>
            <pc:sldMk cId="1419621366" sldId="331"/>
            <ac:spMk id="7" creationId="{8910DB31-7391-FF8A-0254-DA24E7CACB8A}"/>
          </ac:spMkLst>
        </pc:spChg>
        <pc:spChg chg="add mod">
          <ac:chgData name="Lottie Thompson [sd22c2t]" userId="98a8b714-f796-4d31-a9a4-7dc84f343c61" providerId="ADAL" clId="{2BD75302-921E-5E9F-A20A-9DC17D688525}" dt="2026-07-31T17:58:10.897" v="1297" actId="1076"/>
          <ac:spMkLst>
            <pc:docMk/>
            <pc:sldMk cId="1419621366" sldId="331"/>
            <ac:spMk id="10" creationId="{AD7A241C-8945-782A-83D4-AAB6D2BDDA61}"/>
          </ac:spMkLst>
        </pc:spChg>
        <pc:spChg chg="add mod">
          <ac:chgData name="Lottie Thompson [sd22c2t]" userId="98a8b714-f796-4d31-a9a4-7dc84f343c61" providerId="ADAL" clId="{2BD75302-921E-5E9F-A20A-9DC17D688525}" dt="2026-07-31T17:58:18.529" v="1299" actId="14100"/>
          <ac:spMkLst>
            <pc:docMk/>
            <pc:sldMk cId="1419621366" sldId="331"/>
            <ac:spMk id="12" creationId="{829BB428-8F7C-510F-2186-8A318B710770}"/>
          </ac:spMkLst>
        </pc:spChg>
        <pc:graphicFrameChg chg="add mod modGraphic">
          <ac:chgData name="Lottie Thompson [sd22c2t]" userId="98a8b714-f796-4d31-a9a4-7dc84f343c61" providerId="ADAL" clId="{2BD75302-921E-5E9F-A20A-9DC17D688525}" dt="2026-07-31T17:58:20.680" v="1300" actId="14100"/>
          <ac:graphicFrameMkLst>
            <pc:docMk/>
            <pc:sldMk cId="1419621366" sldId="331"/>
            <ac:graphicFrameMk id="11" creationId="{188F9B30-0FFB-1F8E-F0D9-53302E7B95E7}"/>
          </ac:graphicFrameMkLst>
        </pc:graphicFrameChg>
        <pc:picChg chg="mod modCrop">
          <ac:chgData name="Lottie Thompson [sd22c2t]" userId="98a8b714-f796-4d31-a9a4-7dc84f343c61" providerId="ADAL" clId="{2BD75302-921E-5E9F-A20A-9DC17D688525}" dt="2026-07-31T17:58:16.345" v="1298" actId="1076"/>
          <ac:picMkLst>
            <pc:docMk/>
            <pc:sldMk cId="1419621366" sldId="331"/>
            <ac:picMk id="8" creationId="{4F5C9549-B4D6-D62F-2763-BA69BE6BF3CF}"/>
          </ac:picMkLst>
        </pc:picChg>
        <pc:picChg chg="mod modCrop">
          <ac:chgData name="Lottie Thompson [sd22c2t]" userId="98a8b714-f796-4d31-a9a4-7dc84f343c61" providerId="ADAL" clId="{2BD75302-921E-5E9F-A20A-9DC17D688525}" dt="2026-07-31T14:51:21.366" v="1223" actId="14100"/>
          <ac:picMkLst>
            <pc:docMk/>
            <pc:sldMk cId="1419621366" sldId="331"/>
            <ac:picMk id="9" creationId="{19B5E8E9-2D8D-9F3D-2958-C3E9F072167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r" defTabSz="654246" rtl="0" eaLnBrk="1" fontAlgn="auto" latinLnBrk="0" hangingPunct="1">
              <a:lnSpc>
                <a:spcPct val="100000"/>
              </a:lnSpc>
              <a:spcBef>
                <a:spcPts val="0"/>
              </a:spcBef>
              <a:spcAft>
                <a:spcPts val="0"/>
              </a:spcAft>
              <a:buClrTx/>
              <a:buSzPts val="1100"/>
              <a:buFont typeface="Arial"/>
              <a:buNone/>
              <a:tabLst/>
              <a:defRPr/>
            </a:pPr>
            <a:r>
              <a:rPr lang="en-GB" sz="800" b="1" kern="1200" dirty="0">
                <a:ea typeface="+mn-ea"/>
                <a:cs typeface="+mn-cs"/>
              </a:rPr>
              <a:t>Source: </a:t>
            </a:r>
            <a:r>
              <a:rPr lang="en-GB" sz="800" b="0" kern="1200" dirty="0">
                <a:ea typeface="+mn-ea"/>
                <a:cs typeface="+mn-cs"/>
              </a:rPr>
              <a:t>DCM / Sainsbury’s</a:t>
            </a:r>
          </a:p>
          <a:p>
            <a:pPr marL="158750" marR="0" lvl="0" indent="0" algn="r" defTabSz="654246" rtl="0" eaLnBrk="1" fontAlgn="auto" latinLnBrk="0" hangingPunct="1">
              <a:lnSpc>
                <a:spcPct val="100000"/>
              </a:lnSpc>
              <a:spcBef>
                <a:spcPts val="0"/>
              </a:spcBef>
              <a:spcAft>
                <a:spcPts val="0"/>
              </a:spcAft>
              <a:buClrTx/>
              <a:buSzPts val="1100"/>
              <a:buFont typeface="Arial"/>
              <a:buNone/>
              <a:tabLst/>
              <a:defRPr/>
            </a:pPr>
            <a:r>
              <a:rPr lang="en-GB" sz="800" b="0" kern="1200" dirty="0">
                <a:ea typeface="+mn-ea"/>
                <a:cs typeface="+mn-cs"/>
              </a:rPr>
              <a:t>Conducted by: </a:t>
            </a:r>
            <a:r>
              <a:rPr lang="en-GB" sz="800" b="0" kern="1200" dirty="0" err="1">
                <a:ea typeface="+mn-ea"/>
                <a:cs typeface="+mn-cs"/>
              </a:rPr>
              <a:t>Differentology</a:t>
            </a:r>
            <a:r>
              <a:rPr lang="en-GB" sz="800" b="0" kern="1200" dirty="0">
                <a:ea typeface="+mn-ea"/>
                <a:cs typeface="+mn-cs"/>
              </a:rPr>
              <a:t>, Dec 2021</a:t>
            </a:r>
          </a:p>
          <a:p>
            <a:pPr marL="158750" marR="0" lvl="0" indent="0" algn="r" defTabSz="654246" rtl="0" eaLnBrk="1" fontAlgn="auto" latinLnBrk="0" hangingPunct="1">
              <a:lnSpc>
                <a:spcPct val="100000"/>
              </a:lnSpc>
              <a:spcBef>
                <a:spcPts val="0"/>
              </a:spcBef>
              <a:spcAft>
                <a:spcPts val="0"/>
              </a:spcAft>
              <a:buClrTx/>
              <a:buSzPts val="1100"/>
              <a:buFont typeface="Arial"/>
              <a:buNone/>
              <a:tabLst/>
              <a:defRPr/>
            </a:pPr>
            <a:r>
              <a:rPr lang="en-GB" sz="800" b="0" kern="1200" dirty="0">
                <a:ea typeface="+mn-ea"/>
                <a:cs typeface="+mn-cs"/>
              </a:rPr>
              <a:t>Base: 18+ adults</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3949923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69B26-02C8-C3F9-7076-A35C18C07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26A35-B08C-5941-41A8-207C4EACB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6A577-60EA-1178-2765-83CA22BB0B2A}"/>
              </a:ext>
            </a:extLst>
          </p:cNvPr>
          <p:cNvSpPr>
            <a:spLocks noGrp="1"/>
          </p:cNvSpPr>
          <p:nvPr>
            <p:ph type="body" idx="1"/>
          </p:nvPr>
        </p:nvSpPr>
        <p:spPr/>
        <p:txBody>
          <a:bodyPr/>
          <a:lstStyle/>
          <a:p>
            <a:pPr marL="158750" marR="0" lvl="0" indent="0" algn="r" defTabSz="654246" rtl="0" eaLnBrk="1" fontAlgn="auto" latinLnBrk="0" hangingPunct="1">
              <a:lnSpc>
                <a:spcPct val="100000"/>
              </a:lnSpc>
              <a:spcBef>
                <a:spcPts val="0"/>
              </a:spcBef>
              <a:spcAft>
                <a:spcPts val="0"/>
              </a:spcAft>
              <a:buClrTx/>
              <a:buSzPts val="1100"/>
              <a:buFont typeface="Arial"/>
              <a:buNone/>
              <a:tabLst/>
              <a:defRPr/>
            </a:pPr>
            <a:r>
              <a:rPr lang="en-GB" sz="800" b="1" kern="1200" dirty="0">
                <a:ea typeface="+mn-ea"/>
                <a:cs typeface="+mn-cs"/>
              </a:rPr>
              <a:t>Source: </a:t>
            </a:r>
            <a:r>
              <a:rPr lang="en-GB" sz="800" b="0" kern="1200" dirty="0">
                <a:ea typeface="+mn-ea"/>
                <a:cs typeface="+mn-cs"/>
              </a:rPr>
              <a:t>DCM / Sainsbury’s</a:t>
            </a:r>
          </a:p>
          <a:p>
            <a:pPr marL="158750" marR="0" lvl="0" indent="0" algn="r" defTabSz="654246" rtl="0" eaLnBrk="1" fontAlgn="auto" latinLnBrk="0" hangingPunct="1">
              <a:lnSpc>
                <a:spcPct val="100000"/>
              </a:lnSpc>
              <a:spcBef>
                <a:spcPts val="0"/>
              </a:spcBef>
              <a:spcAft>
                <a:spcPts val="0"/>
              </a:spcAft>
              <a:buClrTx/>
              <a:buSzPts val="1100"/>
              <a:buFont typeface="Arial"/>
              <a:buNone/>
              <a:tabLst/>
              <a:defRPr/>
            </a:pPr>
            <a:r>
              <a:rPr lang="en-GB" sz="800" b="0" kern="1200" dirty="0">
                <a:ea typeface="+mn-ea"/>
                <a:cs typeface="+mn-cs"/>
              </a:rPr>
              <a:t>Conducted by: </a:t>
            </a:r>
            <a:r>
              <a:rPr lang="en-GB" sz="800" b="0" kern="1200" dirty="0" err="1">
                <a:ea typeface="+mn-ea"/>
                <a:cs typeface="+mn-cs"/>
              </a:rPr>
              <a:t>Differentology</a:t>
            </a:r>
            <a:r>
              <a:rPr lang="en-GB" sz="800" b="0" kern="1200" dirty="0">
                <a:ea typeface="+mn-ea"/>
                <a:cs typeface="+mn-cs"/>
              </a:rPr>
              <a:t>, Dec 2021</a:t>
            </a:r>
          </a:p>
          <a:p>
            <a:pPr marL="158750" marR="0" lvl="0" indent="0" algn="r" defTabSz="654246" rtl="0" eaLnBrk="1" fontAlgn="auto" latinLnBrk="0" hangingPunct="1">
              <a:lnSpc>
                <a:spcPct val="100000"/>
              </a:lnSpc>
              <a:spcBef>
                <a:spcPts val="0"/>
              </a:spcBef>
              <a:spcAft>
                <a:spcPts val="0"/>
              </a:spcAft>
              <a:buClrTx/>
              <a:buSzPts val="1100"/>
              <a:buFont typeface="Arial"/>
              <a:buNone/>
              <a:tabLst/>
              <a:defRPr/>
            </a:pPr>
            <a:r>
              <a:rPr lang="en-GB" sz="800" b="0" kern="1200" dirty="0">
                <a:ea typeface="+mn-ea"/>
                <a:cs typeface="+mn-cs"/>
              </a:rPr>
              <a:t>Base: 18+ adults</a:t>
            </a:r>
          </a:p>
          <a:p>
            <a:endParaRPr lang="en-US" dirty="0"/>
          </a:p>
        </p:txBody>
      </p:sp>
      <p:sp>
        <p:nvSpPr>
          <p:cNvPr id="4" name="Slide Number Placeholder 3">
            <a:extLst>
              <a:ext uri="{FF2B5EF4-FFF2-40B4-BE49-F238E27FC236}">
                <a16:creationId xmlns:a16="http://schemas.microsoft.com/office/drawing/2014/main" id="{C71D6662-6DAD-3183-32AC-0FDD27A83786}"/>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580176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02/08/2026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62E5A-87A7-5D65-8964-A53EF7D8A25C}"/>
              </a:ext>
            </a:extLst>
          </p:cNvPr>
          <p:cNvSpPr>
            <a:spLocks noGrp="1"/>
          </p:cNvSpPr>
          <p:nvPr>
            <p:ph type="body" sz="quarter" idx="83"/>
          </p:nvPr>
        </p:nvSpPr>
        <p:spPr/>
        <p:txBody>
          <a:bodyPr/>
          <a:lstStyle/>
          <a:p>
            <a:pPr marL="158750" lvl="0" indent="0" defTabSz="654246">
              <a:lnSpc>
                <a:spcPct val="100000"/>
              </a:lnSpc>
              <a:spcBef>
                <a:spcPts val="0"/>
              </a:spcBef>
              <a:buSzPts val="1100"/>
              <a:defRPr/>
            </a:pPr>
            <a:r>
              <a:rPr lang="en-GB" b="1" dirty="0"/>
              <a:t>Source: </a:t>
            </a:r>
            <a:r>
              <a:rPr lang="en-GB" dirty="0"/>
              <a:t>DCM / Sainsbury’s. Conducted by: </a:t>
            </a:r>
            <a:r>
              <a:rPr lang="en-GB" dirty="0" err="1"/>
              <a:t>Differentology</a:t>
            </a:r>
            <a:r>
              <a:rPr lang="en-GB" dirty="0"/>
              <a:t>, Dec 2021</a:t>
            </a:r>
          </a:p>
          <a:p>
            <a:endParaRPr lang="en-US" dirty="0"/>
          </a:p>
        </p:txBody>
      </p:sp>
      <p:sp>
        <p:nvSpPr>
          <p:cNvPr id="6" name="Title 2">
            <a:extLst>
              <a:ext uri="{FF2B5EF4-FFF2-40B4-BE49-F238E27FC236}">
                <a16:creationId xmlns:a16="http://schemas.microsoft.com/office/drawing/2014/main" id="{02C123E8-5C80-9BC3-71B0-1E90FEE89D59}"/>
              </a:ext>
            </a:extLst>
          </p:cNvPr>
          <p:cNvSpPr>
            <a:spLocks noGrp="1"/>
          </p:cNvSpPr>
          <p:nvPr>
            <p:ph type="title"/>
          </p:nvPr>
        </p:nvSpPr>
        <p:spPr>
          <a:xfrm>
            <a:off x="510922" y="476824"/>
            <a:ext cx="10837631" cy="525552"/>
          </a:xfrm>
        </p:spPr>
        <p:txBody>
          <a:bodyPr/>
          <a:lstStyle/>
          <a:p>
            <a:r>
              <a:rPr lang="en-US" dirty="0"/>
              <a:t>Sainsbury’s</a:t>
            </a:r>
          </a:p>
        </p:txBody>
      </p:sp>
      <p:sp>
        <p:nvSpPr>
          <p:cNvPr id="7" name="Text Placeholder 4">
            <a:extLst>
              <a:ext uri="{FF2B5EF4-FFF2-40B4-BE49-F238E27FC236}">
                <a16:creationId xmlns:a16="http://schemas.microsoft.com/office/drawing/2014/main" id="{B476563F-6158-33D5-D6F1-C41CC8D56F2C}"/>
              </a:ext>
            </a:extLst>
          </p:cNvPr>
          <p:cNvSpPr>
            <a:spLocks noGrp="1"/>
          </p:cNvSpPr>
          <p:nvPr>
            <p:ph type="body" sz="quarter" idx="16"/>
          </p:nvPr>
        </p:nvSpPr>
        <p:spPr>
          <a:xfrm>
            <a:off x="510922" y="1434065"/>
            <a:ext cx="7442287" cy="4156125"/>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solidFill>
                  <a:srgbClr val="000000"/>
                </a:solidFill>
                <a:cs typeface="Arial" pitchFamily="34" charset="0"/>
              </a:rPr>
              <a:t>The campaign intended to show people the excitement of Christmas, placing food at the centre of the messaging and highlighting Sainsbury’s as the destination with a delicious Christmas offering. Sainsbury’s wanted to dial up “togetherness” and “indulgence”, with cinema the perfect fit.</a:t>
            </a:r>
            <a:br>
              <a:rPr lang="en-GB" altLang="en-US" sz="1500" dirty="0">
                <a:solidFill>
                  <a:srgbClr val="000000"/>
                </a:solidFill>
                <a:cs typeface="Arial" pitchFamily="34" charset="0"/>
              </a:rPr>
            </a:br>
            <a:br>
              <a:rPr lang="en-GB" altLang="en-US" sz="1500" dirty="0">
                <a:solidFill>
                  <a:srgbClr val="000000"/>
                </a:solidFill>
                <a:cs typeface="Arial" pitchFamily="34" charset="0"/>
              </a:rPr>
            </a:br>
            <a:r>
              <a:rPr lang="en-GB" sz="1500" b="1" dirty="0">
                <a:solidFill>
                  <a:srgbClr val="000000"/>
                </a:solidFill>
              </a:rPr>
              <a:t>Plan</a:t>
            </a:r>
          </a:p>
          <a:p>
            <a:pPr lvl="0" indent="0" defTabSz="961844">
              <a:lnSpc>
                <a:spcPct val="100000"/>
              </a:lnSpc>
              <a:spcBef>
                <a:spcPts val="0"/>
              </a:spcBef>
              <a:buClr>
                <a:srgbClr val="FFFFFF"/>
              </a:buClr>
              <a:buSzPct val="100000"/>
              <a:defRPr/>
            </a:pPr>
            <a:r>
              <a:rPr lang="en-GB" sz="1500" dirty="0">
                <a:solidFill>
                  <a:srgbClr val="000000"/>
                </a:solidFill>
              </a:rPr>
              <a:t>Running from mid-November to Christmas Eve in cinemas, Sainsbury’s bought a HFSS AGP running in reel across a range of films including </a:t>
            </a:r>
            <a:r>
              <a:rPr lang="en-GB" sz="1500" i="1" dirty="0">
                <a:solidFill>
                  <a:srgbClr val="000000"/>
                </a:solidFill>
              </a:rPr>
              <a:t>Ghostbusters: Afterlife</a:t>
            </a:r>
            <a:r>
              <a:rPr lang="en-GB" sz="1500" dirty="0">
                <a:solidFill>
                  <a:srgbClr val="000000"/>
                </a:solidFill>
              </a:rPr>
              <a:t>, </a:t>
            </a:r>
            <a:r>
              <a:rPr lang="en-GB" sz="1500" i="1" dirty="0">
                <a:solidFill>
                  <a:srgbClr val="000000"/>
                </a:solidFill>
              </a:rPr>
              <a:t>King Richard</a:t>
            </a:r>
            <a:r>
              <a:rPr lang="en-GB" sz="1500" dirty="0">
                <a:solidFill>
                  <a:srgbClr val="000000"/>
                </a:solidFill>
              </a:rPr>
              <a:t>, </a:t>
            </a:r>
            <a:r>
              <a:rPr lang="en-GB" sz="1500" i="1" dirty="0">
                <a:solidFill>
                  <a:srgbClr val="000000"/>
                </a:solidFill>
              </a:rPr>
              <a:t>House of Gucci</a:t>
            </a:r>
            <a:r>
              <a:rPr lang="en-GB" sz="1500" dirty="0">
                <a:solidFill>
                  <a:srgbClr val="000000"/>
                </a:solidFill>
              </a:rPr>
              <a:t> and </a:t>
            </a:r>
            <a:r>
              <a:rPr lang="en-GB" sz="1500" i="1" dirty="0">
                <a:solidFill>
                  <a:srgbClr val="000000"/>
                </a:solidFill>
              </a:rPr>
              <a:t>West Side Story.</a:t>
            </a:r>
            <a:br>
              <a:rPr lang="en-GB" sz="1500" i="1" dirty="0">
                <a:solidFill>
                  <a:srgbClr val="000000"/>
                </a:solidFill>
              </a:rPr>
            </a:br>
            <a:br>
              <a:rPr lang="en-GB" sz="1500" i="1" dirty="0">
                <a:solidFill>
                  <a:srgbClr val="000000"/>
                </a:solidFill>
              </a:rPr>
            </a:b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Uplifts across key perceptions, Sainsbury’s </a:t>
            </a:r>
            <a:r>
              <a:rPr lang="en-GB" sz="1500" i="1" dirty="0"/>
              <a:t>“have everything you need for Christmas” </a:t>
            </a:r>
            <a:r>
              <a:rPr lang="en-GB" sz="1500" dirty="0"/>
              <a:t>(+36%) and </a:t>
            </a:r>
            <a:r>
              <a:rPr lang="en-GB" sz="1500" i="1" dirty="0"/>
              <a:t>“makes me look forward to Christmas” </a:t>
            </a:r>
            <a:r>
              <a:rPr lang="en-GB" sz="1500" dirty="0"/>
              <a:t>(+58%) amongst test sample.</a:t>
            </a:r>
          </a:p>
          <a:p>
            <a:pPr marL="285750" lvl="0" indent="-285750" defTabSz="961844">
              <a:lnSpc>
                <a:spcPct val="100000"/>
              </a:lnSpc>
              <a:spcBef>
                <a:spcPts val="0"/>
              </a:spcBef>
              <a:buClr>
                <a:schemeClr val="tx1"/>
              </a:buClr>
              <a:buSzPct val="100000"/>
              <a:buFont typeface="Arial" panose="020B0604020202020204" pitchFamily="34" charset="0"/>
              <a:buChar char="•"/>
              <a:defRPr/>
            </a:pPr>
            <a:endParaRPr lang="en-GB" sz="1500"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65% of those exposed in cinema agree the campaign had a positive impact on their opinion of Sainsbury’s.</a:t>
            </a:r>
            <a:endParaRPr lang="en-GB" sz="1500" dirty="0">
              <a:solidFill>
                <a:srgbClr val="000000"/>
              </a:solidFill>
            </a:endParaRPr>
          </a:p>
        </p:txBody>
      </p:sp>
      <p:pic>
        <p:nvPicPr>
          <p:cNvPr id="8" name="Picture Placeholder 8">
            <a:extLst>
              <a:ext uri="{FF2B5EF4-FFF2-40B4-BE49-F238E27FC236}">
                <a16:creationId xmlns:a16="http://schemas.microsoft.com/office/drawing/2014/main" id="{EDEB33A1-A55E-309E-0DD0-13DD6AE9DE29}"/>
              </a:ext>
            </a:extLst>
          </p:cNvPr>
          <p:cNvPicPr>
            <a:picLocks noChangeAspect="1"/>
          </p:cNvPicPr>
          <p:nvPr/>
        </p:nvPicPr>
        <p:blipFill>
          <a:blip r:embed="rId3">
            <a:extLst>
              <a:ext uri="{28A0092B-C50C-407E-A947-70E740481C1C}">
                <a14:useLocalDpi xmlns:a14="http://schemas.microsoft.com/office/drawing/2010/main" val="0"/>
              </a:ext>
            </a:extLst>
          </a:blip>
          <a:srcRect t="1641" b="1641"/>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9" name="Picture Placeholder 8">
            <a:extLst>
              <a:ext uri="{FF2B5EF4-FFF2-40B4-BE49-F238E27FC236}">
                <a16:creationId xmlns:a16="http://schemas.microsoft.com/office/drawing/2014/main" id="{280A7B7B-5FEE-E301-FB80-040902F3A195}"/>
              </a:ext>
            </a:extLst>
          </p:cNvPr>
          <p:cNvPicPr>
            <a:picLocks noChangeAspect="1"/>
          </p:cNvPicPr>
          <p:nvPr/>
        </p:nvPicPr>
        <p:blipFill>
          <a:blip r:embed="rId5">
            <a:extLst>
              <a:ext uri="{28A0092B-C50C-407E-A947-70E740481C1C}">
                <a14:useLocalDpi xmlns:a14="http://schemas.microsoft.com/office/drawing/2010/main" val="0"/>
              </a:ext>
            </a:extLst>
          </a:blip>
          <a:srcRect t="2365" b="2365"/>
          <a:stretch/>
        </p:blipFill>
        <p:spPr>
          <a:xfrm>
            <a:off x="8507219" y="3429000"/>
            <a:ext cx="3291034"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514439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23E09706-B25E-E169-17F0-2D9D4D76A5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C5D9025-DE3F-83AE-AAE1-575EC91E3B92}"/>
              </a:ext>
            </a:extLst>
          </p:cNvPr>
          <p:cNvSpPr>
            <a:spLocks noGrp="1"/>
          </p:cNvSpPr>
          <p:nvPr>
            <p:ph type="body" sz="quarter" idx="83"/>
          </p:nvPr>
        </p:nvSpPr>
        <p:spPr/>
        <p:txBody>
          <a:bodyPr/>
          <a:lstStyle/>
          <a:p>
            <a:pPr marL="158750" lvl="0" indent="0" defTabSz="654246">
              <a:lnSpc>
                <a:spcPct val="100000"/>
              </a:lnSpc>
              <a:spcBef>
                <a:spcPts val="0"/>
              </a:spcBef>
              <a:buSzPts val="1100"/>
              <a:defRPr/>
            </a:pPr>
            <a:r>
              <a:rPr lang="en-GB" b="1" dirty="0"/>
              <a:t>Source: </a:t>
            </a:r>
            <a:r>
              <a:rPr lang="en-GB" dirty="0"/>
              <a:t>DCM / Sainsbury’s. Conducted by: </a:t>
            </a:r>
            <a:r>
              <a:rPr lang="en-GB" dirty="0" err="1"/>
              <a:t>Differentology</a:t>
            </a:r>
            <a:r>
              <a:rPr lang="en-GB" dirty="0"/>
              <a:t>, Dec 2021</a:t>
            </a:r>
          </a:p>
          <a:p>
            <a:endParaRPr lang="en-US" dirty="0"/>
          </a:p>
        </p:txBody>
      </p:sp>
      <p:sp>
        <p:nvSpPr>
          <p:cNvPr id="6" name="Title 2">
            <a:extLst>
              <a:ext uri="{FF2B5EF4-FFF2-40B4-BE49-F238E27FC236}">
                <a16:creationId xmlns:a16="http://schemas.microsoft.com/office/drawing/2014/main" id="{FAC50349-7136-D073-10FE-50CB3238AB2D}"/>
              </a:ext>
            </a:extLst>
          </p:cNvPr>
          <p:cNvSpPr>
            <a:spLocks noGrp="1"/>
          </p:cNvSpPr>
          <p:nvPr>
            <p:ph type="title"/>
          </p:nvPr>
        </p:nvSpPr>
        <p:spPr>
          <a:xfrm>
            <a:off x="510922" y="476824"/>
            <a:ext cx="10837631" cy="525552"/>
          </a:xfrm>
        </p:spPr>
        <p:txBody>
          <a:bodyPr/>
          <a:lstStyle/>
          <a:p>
            <a:r>
              <a:rPr lang="en-US" dirty="0"/>
              <a:t>Sainsbury’s</a:t>
            </a:r>
          </a:p>
        </p:txBody>
      </p:sp>
      <p:pic>
        <p:nvPicPr>
          <p:cNvPr id="8" name="Picture Placeholder 8">
            <a:extLst>
              <a:ext uri="{FF2B5EF4-FFF2-40B4-BE49-F238E27FC236}">
                <a16:creationId xmlns:a16="http://schemas.microsoft.com/office/drawing/2014/main" id="{4F5C9549-B4D6-D62F-2763-BA69BE6BF3CF}"/>
              </a:ext>
            </a:extLst>
          </p:cNvPr>
          <p:cNvPicPr>
            <a:picLocks noChangeAspect="1"/>
          </p:cNvPicPr>
          <p:nvPr/>
        </p:nvPicPr>
        <p:blipFill>
          <a:blip r:embed="rId3">
            <a:extLst>
              <a:ext uri="{28A0092B-C50C-407E-A947-70E740481C1C}">
                <a14:useLocalDpi xmlns:a14="http://schemas.microsoft.com/office/drawing/2010/main" val="0"/>
              </a:ext>
            </a:extLst>
          </a:blip>
          <a:srcRect t="7348" b="5874"/>
          <a:stretch>
            <a:fillRect/>
          </a:stretch>
        </p:blipFill>
        <p:spPr>
          <a:xfrm>
            <a:off x="5458580" y="3766599"/>
            <a:ext cx="3117561" cy="2032035"/>
          </a:xfrm>
          <a:prstGeom prst="roundRect">
            <a:avLst>
              <a:gd name="adj" fmla="val 1469"/>
            </a:avLst>
          </a:prstGeom>
          <a:blipFill>
            <a:blip r:embed="rId4"/>
            <a:srcRect/>
            <a:stretch>
              <a:fillRect t="-13649" b="-13649"/>
            </a:stretch>
          </a:blipFill>
        </p:spPr>
      </p:pic>
      <p:pic>
        <p:nvPicPr>
          <p:cNvPr id="9" name="Picture Placeholder 8">
            <a:extLst>
              <a:ext uri="{FF2B5EF4-FFF2-40B4-BE49-F238E27FC236}">
                <a16:creationId xmlns:a16="http://schemas.microsoft.com/office/drawing/2014/main" id="{19B5E8E9-2D8D-9F3D-2958-C3E9F0721673}"/>
              </a:ext>
            </a:extLst>
          </p:cNvPr>
          <p:cNvPicPr>
            <a:picLocks noChangeAspect="1"/>
          </p:cNvPicPr>
          <p:nvPr/>
        </p:nvPicPr>
        <p:blipFill>
          <a:blip r:embed="rId5">
            <a:extLst>
              <a:ext uri="{28A0092B-C50C-407E-A947-70E740481C1C}">
                <a14:useLocalDpi xmlns:a14="http://schemas.microsoft.com/office/drawing/2010/main" val="0"/>
              </a:ext>
            </a:extLst>
          </a:blip>
          <a:srcRect t="5586" b="8936"/>
          <a:stretch>
            <a:fillRect/>
          </a:stretch>
        </p:blipFill>
        <p:spPr>
          <a:xfrm>
            <a:off x="8680692" y="3766599"/>
            <a:ext cx="3117561" cy="2032035"/>
          </a:xfrm>
          <a:prstGeom prst="roundRect">
            <a:avLst>
              <a:gd name="adj" fmla="val 1469"/>
            </a:avLst>
          </a:prstGeom>
          <a:blipFill>
            <a:blip r:embed="rId4"/>
            <a:srcRect/>
            <a:stretch>
              <a:fillRect t="-13649" b="-13649"/>
            </a:stretch>
          </a:blipFill>
        </p:spPr>
      </p:pic>
      <p:sp>
        <p:nvSpPr>
          <p:cNvPr id="3" name="Subtitle 3">
            <a:extLst>
              <a:ext uri="{FF2B5EF4-FFF2-40B4-BE49-F238E27FC236}">
                <a16:creationId xmlns:a16="http://schemas.microsoft.com/office/drawing/2014/main" id="{C774394C-B5CD-F44C-7E87-C17886620E37}"/>
              </a:ext>
            </a:extLst>
          </p:cNvPr>
          <p:cNvSpPr>
            <a:spLocks noGrp="1"/>
          </p:cNvSpPr>
          <p:nvPr>
            <p:ph type="subTitle" idx="1"/>
          </p:nvPr>
        </p:nvSpPr>
        <p:spPr>
          <a:xfrm>
            <a:off x="508533" y="1146201"/>
            <a:ext cx="4617721" cy="347555"/>
          </a:xfrm>
        </p:spPr>
        <p:txBody>
          <a:bodyPr/>
          <a:lstStyle/>
          <a:p>
            <a:r>
              <a:rPr lang="en-GB" dirty="0"/>
              <a:t>A Christmas To Savour</a:t>
            </a:r>
          </a:p>
        </p:txBody>
      </p:sp>
      <p:sp>
        <p:nvSpPr>
          <p:cNvPr id="10" name="Text Placeholder 4">
            <a:extLst>
              <a:ext uri="{FF2B5EF4-FFF2-40B4-BE49-F238E27FC236}">
                <a16:creationId xmlns:a16="http://schemas.microsoft.com/office/drawing/2014/main" id="{AD7A241C-8945-782A-83D4-AAB6D2BDDA61}"/>
              </a:ext>
            </a:extLst>
          </p:cNvPr>
          <p:cNvSpPr>
            <a:spLocks noGrp="1"/>
          </p:cNvSpPr>
          <p:nvPr>
            <p:ph type="body" sz="quarter" idx="16"/>
          </p:nvPr>
        </p:nvSpPr>
        <p:spPr>
          <a:xfrm>
            <a:off x="508533" y="1737572"/>
            <a:ext cx="4449547" cy="3382856"/>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After many missed out on a full Christmas experience in 2020, Sainsbury’s wanted to embrace the excitement for the upcoming festive period. The campaign intended to place food at the centre of the festive messaging and highlighted Sainsbury’s as the supermarket destination with a delicious Christmas offering. Sainsbury’s wanted to dial up “togetherness” and “indulgence”, with cinema the perfect fit due to its heightened shared experience.</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Alongside TV, BVOD/Online video, Social, Outdoor, Press, Radio and an </a:t>
            </a:r>
            <a:r>
              <a:rPr lang="en-GB" altLang="en-US" dirty="0" err="1">
                <a:solidFill>
                  <a:srgbClr val="000000"/>
                </a:solidFill>
                <a:cs typeface="Arial" pitchFamily="34" charset="0"/>
              </a:rPr>
              <a:t>Acast</a:t>
            </a:r>
            <a:r>
              <a:rPr lang="en-GB" altLang="en-US" dirty="0">
                <a:solidFill>
                  <a:srgbClr val="000000"/>
                </a:solidFill>
                <a:cs typeface="Arial" pitchFamily="34" charset="0"/>
              </a:rPr>
              <a:t> partnership cinema was added to the mix to help drive reach, impact, memorability and showcase the 60” ad in its fullest glory. Running from mid-November to Christmas Eve in cinemas, Sainsbury’s bought a HFSS AGP running in reel across a range of films including </a:t>
            </a:r>
            <a:r>
              <a:rPr lang="en-GB" altLang="en-US" i="1" dirty="0">
                <a:solidFill>
                  <a:srgbClr val="000000"/>
                </a:solidFill>
                <a:cs typeface="Arial" pitchFamily="34" charset="0"/>
              </a:rPr>
              <a:t>Ghostbusters: Afterlife</a:t>
            </a:r>
            <a:r>
              <a:rPr lang="en-GB" altLang="en-US" dirty="0">
                <a:solidFill>
                  <a:srgbClr val="000000"/>
                </a:solidFill>
                <a:cs typeface="Arial" pitchFamily="34" charset="0"/>
              </a:rPr>
              <a:t>, </a:t>
            </a:r>
            <a:r>
              <a:rPr lang="en-GB" altLang="en-US" i="1" dirty="0">
                <a:solidFill>
                  <a:srgbClr val="000000"/>
                </a:solidFill>
                <a:cs typeface="Arial" pitchFamily="34" charset="0"/>
              </a:rPr>
              <a:t>King Richard</a:t>
            </a:r>
            <a:r>
              <a:rPr lang="en-GB" altLang="en-US" dirty="0">
                <a:solidFill>
                  <a:srgbClr val="000000"/>
                </a:solidFill>
                <a:cs typeface="Arial" pitchFamily="34" charset="0"/>
              </a:rPr>
              <a:t>, </a:t>
            </a:r>
            <a:r>
              <a:rPr lang="en-GB" altLang="en-US" i="1" dirty="0">
                <a:solidFill>
                  <a:srgbClr val="000000"/>
                </a:solidFill>
                <a:cs typeface="Arial" pitchFamily="34" charset="0"/>
              </a:rPr>
              <a:t>House of Gucci </a:t>
            </a:r>
            <a:r>
              <a:rPr lang="en-GB" altLang="en-US" dirty="0">
                <a:solidFill>
                  <a:srgbClr val="000000"/>
                </a:solidFill>
                <a:cs typeface="Arial" pitchFamily="34" charset="0"/>
              </a:rPr>
              <a:t>and </a:t>
            </a:r>
            <a:r>
              <a:rPr lang="en-GB" altLang="en-US" i="1" dirty="0">
                <a:solidFill>
                  <a:srgbClr val="000000"/>
                </a:solidFill>
                <a:cs typeface="Arial" pitchFamily="34" charset="0"/>
              </a:rPr>
              <a:t>West Side Story</a:t>
            </a:r>
            <a:r>
              <a:rPr lang="en-GB" altLang="en-US" dirty="0">
                <a:solidFill>
                  <a:srgbClr val="000000"/>
                </a:solidFill>
                <a:cs typeface="Arial" pitchFamily="34" charset="0"/>
              </a:rPr>
              <a:t>.</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dirty="0"/>
            </a:br>
            <a:r>
              <a:rPr lang="en-GB" dirty="0">
                <a:solidFill>
                  <a:srgbClr val="000000"/>
                </a:solidFill>
              </a:rPr>
              <a:t>Cinema successfully allowed Sainsbury’s to showcase its 60” TVC in an environment where it successfully improved key metrics.</a:t>
            </a:r>
          </a:p>
          <a:p>
            <a:pPr defTabSz="654246">
              <a:lnSpc>
                <a:spcPct val="100000"/>
              </a:lnSpc>
            </a:pPr>
            <a:endParaRPr lang="en-GB" altLang="en-US" dirty="0">
              <a:solidFill>
                <a:srgbClr val="000000"/>
              </a:solidFill>
              <a:cs typeface="Arial" pitchFamily="34" charset="0"/>
            </a:endParaRPr>
          </a:p>
          <a:p>
            <a:pPr defTabSz="654246">
              <a:lnSpc>
                <a:spcPct val="100000"/>
              </a:lnSpc>
              <a:spcAft>
                <a:spcPts val="116"/>
              </a:spcAft>
            </a:pPr>
            <a:endParaRPr lang="en-GB" altLang="en-US" dirty="0">
              <a:solidFill>
                <a:srgbClr val="000000"/>
              </a:solidFill>
              <a:cs typeface="Arial" pitchFamily="34" charset="0"/>
            </a:endParaRPr>
          </a:p>
          <a:p>
            <a:pPr defTabSz="654246">
              <a:lnSpc>
                <a:spcPct val="100000"/>
              </a:lnSpc>
              <a:spcAft>
                <a:spcPts val="116"/>
              </a:spcAft>
            </a:pPr>
            <a:endParaRPr lang="en-GB" altLang="en-US" dirty="0">
              <a:solidFill>
                <a:srgbClr val="000000"/>
              </a:solidFill>
              <a:cs typeface="Arial" pitchFamily="34" charset="0"/>
            </a:endParaRPr>
          </a:p>
          <a:p>
            <a:pPr defTabSz="654246">
              <a:lnSpc>
                <a:spcPct val="100000"/>
              </a:lnSpc>
              <a:spcAft>
                <a:spcPts val="116"/>
              </a:spcAft>
            </a:pPr>
            <a:endParaRPr lang="en-GB" altLang="en-US" dirty="0">
              <a:solidFill>
                <a:srgbClr val="000000"/>
              </a:solidFill>
              <a:cs typeface="Arial" pitchFamily="34" charset="0"/>
            </a:endParaRPr>
          </a:p>
          <a:p>
            <a:pPr defTabSz="654246">
              <a:lnSpc>
                <a:spcPct val="100000"/>
              </a:lnSpc>
              <a:spcAft>
                <a:spcPts val="116"/>
              </a:spcAft>
            </a:pPr>
            <a:endParaRPr lang="en-GB" altLang="en-US" dirty="0">
              <a:solidFill>
                <a:srgbClr val="000000"/>
              </a:solidFill>
              <a:cs typeface="Arial" pitchFamily="34" charset="0"/>
            </a:endParaRPr>
          </a:p>
          <a:p>
            <a:pPr defTabSz="654246">
              <a:lnSpc>
                <a:spcPct val="100000"/>
              </a:lnSpc>
            </a:pPr>
            <a:endParaRPr lang="en-GB" dirty="0">
              <a:solidFill>
                <a:srgbClr val="000000"/>
              </a:solidFill>
            </a:endParaRPr>
          </a:p>
        </p:txBody>
      </p:sp>
      <p:graphicFrame>
        <p:nvGraphicFramePr>
          <p:cNvPr id="11" name="Table 10">
            <a:extLst>
              <a:ext uri="{FF2B5EF4-FFF2-40B4-BE49-F238E27FC236}">
                <a16:creationId xmlns:a16="http://schemas.microsoft.com/office/drawing/2014/main" id="{188F9B30-0FFB-1F8E-F0D9-53302E7B95E7}"/>
              </a:ext>
            </a:extLst>
          </p:cNvPr>
          <p:cNvGraphicFramePr>
            <a:graphicFrameLocks noGrp="1"/>
          </p:cNvGraphicFramePr>
          <p:nvPr>
            <p:extLst>
              <p:ext uri="{D42A27DB-BD31-4B8C-83A1-F6EECF244321}">
                <p14:modId xmlns:p14="http://schemas.microsoft.com/office/powerpoint/2010/main" val="4027245774"/>
              </p:ext>
            </p:extLst>
          </p:nvPr>
        </p:nvGraphicFramePr>
        <p:xfrm>
          <a:off x="5458580" y="820882"/>
          <a:ext cx="6339672" cy="774260"/>
        </p:xfrm>
        <a:graphic>
          <a:graphicData uri="http://schemas.openxmlformats.org/drawingml/2006/table">
            <a:tbl>
              <a:tblPr firstRow="1" bandRow="1">
                <a:tableStyleId>{073A0DAA-6AF3-43AB-8588-CEC1D06C72B9}</a:tableStyleId>
              </a:tblPr>
              <a:tblGrid>
                <a:gridCol w="1525427">
                  <a:extLst>
                    <a:ext uri="{9D8B030D-6E8A-4147-A177-3AD203B41FA5}">
                      <a16:colId xmlns:a16="http://schemas.microsoft.com/office/drawing/2014/main" val="3445733911"/>
                    </a:ext>
                  </a:extLst>
                </a:gridCol>
                <a:gridCol w="1644409">
                  <a:extLst>
                    <a:ext uri="{9D8B030D-6E8A-4147-A177-3AD203B41FA5}">
                      <a16:colId xmlns:a16="http://schemas.microsoft.com/office/drawing/2014/main" val="2072537272"/>
                    </a:ext>
                  </a:extLst>
                </a:gridCol>
                <a:gridCol w="1584918">
                  <a:extLst>
                    <a:ext uri="{9D8B030D-6E8A-4147-A177-3AD203B41FA5}">
                      <a16:colId xmlns:a16="http://schemas.microsoft.com/office/drawing/2014/main" val="3314162814"/>
                    </a:ext>
                  </a:extLst>
                </a:gridCol>
                <a:gridCol w="1584918">
                  <a:extLst>
                    <a:ext uri="{9D8B030D-6E8A-4147-A177-3AD203B41FA5}">
                      <a16:colId xmlns:a16="http://schemas.microsoft.com/office/drawing/2014/main" val="776944138"/>
                    </a:ext>
                  </a:extLst>
                </a:gridCol>
              </a:tblGrid>
              <a:tr h="379464">
                <a:tc>
                  <a:txBody>
                    <a:bodyPr/>
                    <a:lstStyle/>
                    <a:p>
                      <a:pPr algn="l"/>
                      <a:r>
                        <a:rPr lang="en-GB" sz="1300" dirty="0">
                          <a:solidFill>
                            <a:schemeClr val="bg1"/>
                          </a:solidFill>
                        </a:rPr>
                        <a:t>Media agency</a:t>
                      </a:r>
                    </a:p>
                  </a:txBody>
                  <a:tcPr marL="52167" marR="52167" marT="26083" marB="26083"/>
                </a:tc>
                <a:tc>
                  <a:txBody>
                    <a:bodyPr/>
                    <a:lstStyle/>
                    <a:p>
                      <a:pPr algn="l"/>
                      <a:r>
                        <a:rPr lang="en-GB" sz="1300" dirty="0">
                          <a:solidFill>
                            <a:schemeClr val="bg1"/>
                          </a:solidFill>
                        </a:rPr>
                        <a:t>Target</a:t>
                      </a:r>
                    </a:p>
                  </a:txBody>
                  <a:tcPr marL="52167" marR="52167" marT="26083" marB="26083"/>
                </a:tc>
                <a:tc>
                  <a:txBody>
                    <a:bodyPr/>
                    <a:lstStyle/>
                    <a:p>
                      <a:pPr algn="l"/>
                      <a:r>
                        <a:rPr lang="en-GB" sz="1300" dirty="0">
                          <a:solidFill>
                            <a:schemeClr val="bg1"/>
                          </a:solidFill>
                        </a:rPr>
                        <a:t>Buying route</a:t>
                      </a:r>
                    </a:p>
                  </a:txBody>
                  <a:tcPr marL="52167" marR="52167" marT="26083" marB="26083"/>
                </a:tc>
                <a:tc>
                  <a:txBody>
                    <a:bodyPr/>
                    <a:lstStyle/>
                    <a:p>
                      <a:pPr algn="l"/>
                      <a:r>
                        <a:rPr lang="en-GB" sz="1300" dirty="0">
                          <a:solidFill>
                            <a:schemeClr val="bg1"/>
                          </a:solidFill>
                        </a:rPr>
                        <a:t>Copy length</a:t>
                      </a:r>
                    </a:p>
                  </a:txBody>
                  <a:tcPr marL="52167" marR="52167" marT="26083" marB="26083"/>
                </a:tc>
                <a:extLst>
                  <a:ext uri="{0D108BD9-81ED-4DB2-BD59-A6C34878D82A}">
                    <a16:rowId xmlns:a16="http://schemas.microsoft.com/office/drawing/2014/main" val="1179928151"/>
                  </a:ext>
                </a:extLst>
              </a:tr>
              <a:tr h="394796">
                <a:tc>
                  <a:txBody>
                    <a:bodyPr/>
                    <a:lstStyle/>
                    <a:p>
                      <a:pPr algn="l" fontAlgn="ctr"/>
                      <a:r>
                        <a:rPr lang="en-GB" sz="1300" b="0" u="none" strike="noStrike" dirty="0">
                          <a:solidFill>
                            <a:schemeClr val="tx1"/>
                          </a:solidFill>
                          <a:effectLst/>
                        </a:rPr>
                        <a:t> PHD</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Main Shoppers</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HFSS AGP</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60”</a:t>
                      </a:r>
                      <a:endParaRPr lang="en-GB" sz="13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12" name="Text Placeholder 4">
            <a:extLst>
              <a:ext uri="{FF2B5EF4-FFF2-40B4-BE49-F238E27FC236}">
                <a16:creationId xmlns:a16="http://schemas.microsoft.com/office/drawing/2014/main" id="{829BB428-8F7C-510F-2186-8A318B710770}"/>
              </a:ext>
            </a:extLst>
          </p:cNvPr>
          <p:cNvSpPr txBox="1">
            <a:spLocks/>
          </p:cNvSpPr>
          <p:nvPr/>
        </p:nvSpPr>
        <p:spPr>
          <a:xfrm>
            <a:off x="5458580" y="1763695"/>
            <a:ext cx="6339673" cy="1834351"/>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spcBef>
                <a:spcPts val="600"/>
              </a:spcBef>
            </a:pPr>
            <a:r>
              <a:rPr lang="en-GB" b="1" dirty="0"/>
              <a:t>Increasing advertising recall</a:t>
            </a:r>
            <a:br>
              <a:rPr lang="en-GB" dirty="0"/>
            </a:br>
            <a:r>
              <a:rPr lang="en-GB" dirty="0"/>
              <a:t>Recall of recent advertising up +23% amongst those exposed in cinema.</a:t>
            </a:r>
            <a:br>
              <a:rPr lang="en-GB" dirty="0"/>
            </a:br>
            <a:br>
              <a:rPr lang="en-GB" dirty="0"/>
            </a:br>
            <a:r>
              <a:rPr lang="en-GB" b="1" dirty="0">
                <a:solidFill>
                  <a:srgbClr val="000000"/>
                </a:solidFill>
              </a:rPr>
              <a:t>Driving key perceptions</a:t>
            </a:r>
            <a:br>
              <a:rPr lang="en-GB" dirty="0">
                <a:solidFill>
                  <a:srgbClr val="000000"/>
                </a:solidFill>
              </a:rPr>
            </a:br>
            <a:r>
              <a:rPr lang="en-GB" dirty="0">
                <a:solidFill>
                  <a:srgbClr val="000000"/>
                </a:solidFill>
              </a:rPr>
              <a:t>Uplifts across perceptions, </a:t>
            </a:r>
            <a:r>
              <a:rPr lang="en-GB" i="1" dirty="0">
                <a:solidFill>
                  <a:srgbClr val="000000"/>
                </a:solidFill>
              </a:rPr>
              <a:t>“have everything you need for Christmas”</a:t>
            </a:r>
            <a:r>
              <a:rPr lang="en-GB" dirty="0">
                <a:solidFill>
                  <a:srgbClr val="000000"/>
                </a:solidFill>
              </a:rPr>
              <a:t> (+36%) and </a:t>
            </a:r>
            <a:r>
              <a:rPr lang="en-GB" i="1" dirty="0">
                <a:solidFill>
                  <a:srgbClr val="000000"/>
                </a:solidFill>
              </a:rPr>
              <a:t>“makes me look forward to Christmas” </a:t>
            </a:r>
            <a:r>
              <a:rPr lang="en-GB" dirty="0">
                <a:solidFill>
                  <a:srgbClr val="000000"/>
                </a:solidFill>
              </a:rPr>
              <a:t>(+58%) amongst test sample.</a:t>
            </a:r>
            <a:br>
              <a:rPr lang="en-GB" dirty="0">
                <a:solidFill>
                  <a:srgbClr val="000000"/>
                </a:solidFill>
              </a:rPr>
            </a:br>
            <a:br>
              <a:rPr lang="en-GB" dirty="0">
                <a:solidFill>
                  <a:srgbClr val="000000"/>
                </a:solidFill>
              </a:rPr>
            </a:br>
            <a:r>
              <a:rPr lang="en-GB" b="1" dirty="0">
                <a:solidFill>
                  <a:srgbClr val="000000"/>
                </a:solidFill>
              </a:rPr>
              <a:t>Boosting positive impressions</a:t>
            </a:r>
            <a:br>
              <a:rPr lang="en-GB" dirty="0">
                <a:solidFill>
                  <a:srgbClr val="000000"/>
                </a:solidFill>
              </a:rPr>
            </a:br>
            <a:r>
              <a:rPr lang="en-GB" dirty="0">
                <a:solidFill>
                  <a:srgbClr val="000000"/>
                </a:solidFill>
              </a:rPr>
              <a:t>65% of those exposed in cinema agree the campaign had a positive impact on their opinion of Sainsbury’s.</a:t>
            </a:r>
          </a:p>
        </p:txBody>
      </p:sp>
    </p:spTree>
    <p:extLst>
      <p:ext uri="{BB962C8B-B14F-4D97-AF65-F5344CB8AC3E}">
        <p14:creationId xmlns:p14="http://schemas.microsoft.com/office/powerpoint/2010/main" val="1419621366"/>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2971</TotalTime>
  <Words>501</Words>
  <Application>Microsoft Office PowerPoint</Application>
  <PresentationFormat>Widescreen</PresentationFormat>
  <Paragraphs>33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Sainsbury’s</vt:lpstr>
      <vt:lpstr>Sainsbury’s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2026-08-02T14:01:26Z</dcterms:modified>
</cp:coreProperties>
</file>