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327" r:id="rId2"/>
    <p:sldId id="32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ummary" id="{AD964F7F-C25E-E04A-A01A-BA1FA323078F}">
          <p14:sldIdLst>
            <p14:sldId id="327"/>
          </p14:sldIdLst>
        </p14:section>
        <p14:section name="Detailed" id="{0EA4DDEA-782D-AA44-8D9A-864B26D7F0FD}">
          <p14:sldIdLst>
            <p14:sldId id="32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F39374-8ED3-BF4A-88D7-D117F380E411}" v="16" dt="2026-07-13T14:25:09.8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–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Medium Style 3 –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–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–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–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dium Style 3 –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21"/>
    <p:restoredTop sz="91370"/>
  </p:normalViewPr>
  <p:slideViewPr>
    <p:cSldViewPr snapToGrid="0">
      <p:cViewPr>
        <p:scale>
          <a:sx n="60" d="100"/>
          <a:sy n="60" d="100"/>
        </p:scale>
        <p:origin x="882" y="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ttie Thompson [sd22c2t]" userId="98a8b714-f796-4d31-a9a4-7dc84f343c61" providerId="ADAL" clId="{2BD75302-921E-5E9F-A20A-9DC17D688525}"/>
    <pc:docChg chg="undo custSel addSld delSld modSld sldOrd modSection">
      <pc:chgData name="Lottie Thompson [sd22c2t]" userId="98a8b714-f796-4d31-a9a4-7dc84f343c61" providerId="ADAL" clId="{2BD75302-921E-5E9F-A20A-9DC17D688525}" dt="2026-07-13T15:14:30.892" v="688" actId="14100"/>
      <pc:docMkLst>
        <pc:docMk/>
      </pc:docMkLst>
      <pc:sldChg chg="addSp delSp modSp new mod setBg modNotesTx">
        <pc:chgData name="Lottie Thompson [sd22c2t]" userId="98a8b714-f796-4d31-a9a4-7dc84f343c61" providerId="ADAL" clId="{2BD75302-921E-5E9F-A20A-9DC17D688525}" dt="2026-07-13T15:14:30.892" v="688" actId="14100"/>
        <pc:sldMkLst>
          <pc:docMk/>
          <pc:sldMk cId="665586536" sldId="326"/>
        </pc:sldMkLst>
        <pc:spChg chg="del">
          <ac:chgData name="Lottie Thompson [sd22c2t]" userId="98a8b714-f796-4d31-a9a4-7dc84f343c61" providerId="ADAL" clId="{2BD75302-921E-5E9F-A20A-9DC17D688525}" dt="2026-07-13T14:25:09.530" v="670" actId="478"/>
          <ac:spMkLst>
            <pc:docMk/>
            <pc:sldMk cId="665586536" sldId="326"/>
            <ac:spMk id="2" creationId="{7F9DCAEE-CC5F-5E40-D02B-2713602CB6E3}"/>
          </ac:spMkLst>
        </pc:spChg>
        <pc:spChg chg="add mod">
          <ac:chgData name="Lottie Thompson [sd22c2t]" userId="98a8b714-f796-4d31-a9a4-7dc84f343c61" providerId="ADAL" clId="{2BD75302-921E-5E9F-A20A-9DC17D688525}" dt="2026-07-13T14:25:09.881" v="671"/>
          <ac:spMkLst>
            <pc:docMk/>
            <pc:sldMk cId="665586536" sldId="326"/>
            <ac:spMk id="5" creationId="{252D356F-3D30-D7C6-AC55-0CD0619CD8F6}"/>
          </ac:spMkLst>
        </pc:spChg>
        <pc:spChg chg="add mod">
          <ac:chgData name="Lottie Thompson [sd22c2t]" userId="98a8b714-f796-4d31-a9a4-7dc84f343c61" providerId="ADAL" clId="{2BD75302-921E-5E9F-A20A-9DC17D688525}" dt="2026-07-13T14:25:22.739" v="683" actId="14100"/>
          <ac:spMkLst>
            <pc:docMk/>
            <pc:sldMk cId="665586536" sldId="326"/>
            <ac:spMk id="6" creationId="{1F13D99C-6EA8-8A53-E047-F5759A5EB1AD}"/>
          </ac:spMkLst>
        </pc:spChg>
        <pc:spChg chg="add mod">
          <ac:chgData name="Lottie Thompson [sd22c2t]" userId="98a8b714-f796-4d31-a9a4-7dc84f343c61" providerId="ADAL" clId="{2BD75302-921E-5E9F-A20A-9DC17D688525}" dt="2026-07-13T15:14:30.892" v="688" actId="14100"/>
          <ac:spMkLst>
            <pc:docMk/>
            <pc:sldMk cId="665586536" sldId="326"/>
            <ac:spMk id="7" creationId="{48511250-977C-BF3F-5063-764D05EC6CA3}"/>
          </ac:spMkLst>
        </pc:spChg>
        <pc:spChg chg="add del mod">
          <ac:chgData name="Lottie Thompson [sd22c2t]" userId="98a8b714-f796-4d31-a9a4-7dc84f343c61" providerId="ADAL" clId="{2BD75302-921E-5E9F-A20A-9DC17D688525}" dt="2026-07-13T14:18:55.097" v="597" actId="478"/>
          <ac:spMkLst>
            <pc:docMk/>
            <pc:sldMk cId="665586536" sldId="326"/>
            <ac:spMk id="9" creationId="{44F56625-8F9E-25D6-39F5-AE2933281303}"/>
          </ac:spMkLst>
        </pc:spChg>
        <pc:spChg chg="add del mod">
          <ac:chgData name="Lottie Thompson [sd22c2t]" userId="98a8b714-f796-4d31-a9a4-7dc84f343c61" providerId="ADAL" clId="{2BD75302-921E-5E9F-A20A-9DC17D688525}" dt="2026-07-13T14:25:29.091" v="684" actId="478"/>
          <ac:spMkLst>
            <pc:docMk/>
            <pc:sldMk cId="665586536" sldId="326"/>
            <ac:spMk id="10" creationId="{AD87669A-5150-0EAC-259F-8B548E226973}"/>
          </ac:spMkLst>
        </pc:spChg>
        <pc:spChg chg="add mod">
          <ac:chgData name="Lottie Thompson [sd22c2t]" userId="98a8b714-f796-4d31-a9a4-7dc84f343c61" providerId="ADAL" clId="{2BD75302-921E-5E9F-A20A-9DC17D688525}" dt="2026-07-13T14:21:49.857" v="632" actId="14100"/>
          <ac:spMkLst>
            <pc:docMk/>
            <pc:sldMk cId="665586536" sldId="326"/>
            <ac:spMk id="12" creationId="{B021C78A-2A10-D882-0EAD-C6774349F142}"/>
          </ac:spMkLst>
        </pc:spChg>
        <pc:spChg chg="add del mod">
          <ac:chgData name="Lottie Thompson [sd22c2t]" userId="98a8b714-f796-4d31-a9a4-7dc84f343c61" providerId="ADAL" clId="{2BD75302-921E-5E9F-A20A-9DC17D688525}" dt="2026-07-13T14:25:30.671" v="685" actId="478"/>
          <ac:spMkLst>
            <pc:docMk/>
            <pc:sldMk cId="665586536" sldId="326"/>
            <ac:spMk id="14" creationId="{F705E346-F62B-097F-001B-5E63C54F7464}"/>
          </ac:spMkLst>
        </pc:spChg>
        <pc:graphicFrameChg chg="add mod modGraphic">
          <ac:chgData name="Lottie Thompson [sd22c2t]" userId="98a8b714-f796-4d31-a9a4-7dc84f343c61" providerId="ADAL" clId="{2BD75302-921E-5E9F-A20A-9DC17D688525}" dt="2026-07-13T14:24:00.012" v="664" actId="20577"/>
          <ac:graphicFrameMkLst>
            <pc:docMk/>
            <pc:sldMk cId="665586536" sldId="326"/>
            <ac:graphicFrameMk id="11" creationId="{134680F4-BD7E-AE7D-75FD-3C5D9131FC51}"/>
          </ac:graphicFrameMkLst>
        </pc:graphicFrameChg>
        <pc:picChg chg="add mod">
          <ac:chgData name="Lottie Thompson [sd22c2t]" userId="98a8b714-f796-4d31-a9a4-7dc84f343c61" providerId="ADAL" clId="{2BD75302-921E-5E9F-A20A-9DC17D688525}" dt="2026-07-13T14:21:47.507" v="631" actId="1076"/>
          <ac:picMkLst>
            <pc:docMk/>
            <pc:sldMk cId="665586536" sldId="326"/>
            <ac:picMk id="3" creationId="{D50B44E2-8E05-DF37-DB3A-6189A06A0D12}"/>
          </ac:picMkLst>
        </pc:picChg>
        <pc:picChg chg="add mod">
          <ac:chgData name="Lottie Thompson [sd22c2t]" userId="98a8b714-f796-4d31-a9a4-7dc84f343c61" providerId="ADAL" clId="{2BD75302-921E-5E9F-A20A-9DC17D688525}" dt="2026-07-13T14:19:07.354" v="602" actId="1076"/>
          <ac:picMkLst>
            <pc:docMk/>
            <pc:sldMk cId="665586536" sldId="326"/>
            <ac:picMk id="4" creationId="{A6DF75B9-2E6B-2074-A9EF-A64B29C99605}"/>
          </ac:picMkLst>
        </pc:picChg>
        <pc:picChg chg="add del mod">
          <ac:chgData name="Lottie Thompson [sd22c2t]" userId="98a8b714-f796-4d31-a9a4-7dc84f343c61" providerId="ADAL" clId="{2BD75302-921E-5E9F-A20A-9DC17D688525}" dt="2026-07-13T14:18:54.191" v="596" actId="478"/>
          <ac:picMkLst>
            <pc:docMk/>
            <pc:sldMk cId="665586536" sldId="326"/>
            <ac:picMk id="8" creationId="{F1CB4F84-1FAE-806A-4193-420414CD0DF4}"/>
          </ac:picMkLst>
        </pc:picChg>
      </pc:sldChg>
      <pc:sldChg chg="addSp delSp modSp add mod ord setBg">
        <pc:chgData name="Lottie Thompson [sd22c2t]" userId="98a8b714-f796-4d31-a9a4-7dc84f343c61" providerId="ADAL" clId="{2BD75302-921E-5E9F-A20A-9DC17D688525}" dt="2026-07-13T15:13:49.154" v="687" actId="20577"/>
        <pc:sldMkLst>
          <pc:docMk/>
          <pc:sldMk cId="1556920974" sldId="327"/>
        </pc:sldMkLst>
        <pc:spChg chg="mod">
          <ac:chgData name="Lottie Thompson [sd22c2t]" userId="98a8b714-f796-4d31-a9a4-7dc84f343c61" providerId="ADAL" clId="{2BD75302-921E-5E9F-A20A-9DC17D688525}" dt="2026-07-13T14:25:04.323" v="669" actId="1076"/>
          <ac:spMkLst>
            <pc:docMk/>
            <pc:sldMk cId="1556920974" sldId="327"/>
            <ac:spMk id="2" creationId="{F540A507-AC6D-AEDC-37CF-D63B8C311AB2}"/>
          </ac:spMkLst>
        </pc:spChg>
        <pc:spChg chg="add mod">
          <ac:chgData name="Lottie Thompson [sd22c2t]" userId="98a8b714-f796-4d31-a9a4-7dc84f343c61" providerId="ADAL" clId="{2BD75302-921E-5E9F-A20A-9DC17D688525}" dt="2026-07-13T14:17:30.842" v="581" actId="20577"/>
          <ac:spMkLst>
            <pc:docMk/>
            <pc:sldMk cId="1556920974" sldId="327"/>
            <ac:spMk id="16" creationId="{C1CF070A-9DC3-DAC7-4E90-D3C63994BAE7}"/>
          </ac:spMkLst>
        </pc:spChg>
        <pc:spChg chg="add mod">
          <ac:chgData name="Lottie Thompson [sd22c2t]" userId="98a8b714-f796-4d31-a9a4-7dc84f343c61" providerId="ADAL" clId="{2BD75302-921E-5E9F-A20A-9DC17D688525}" dt="2026-07-13T15:13:49.154" v="687" actId="20577"/>
          <ac:spMkLst>
            <pc:docMk/>
            <pc:sldMk cId="1556920974" sldId="327"/>
            <ac:spMk id="17" creationId="{F3FBD395-CE8C-23D0-C7B0-ACA48B623285}"/>
          </ac:spMkLst>
        </pc:spChg>
        <pc:spChg chg="add del mod">
          <ac:chgData name="Lottie Thompson [sd22c2t]" userId="98a8b714-f796-4d31-a9a4-7dc84f343c61" providerId="ADAL" clId="{2BD75302-921E-5E9F-A20A-9DC17D688525}" dt="2026-07-13T14:16:27.649" v="557" actId="478"/>
          <ac:spMkLst>
            <pc:docMk/>
            <pc:sldMk cId="1556920974" sldId="327"/>
            <ac:spMk id="19" creationId="{9754122F-0831-1C4C-2586-7E70C2D0AAB0}"/>
          </ac:spMkLst>
        </pc:spChg>
        <pc:picChg chg="add mod modCrop">
          <ac:chgData name="Lottie Thompson [sd22c2t]" userId="98a8b714-f796-4d31-a9a4-7dc84f343c61" providerId="ADAL" clId="{2BD75302-921E-5E9F-A20A-9DC17D688525}" dt="2026-07-13T14:18:43.070" v="595" actId="1076"/>
          <ac:picMkLst>
            <pc:docMk/>
            <pc:sldMk cId="1556920974" sldId="327"/>
            <ac:picMk id="3" creationId="{A55BA935-3468-243B-EF11-CD50989615CC}"/>
          </ac:picMkLst>
        </pc:picChg>
        <pc:picChg chg="add mod modCrop">
          <ac:chgData name="Lottie Thompson [sd22c2t]" userId="98a8b714-f796-4d31-a9a4-7dc84f343c61" providerId="ADAL" clId="{2BD75302-921E-5E9F-A20A-9DC17D688525}" dt="2026-07-13T14:18:43.070" v="595" actId="1076"/>
          <ac:picMkLst>
            <pc:docMk/>
            <pc:sldMk cId="1556920974" sldId="327"/>
            <ac:picMk id="18" creationId="{BC675E8E-2ABF-554A-4635-BDFA1ADF2AB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CA0118-22F6-4749-91FB-9CCCAAFC42AF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2886D-1597-604C-8079-1A6241206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759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Arial"/>
              </a:rPr>
              <a:t>Source: DCM / Range Rover. Conducted by: </a:t>
            </a:r>
            <a:r>
              <a:rPr kumimoji="0" lang="en-GB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Arial"/>
              </a:rPr>
              <a:t>Differentology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Arial"/>
              </a:rPr>
              <a:t> May 2025. Results base 35+. 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  <a:sym typeface="Arial"/>
              </a:rPr>
              <a:t>Uplifts seen from Control (unexposed to cinema ad) vs Test (exposed to cinema ad)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Arial" panose="020B0604020202020204"/>
              <a:cs typeface="Arial" panose="020B0604020202020204" pitchFamily="34" charset="0"/>
              <a:sym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2886D-1597-604C-8079-1A624120672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438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Arial"/>
              </a:rPr>
              <a:t>Source: DCM / Range Rover. Conducted by: </a:t>
            </a:r>
            <a:r>
              <a:rPr kumimoji="0" lang="en-GB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Arial"/>
              </a:rPr>
              <a:t>Differentology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Arial"/>
              </a:rPr>
              <a:t> May 2025. Results base 35+. 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  <a:sym typeface="Arial"/>
              </a:rPr>
              <a:t>Uplifts seen from Control (unexposed to cinema ad) vs Test (exposed to cinema ad)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Arial" panose="020B0604020202020204"/>
              <a:cs typeface="Arial" panose="020B0604020202020204" pitchFamily="34" charset="0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2886D-1597-604C-8079-1A624120672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315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0F59E2B4-254C-16C9-F8C0-468844BD021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753215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4121533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image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77100" y="1173163"/>
            <a:ext cx="4617720" cy="4732337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564" r="-564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2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2 images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6648469C-6E29-6B3B-745E-3E29362F3CA1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EC5FAE92-7FCA-87EC-66ED-A190847BBADF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049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2 image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E1D00CE0-92D0-304B-9195-D9EC032BE2B4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F4A26068-853B-1EA2-7A6B-6F1C271EE23E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798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image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1818" y="5533498"/>
            <a:ext cx="6376864" cy="561256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	   XX secondary text goes along here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090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and image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6705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and image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86EA50D8-28B9-EA9C-43F3-5CA9C2078F5C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696435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ntent and image whit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942" r="-9942"/>
            </a:stretch>
          </a:blip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1818" y="5533498"/>
            <a:ext cx="6589712" cy="561256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	   XX secondary text goes along here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5C09D414-68E4-C9A4-C900-5CD2C75EDF8E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7" name="Picture 6" descr="A group of blue circles&#10;&#10;AI-generated content may be incorrect.">
            <a:extLst>
              <a:ext uri="{FF2B5EF4-FFF2-40B4-BE49-F238E27FC236}">
                <a16:creationId xmlns:a16="http://schemas.microsoft.com/office/drawing/2014/main" id="{E73B3FE4-F1A8-34B8-E75A-30DBAC1BDF0D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74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1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7F984AC-9DD0-BA85-9105-E2072800EDBD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753215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1301309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113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BF20641-6024-1D7D-CD53-F1DC401D9D4E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954142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and subheads dark log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163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6500" y="1173163"/>
            <a:ext cx="53969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298672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0BB70C3-A052-6465-5890-050D10E5E099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163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6500" y="1173163"/>
            <a:ext cx="53969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912179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s and subheads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650DF23-6A70-950D-349A-2FD21D0D4BD3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311916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99704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311916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99704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085546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311916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99704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311916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99704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pic>
        <p:nvPicPr>
          <p:cNvPr id="11" name="Picture 10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99151A8-A22E-C083-109C-01702C1F8F94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773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image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77100" y="1173163"/>
            <a:ext cx="4617720" cy="4732337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564" r="-564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969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544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4" pos="121">
          <p15:clr>
            <a:srgbClr val="F26B43"/>
          </p15:clr>
        </p15:guide>
        <p15:guide id="6" pos="1391">
          <p15:clr>
            <a:srgbClr val="F26B43"/>
          </p15:clr>
        </p15:guide>
        <p15:guide id="7" pos="2615">
          <p15:clr>
            <a:srgbClr val="F26B43"/>
          </p15:clr>
        </p15:guide>
        <p15:guide id="8" pos="5065">
          <p15:clr>
            <a:srgbClr val="F26B43"/>
          </p15:clr>
        </p15:guide>
        <p15:guide id="9" pos="6289">
          <p15:clr>
            <a:srgbClr val="F26B43"/>
          </p15:clr>
        </p15:guide>
        <p15:guide id="10" pos="7559">
          <p15:clr>
            <a:srgbClr val="F26B43"/>
          </p15:clr>
        </p15:guide>
        <p15:guide id="15" orient="horz" pos="142">
          <p15:clr>
            <a:srgbClr val="F26B43"/>
          </p15:clr>
        </p15:guide>
        <p15:guide id="17" orient="horz" pos="4178">
          <p15:clr>
            <a:srgbClr val="F26B43"/>
          </p15:clr>
        </p15:guide>
        <p15:guide id="19" pos="4475">
          <p15:clr>
            <a:srgbClr val="F26B43"/>
          </p15:clr>
        </p15:guide>
        <p15:guide id="20" orient="horz" pos="59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C9E8C5-4938-9FF9-C518-48C26765E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540A507-AC6D-AEDC-37CF-D63B8C311AB2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>
          <a:xfrm>
            <a:off x="6576156" y="6430488"/>
            <a:ext cx="5398076" cy="157051"/>
          </a:xfrm>
        </p:spPr>
        <p:txBody>
          <a:bodyPr/>
          <a:lstStyle/>
          <a:p>
            <a:r>
              <a:rPr lang="en-GB" kern="0" dirty="0">
                <a:cs typeface="Arial" panose="020B0604020202020204" pitchFamily="34" charset="0"/>
                <a:sym typeface="Arial"/>
              </a:rPr>
              <a:t>Source: DCM / Range Rover. Conducted by: </a:t>
            </a:r>
            <a:r>
              <a:rPr lang="en-GB" kern="0" dirty="0" err="1">
                <a:cs typeface="Arial" panose="020B0604020202020204" pitchFamily="34" charset="0"/>
                <a:sym typeface="Arial"/>
              </a:rPr>
              <a:t>Differentology</a:t>
            </a:r>
            <a:r>
              <a:rPr lang="en-GB" kern="0" dirty="0">
                <a:cs typeface="Arial" panose="020B0604020202020204" pitchFamily="34" charset="0"/>
                <a:sym typeface="Arial"/>
              </a:rPr>
              <a:t> May 2025</a:t>
            </a:r>
            <a:endParaRPr lang="en-US" dirty="0"/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id="{C1CF070A-9DC3-DAC7-4E90-D3C63994B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22" y="476824"/>
            <a:ext cx="10837631" cy="525552"/>
          </a:xfrm>
        </p:spPr>
        <p:txBody>
          <a:bodyPr/>
          <a:lstStyle/>
          <a:p>
            <a:r>
              <a:rPr lang="en-US" dirty="0"/>
              <a:t>Range Rover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F3FBD395-CE8C-23D0-C7B0-ACA48B62328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0922" y="1701387"/>
            <a:ext cx="7006158" cy="3455226"/>
          </a:xfrm>
        </p:spPr>
        <p:txBody>
          <a:bodyPr/>
          <a:lstStyle/>
          <a:p>
            <a:pPr lvl="0" indent="0" defTabSz="654221">
              <a:lnSpc>
                <a:spcPct val="100000"/>
              </a:lnSpc>
              <a:spcBef>
                <a:spcPts val="0"/>
              </a:spcBef>
              <a:spcAft>
                <a:spcPts val="116"/>
              </a:spcAft>
              <a:buClr>
                <a:srgbClr val="FFFFFF"/>
              </a:buClr>
              <a:buSzPct val="100000"/>
              <a:defRPr/>
            </a:pPr>
            <a:r>
              <a:rPr lang="en-GB" sz="1600" b="1" dirty="0"/>
              <a:t>Background </a:t>
            </a:r>
            <a:br>
              <a:rPr lang="en-GB" sz="1600" b="1" dirty="0"/>
            </a:br>
            <a:r>
              <a:rPr lang="en-GB" altLang="en-US" sz="1600" dirty="0">
                <a:solidFill>
                  <a:srgbClr val="000000"/>
                </a:solidFill>
                <a:cs typeface="Arial"/>
                <a:sym typeface="Arial"/>
              </a:rPr>
              <a:t>Range Rover used </a:t>
            </a:r>
            <a:r>
              <a:rPr lang="en-GB" altLang="en-US" sz="1600" dirty="0">
                <a:solidFill>
                  <a:srgbClr val="000000"/>
                </a:solidFill>
                <a:cs typeface="Arial"/>
              </a:rPr>
              <a:t>cinema </a:t>
            </a:r>
            <a:r>
              <a:rPr lang="en-GB" altLang="en-US" sz="1600" dirty="0">
                <a:solidFill>
                  <a:srgbClr val="000000"/>
                </a:solidFill>
                <a:cs typeface="Arial"/>
                <a:sym typeface="Arial"/>
              </a:rPr>
              <a:t>to reach affluent 35+ adults in a high impact and premium environment, with the intention of increasing brand awareness and affinity.</a:t>
            </a:r>
            <a:br>
              <a:rPr lang="en-GB" altLang="en-US" sz="1600" dirty="0">
                <a:solidFill>
                  <a:srgbClr val="000000"/>
                </a:solidFill>
                <a:cs typeface="Arial"/>
                <a:sym typeface="Arial"/>
              </a:rPr>
            </a:br>
            <a:endParaRPr lang="en-GB" sz="1600" b="1" dirty="0"/>
          </a:p>
          <a:p>
            <a:pPr indent="0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600" b="1" dirty="0"/>
              <a:t>Plan</a:t>
            </a:r>
            <a:br>
              <a:rPr lang="en-GB" sz="1600" b="1" dirty="0"/>
            </a:br>
            <a:r>
              <a:rPr lang="en-GB" altLang="en-US" sz="1600" dirty="0">
                <a:solidFill>
                  <a:srgbClr val="000000"/>
                </a:solidFill>
                <a:cs typeface="Arial"/>
              </a:rPr>
              <a:t>Range Rover </a:t>
            </a:r>
            <a:r>
              <a:rPr lang="en-GB" altLang="en-US" sz="1600" dirty="0">
                <a:solidFill>
                  <a:srgbClr val="000000"/>
                </a:solidFill>
                <a:cs typeface="Arial"/>
                <a:sym typeface="Arial"/>
              </a:rPr>
              <a:t>cherry-picked Gold &amp; Silver Spots in multiple films that would index strongly for ABC1 Adults. </a:t>
            </a:r>
          </a:p>
          <a:p>
            <a:pPr lvl="0" indent="0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endParaRPr lang="en-GB" altLang="en-US" sz="1600" dirty="0">
              <a:highlight>
                <a:srgbClr val="FFFF00"/>
              </a:highlight>
              <a:cs typeface="Arial" pitchFamily="34" charset="0"/>
            </a:endParaRPr>
          </a:p>
          <a:p>
            <a:pPr lvl="0" indent="0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600" b="1" dirty="0"/>
              <a:t>Results</a:t>
            </a:r>
          </a:p>
          <a:p>
            <a:pPr lvl="0" indent="0" defTabSz="961808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600" dirty="0">
                <a:solidFill>
                  <a:srgbClr val="000000"/>
                </a:solidFill>
                <a:sym typeface="Arial"/>
              </a:rPr>
              <a:t>Cinema played a vital role in driving significant uplifts</a:t>
            </a:r>
            <a:r>
              <a:rPr lang="en-GB" sz="1600" dirty="0">
                <a:solidFill>
                  <a:srgbClr val="000000"/>
                </a:solidFill>
              </a:rPr>
              <a:t> across </a:t>
            </a:r>
            <a:r>
              <a:rPr lang="en-GB" sz="1600" dirty="0">
                <a:solidFill>
                  <a:srgbClr val="000000"/>
                </a:solidFill>
                <a:sym typeface="Arial"/>
              </a:rPr>
              <a:t>improved impressions (+25%) and perceptions surrounding ‘uniqueness’, ‘desirability’ and ‘luxury’, and just under 1 in 5 Test respondents agreed they are intending on purchasing a Range Rover Sport.</a:t>
            </a:r>
            <a:endParaRPr lang="en-GB" sz="160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18" name="Picture Placeholder 8">
            <a:extLst>
              <a:ext uri="{FF2B5EF4-FFF2-40B4-BE49-F238E27FC236}">
                <a16:creationId xmlns:a16="http://schemas.microsoft.com/office/drawing/2014/main" id="{BC675E8E-2ABF-554A-4635-BDFA1ADF2A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8" r="4108"/>
          <a:stretch/>
        </p:blipFill>
        <p:spPr>
          <a:xfrm>
            <a:off x="7915283" y="923978"/>
            <a:ext cx="3904351" cy="2390828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A55BA935-3468-243B-EF11-CD50989615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" r="10377"/>
          <a:stretch>
            <a:fillRect/>
          </a:stretch>
        </p:blipFill>
        <p:spPr>
          <a:xfrm>
            <a:off x="7915282" y="3429000"/>
            <a:ext cx="3904351" cy="2390828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324579B9-B87E-FB84-4AD8-E51815896F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532" y="1173163"/>
            <a:ext cx="5552995" cy="347555"/>
          </a:xfrm>
        </p:spPr>
        <p:txBody>
          <a:bodyPr/>
          <a:lstStyle/>
          <a:p>
            <a:r>
              <a:rPr lang="en-GB" dirty="0"/>
              <a:t>Velocity Blue</a:t>
            </a:r>
          </a:p>
        </p:txBody>
      </p:sp>
    </p:spTree>
    <p:extLst>
      <p:ext uri="{BB962C8B-B14F-4D97-AF65-F5344CB8AC3E}">
        <p14:creationId xmlns:p14="http://schemas.microsoft.com/office/powerpoint/2010/main" val="1556920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1F13D99C-6EA8-8A53-E047-F5759A5EB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22" y="476824"/>
            <a:ext cx="4124139" cy="525552"/>
          </a:xfrm>
        </p:spPr>
        <p:txBody>
          <a:bodyPr/>
          <a:lstStyle/>
          <a:p>
            <a:r>
              <a:rPr lang="en-US" dirty="0"/>
              <a:t>Range Rover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8511250-977C-BF3F-5063-764D05EC6CA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0922" y="1695796"/>
            <a:ext cx="4469869" cy="3293177"/>
          </a:xfrm>
        </p:spPr>
        <p:txBody>
          <a:bodyPr/>
          <a:lstStyle/>
          <a:p>
            <a:pPr defTabSz="654246">
              <a:lnSpc>
                <a:spcPct val="100000"/>
              </a:lnSpc>
              <a:spcAft>
                <a:spcPts val="116"/>
              </a:spcAft>
            </a:pPr>
            <a:r>
              <a:rPr lang="en-GB" sz="1600" b="1" dirty="0"/>
              <a:t>Background </a:t>
            </a:r>
            <a:br>
              <a:rPr lang="en-GB" sz="1600" b="1" dirty="0"/>
            </a:br>
            <a:r>
              <a:rPr lang="en-GB" altLang="en-US" sz="1600" dirty="0">
                <a:solidFill>
                  <a:srgbClr val="000000"/>
                </a:solidFill>
                <a:cs typeface="Arial" pitchFamily="34" charset="0"/>
                <a:sym typeface="Arial"/>
              </a:rPr>
              <a:t>Range Rover aimed to reach affluent 35+ adults in a high impact and premium environment with the intention to increase brand awareness and affinity. </a:t>
            </a:r>
            <a:br>
              <a:rPr lang="en-GB" altLang="en-US" sz="1600" b="1" dirty="0">
                <a:solidFill>
                  <a:srgbClr val="000000"/>
                </a:solidFill>
                <a:cs typeface="Arial" pitchFamily="34" charset="0"/>
                <a:sym typeface="Arial"/>
              </a:rPr>
            </a:br>
            <a:endParaRPr lang="en-GB" sz="1600" b="1" dirty="0"/>
          </a:p>
          <a:p>
            <a:pPr indent="0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600" b="1" dirty="0"/>
              <a:t>Plan</a:t>
            </a:r>
            <a:br>
              <a:rPr lang="en-GB" sz="1600" b="1" dirty="0"/>
            </a:br>
            <a:r>
              <a:rPr lang="en-GB" altLang="en-US" sz="1600" dirty="0">
                <a:solidFill>
                  <a:srgbClr val="000000"/>
                </a:solidFill>
                <a:cs typeface="Arial" pitchFamily="34" charset="0"/>
                <a:sym typeface="Arial"/>
              </a:rPr>
              <a:t>Range Rover cherry-picked multiple films that would index strongly towards ABC1 adults, buying a range of Gold &amp; Silver positions in: </a:t>
            </a:r>
            <a:r>
              <a:rPr lang="en-GB" altLang="en-US" sz="1600" i="1" dirty="0">
                <a:solidFill>
                  <a:srgbClr val="000000"/>
                </a:solidFill>
                <a:cs typeface="Arial" pitchFamily="34" charset="0"/>
                <a:sym typeface="Arial"/>
              </a:rPr>
              <a:t>Thunderbolts*, The Phoenician Scheme, The Accountant 2, The Ballad of Wallis Island </a:t>
            </a:r>
            <a:r>
              <a:rPr lang="en-GB" altLang="en-US" sz="1600" dirty="0">
                <a:solidFill>
                  <a:srgbClr val="000000"/>
                </a:solidFill>
                <a:cs typeface="Arial" pitchFamily="34" charset="0"/>
                <a:sym typeface="Arial"/>
              </a:rPr>
              <a:t>and </a:t>
            </a:r>
            <a:r>
              <a:rPr lang="en-GB" altLang="en-US" sz="1600" i="1" dirty="0">
                <a:solidFill>
                  <a:srgbClr val="000000"/>
                </a:solidFill>
                <a:cs typeface="Arial" pitchFamily="34" charset="0"/>
                <a:sym typeface="Arial"/>
              </a:rPr>
              <a:t>Sinners. </a:t>
            </a:r>
            <a:r>
              <a:rPr lang="en-GB" altLang="en-US" sz="1600" dirty="0">
                <a:solidFill>
                  <a:srgbClr val="000000"/>
                </a:solidFill>
                <a:cs typeface="Arial" pitchFamily="34" charset="0"/>
              </a:rPr>
              <a:t>Cinema</a:t>
            </a:r>
            <a:r>
              <a:rPr lang="en-GB" altLang="en-US" sz="1600" dirty="0">
                <a:solidFill>
                  <a:srgbClr val="000000"/>
                </a:solidFill>
                <a:cs typeface="Arial" pitchFamily="34" charset="0"/>
                <a:sym typeface="Arial"/>
              </a:rPr>
              <a:t> ran alongside a wider campaign that included TV, BVOD, Social, YouTube, Online &amp; Press.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134680F4-BD7E-AE7D-75FD-3C5D9131FC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074586"/>
              </p:ext>
            </p:extLst>
          </p:nvPr>
        </p:nvGraphicFramePr>
        <p:xfrm>
          <a:off x="5512165" y="879156"/>
          <a:ext cx="6307468" cy="88164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17678">
                  <a:extLst>
                    <a:ext uri="{9D8B030D-6E8A-4147-A177-3AD203B41FA5}">
                      <a16:colId xmlns:a16="http://schemas.microsoft.com/office/drawing/2014/main" val="3445733911"/>
                    </a:ext>
                  </a:extLst>
                </a:gridCol>
                <a:gridCol w="1636056">
                  <a:extLst>
                    <a:ext uri="{9D8B030D-6E8A-4147-A177-3AD203B41FA5}">
                      <a16:colId xmlns:a16="http://schemas.microsoft.com/office/drawing/2014/main" val="2072537272"/>
                    </a:ext>
                  </a:extLst>
                </a:gridCol>
                <a:gridCol w="1576867">
                  <a:extLst>
                    <a:ext uri="{9D8B030D-6E8A-4147-A177-3AD203B41FA5}">
                      <a16:colId xmlns:a16="http://schemas.microsoft.com/office/drawing/2014/main" val="3314162814"/>
                    </a:ext>
                  </a:extLst>
                </a:gridCol>
                <a:gridCol w="1576867">
                  <a:extLst>
                    <a:ext uri="{9D8B030D-6E8A-4147-A177-3AD203B41FA5}">
                      <a16:colId xmlns:a16="http://schemas.microsoft.com/office/drawing/2014/main" val="776944138"/>
                    </a:ext>
                  </a:extLst>
                </a:gridCol>
              </a:tblGrid>
              <a:tr h="444637"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tx1"/>
                          </a:solidFill>
                        </a:rPr>
                        <a:t>Media agency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tx1"/>
                          </a:solidFill>
                        </a:rPr>
                        <a:t>Target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tx1"/>
                          </a:solidFill>
                        </a:rPr>
                        <a:t>Buying route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tx1"/>
                          </a:solidFill>
                        </a:rPr>
                        <a:t>Copy length</a:t>
                      </a:r>
                    </a:p>
                  </a:txBody>
                  <a:tcPr marL="52167" marR="52167" marT="26083" marB="26083"/>
                </a:tc>
                <a:extLst>
                  <a:ext uri="{0D108BD9-81ED-4DB2-BD59-A6C34878D82A}">
                    <a16:rowId xmlns:a16="http://schemas.microsoft.com/office/drawing/2014/main" val="1179928151"/>
                  </a:ext>
                </a:extLst>
              </a:tr>
              <a:tr h="43700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Hearts &amp; Science</a:t>
                      </a:r>
                    </a:p>
                  </a:txBody>
                  <a:tcPr marL="4319" marR="4319" marT="4319" marB="0" anchor="ctr"/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l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ABC1 35+ Adults</a:t>
                      </a:r>
                    </a:p>
                  </a:txBody>
                  <a:tcPr marL="4319" marR="4319" marT="4319" marB="0" anchor="ctr"/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l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Gold &amp; Silver Spot</a:t>
                      </a:r>
                    </a:p>
                  </a:txBody>
                  <a:tcPr marL="4319" marR="4319" marT="4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60”</a:t>
                      </a:r>
                    </a:p>
                  </a:txBody>
                  <a:tcPr marL="4319" marR="4319" marT="4319" marB="0" anchor="ctr"/>
                </a:tc>
                <a:extLst>
                  <a:ext uri="{0D108BD9-81ED-4DB2-BD59-A6C34878D82A}">
                    <a16:rowId xmlns:a16="http://schemas.microsoft.com/office/drawing/2014/main" val="3682919480"/>
                  </a:ext>
                </a:extLst>
              </a:tr>
            </a:tbl>
          </a:graphicData>
        </a:graphic>
      </p:graphicFrame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B021C78A-2A10-D882-0EAD-C6774349F142}"/>
              </a:ext>
            </a:extLst>
          </p:cNvPr>
          <p:cNvSpPr txBox="1">
            <a:spLocks/>
          </p:cNvSpPr>
          <p:nvPr/>
        </p:nvSpPr>
        <p:spPr>
          <a:xfrm>
            <a:off x="5517048" y="2009015"/>
            <a:ext cx="6307467" cy="17346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54246">
              <a:lnSpc>
                <a:spcPct val="100000"/>
              </a:lnSpc>
            </a:pPr>
            <a:r>
              <a:rPr lang="en-GB" sz="1600" b="1" dirty="0"/>
              <a:t>Results</a:t>
            </a:r>
            <a:br>
              <a:rPr lang="en-GB" sz="1600" dirty="0"/>
            </a:br>
            <a:r>
              <a:rPr lang="en-GB" sz="1600" dirty="0">
                <a:solidFill>
                  <a:srgbClr val="000000"/>
                </a:solidFill>
                <a:sym typeface="Arial"/>
              </a:rPr>
              <a:t>Cinema played a vital role in driving significant uplifts, with those exposed to the cinema seeing a +25% uplift in improved impressions and +28% uplift in consideration. Additionally, cinema helped to boost perceptions surrounding ‘uniqueness’, ‘desirability’ and ‘luxury’, and just under 1 in 5 Test respondents agreed they are intending on purchasing a Range Rover Sport.</a:t>
            </a:r>
          </a:p>
          <a:p>
            <a:pPr defTabSz="654246">
              <a:lnSpc>
                <a:spcPct val="100000"/>
              </a:lnSpc>
            </a:pPr>
            <a:endParaRPr lang="en-GB" sz="1600" dirty="0">
              <a:solidFill>
                <a:srgbClr val="000000"/>
              </a:solidFill>
            </a:endParaRPr>
          </a:p>
        </p:txBody>
      </p: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D50B44E2-8E05-DF37-DB3A-6189A06A0D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8" r="4108"/>
          <a:stretch/>
        </p:blipFill>
        <p:spPr>
          <a:xfrm>
            <a:off x="5517048" y="3965616"/>
            <a:ext cx="3028027" cy="1854211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A6DF75B9-2E6B-2074-A9EF-A64B29C996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" r="10377"/>
          <a:stretch>
            <a:fillRect/>
          </a:stretch>
        </p:blipFill>
        <p:spPr>
          <a:xfrm>
            <a:off x="8791606" y="3965616"/>
            <a:ext cx="3028027" cy="1854211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252D356F-3D30-D7C6-AC55-0CD0619CD8F6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>
          <a:xfrm>
            <a:off x="6576156" y="6430488"/>
            <a:ext cx="5398076" cy="157051"/>
          </a:xfrm>
        </p:spPr>
        <p:txBody>
          <a:bodyPr/>
          <a:lstStyle/>
          <a:p>
            <a:r>
              <a:rPr lang="en-GB" kern="0" dirty="0">
                <a:cs typeface="Arial" panose="020B0604020202020204" pitchFamily="34" charset="0"/>
                <a:sym typeface="Arial"/>
              </a:rPr>
              <a:t>Source: DCM / Range Rover. Conducted by: </a:t>
            </a:r>
            <a:r>
              <a:rPr lang="en-GB" kern="0" dirty="0" err="1">
                <a:cs typeface="Arial" panose="020B0604020202020204" pitchFamily="34" charset="0"/>
                <a:sym typeface="Arial"/>
              </a:rPr>
              <a:t>Differentology</a:t>
            </a:r>
            <a:r>
              <a:rPr lang="en-GB" kern="0" dirty="0">
                <a:cs typeface="Arial" panose="020B0604020202020204" pitchFamily="34" charset="0"/>
                <a:sym typeface="Arial"/>
              </a:rPr>
              <a:t> May 2025</a:t>
            </a:r>
            <a:endParaRPr lang="en-US" dirty="0"/>
          </a:p>
        </p:txBody>
      </p:sp>
      <p:sp>
        <p:nvSpPr>
          <p:cNvPr id="2" name="Subtitle 3">
            <a:extLst>
              <a:ext uri="{FF2B5EF4-FFF2-40B4-BE49-F238E27FC236}">
                <a16:creationId xmlns:a16="http://schemas.microsoft.com/office/drawing/2014/main" id="{C46EEA56-BA03-CC0F-126F-EE3C6DE250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532" y="1173163"/>
            <a:ext cx="5552995" cy="347555"/>
          </a:xfrm>
        </p:spPr>
        <p:txBody>
          <a:bodyPr/>
          <a:lstStyle/>
          <a:p>
            <a:r>
              <a:rPr lang="en-GB" dirty="0"/>
              <a:t>Velocity Blue</a:t>
            </a:r>
          </a:p>
        </p:txBody>
      </p:sp>
    </p:spTree>
    <p:extLst>
      <p:ext uri="{BB962C8B-B14F-4D97-AF65-F5344CB8AC3E}">
        <p14:creationId xmlns:p14="http://schemas.microsoft.com/office/powerpoint/2010/main" val="665586536"/>
      </p:ext>
    </p:extLst>
  </p:cSld>
  <p:clrMapOvr>
    <a:masterClrMapping/>
  </p:clrMapOvr>
</p:sld>
</file>

<file path=ppt/theme/theme1.xml><?xml version="1.0" encoding="utf-8"?>
<a:theme xmlns:a="http://schemas.openxmlformats.org/drawingml/2006/main" name="04. Text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2949</TotalTime>
  <Words>395</Words>
  <Application>Microsoft Office PowerPoint</Application>
  <PresentationFormat>Widescreen</PresentationFormat>
  <Paragraphs>26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Arial</vt:lpstr>
      <vt:lpstr>Helvetica Neue Light</vt:lpstr>
      <vt:lpstr>Inter Tight</vt:lpstr>
      <vt:lpstr>04. Text</vt:lpstr>
      <vt:lpstr>Range Rover</vt:lpstr>
      <vt:lpstr>Range Rover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Zoe Aresti</dc:creator>
  <cp:lastModifiedBy>Mia Blakeney</cp:lastModifiedBy>
  <cp:revision>5</cp:revision>
  <dcterms:created xsi:type="dcterms:W3CDTF">2026-06-18T13:58:37Z</dcterms:created>
  <dcterms:modified xsi:type="dcterms:W3CDTF">2026-09-03T14:04:35Z</dcterms:modified>
</cp:coreProperties>
</file>