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7" r:id="rId2"/>
    <p:sldId id="32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7"/>
          </p14:sldIdLst>
        </p14:section>
        <p14:section name="Detailed" id="{0EA4DDEA-782D-AA44-8D9A-864B26D7F0FD}">
          <p14:sldIdLst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A3CD9F-6015-8B4F-A587-EB05090EC4C0}" v="27" dt="2026-07-14T13:30:46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/>
    <p:restoredTop sz="96301"/>
  </p:normalViewPr>
  <p:slideViewPr>
    <p:cSldViewPr snapToGrid="0">
      <p:cViewPr varScale="1">
        <p:scale>
          <a:sx n="65" d="100"/>
          <a:sy n="65" d="100"/>
        </p:scale>
        <p:origin x="72" y="822"/>
      </p:cViewPr>
      <p:guideLst/>
    </p:cSldViewPr>
  </p:slid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14T13:30:51.402" v="1071" actId="12385"/>
      <pc:docMkLst>
        <pc:docMk/>
      </pc:docMkLst>
      <pc:sldChg chg="addSp delSp modSp new mod setBg modNotesTx">
        <pc:chgData name="Lottie Thompson [sd22c2t]" userId="98a8b714-f796-4d31-a9a4-7dc84f343c61" providerId="ADAL" clId="{2BD75302-921E-5E9F-A20A-9DC17D688525}" dt="2026-07-14T13:30:51.402" v="1071" actId="12385"/>
        <pc:sldMkLst>
          <pc:docMk/>
          <pc:sldMk cId="665586536" sldId="326"/>
        </pc:sldMkLst>
        <pc:spChg chg="del">
          <ac:chgData name="Lottie Thompson [sd22c2t]" userId="98a8b714-f796-4d31-a9a4-7dc84f343c61" providerId="ADAL" clId="{2BD75302-921E-5E9F-A20A-9DC17D688525}" dt="2026-07-14T11:57:24.758" v="878" actId="478"/>
          <ac:spMkLst>
            <pc:docMk/>
            <pc:sldMk cId="665586536" sldId="326"/>
            <ac:spMk id="2" creationId="{7F9DCAEE-CC5F-5E40-D02B-2713602CB6E3}"/>
          </ac:spMkLst>
        </pc:spChg>
        <pc:spChg chg="add mod">
          <ac:chgData name="Lottie Thompson [sd22c2t]" userId="98a8b714-f796-4d31-a9a4-7dc84f343c61" providerId="ADAL" clId="{2BD75302-921E-5E9F-A20A-9DC17D688525}" dt="2026-07-14T11:57:32.223" v="886" actId="20577"/>
          <ac:spMkLst>
            <pc:docMk/>
            <pc:sldMk cId="665586536" sldId="326"/>
            <ac:spMk id="6" creationId="{1F13D99C-6EA8-8A53-E047-F5759A5EB1AD}"/>
          </ac:spMkLst>
        </pc:spChg>
        <pc:spChg chg="add mod">
          <ac:chgData name="Lottie Thompson [sd22c2t]" userId="98a8b714-f796-4d31-a9a4-7dc84f343c61" providerId="ADAL" clId="{2BD75302-921E-5E9F-A20A-9DC17D688525}" dt="2026-07-14T12:02:55.828" v="1030" actId="1076"/>
          <ac:spMkLst>
            <pc:docMk/>
            <pc:sldMk cId="665586536" sldId="326"/>
            <ac:spMk id="7" creationId="{48511250-977C-BF3F-5063-764D05EC6CA3}"/>
          </ac:spMkLst>
        </pc:spChg>
        <pc:spChg chg="add mod">
          <ac:chgData name="Lottie Thompson [sd22c2t]" userId="98a8b714-f796-4d31-a9a4-7dc84f343c61" providerId="ADAL" clId="{2BD75302-921E-5E9F-A20A-9DC17D688525}" dt="2026-07-14T11:57:25.059" v="879"/>
          <ac:spMkLst>
            <pc:docMk/>
            <pc:sldMk cId="665586536" sldId="326"/>
            <ac:spMk id="8" creationId="{29C147AF-CA2B-E43B-119B-43E2665229DE}"/>
          </ac:spMkLst>
        </pc:spChg>
        <pc:spChg chg="add del mod">
          <ac:chgData name="Lottie Thompson [sd22c2t]" userId="98a8b714-f796-4d31-a9a4-7dc84f343c61" providerId="ADAL" clId="{2BD75302-921E-5E9F-A20A-9DC17D688525}" dt="2026-07-13T12:34:34.393" v="643" actId="478"/>
          <ac:spMkLst>
            <pc:docMk/>
            <pc:sldMk cId="665586536" sldId="326"/>
            <ac:spMk id="9" creationId="{44F56625-8F9E-25D6-39F5-AE2933281303}"/>
          </ac:spMkLst>
        </pc:spChg>
        <pc:spChg chg="add mod">
          <ac:chgData name="Lottie Thompson [sd22c2t]" userId="98a8b714-f796-4d31-a9a4-7dc84f343c61" providerId="ADAL" clId="{2BD75302-921E-5E9F-A20A-9DC17D688525}" dt="2026-07-14T11:57:45.473" v="888" actId="20577"/>
          <ac:spMkLst>
            <pc:docMk/>
            <pc:sldMk cId="665586536" sldId="326"/>
            <ac:spMk id="10" creationId="{AD87669A-5150-0EAC-259F-8B548E226973}"/>
          </ac:spMkLst>
        </pc:spChg>
        <pc:spChg chg="add mod">
          <ac:chgData name="Lottie Thompson [sd22c2t]" userId="98a8b714-f796-4d31-a9a4-7dc84f343c61" providerId="ADAL" clId="{2BD75302-921E-5E9F-A20A-9DC17D688525}" dt="2026-07-14T12:08:13.184" v="1064" actId="14100"/>
          <ac:spMkLst>
            <pc:docMk/>
            <pc:sldMk cId="665586536" sldId="326"/>
            <ac:spMk id="12" creationId="{B021C78A-2A10-D882-0EAD-C6774349F142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14T13:30:51.402" v="1071" actId="12385"/>
          <ac:graphicFrameMkLst>
            <pc:docMk/>
            <pc:sldMk cId="665586536" sldId="326"/>
            <ac:graphicFrameMk id="5" creationId="{8740F63D-E5AE-19BD-CC03-6E657B947773}"/>
          </ac:graphicFrameMkLst>
        </pc:graphicFrameChg>
        <pc:graphicFrameChg chg="add del mod modGraphic">
          <ac:chgData name="Lottie Thompson [sd22c2t]" userId="98a8b714-f796-4d31-a9a4-7dc84f343c61" providerId="ADAL" clId="{2BD75302-921E-5E9F-A20A-9DC17D688525}" dt="2026-07-13T12:38:20.448" v="754" actId="478"/>
          <ac:graphicFrameMkLst>
            <pc:docMk/>
            <pc:sldMk cId="665586536" sldId="326"/>
            <ac:graphicFrameMk id="11" creationId="{134680F4-BD7E-AE7D-75FD-3C5D9131FC51}"/>
          </ac:graphicFrameMkLst>
        </pc:graphicFrameChg>
        <pc:picChg chg="add del mod modCrop">
          <ac:chgData name="Lottie Thompson [sd22c2t]" userId="98a8b714-f796-4d31-a9a4-7dc84f343c61" providerId="ADAL" clId="{2BD75302-921E-5E9F-A20A-9DC17D688525}" dt="2026-07-14T11:58:05.205" v="889" actId="478"/>
          <ac:picMkLst>
            <pc:docMk/>
            <pc:sldMk cId="665586536" sldId="326"/>
            <ac:picMk id="3" creationId="{BFCD314D-E6C1-8C2B-2DF0-C531185E5AD1}"/>
          </ac:picMkLst>
        </pc:picChg>
        <pc:picChg chg="add del mod modCrop">
          <ac:chgData name="Lottie Thompson [sd22c2t]" userId="98a8b714-f796-4d31-a9a4-7dc84f343c61" providerId="ADAL" clId="{2BD75302-921E-5E9F-A20A-9DC17D688525}" dt="2026-07-14T11:58:06.414" v="890" actId="478"/>
          <ac:picMkLst>
            <pc:docMk/>
            <pc:sldMk cId="665586536" sldId="326"/>
            <ac:picMk id="4" creationId="{613324EF-82A7-9778-66AD-5023E3C1B4B0}"/>
          </ac:picMkLst>
        </pc:picChg>
        <pc:picChg chg="add del mod">
          <ac:chgData name="Lottie Thompson [sd22c2t]" userId="98a8b714-f796-4d31-a9a4-7dc84f343c61" providerId="ADAL" clId="{2BD75302-921E-5E9F-A20A-9DC17D688525}" dt="2026-07-13T12:34:33.418" v="642" actId="478"/>
          <ac:picMkLst>
            <pc:docMk/>
            <pc:sldMk cId="665586536" sldId="326"/>
            <ac:picMk id="8" creationId="{F1CB4F84-1FAE-806A-4193-420414CD0DF4}"/>
          </ac:picMkLst>
        </pc:picChg>
        <pc:picChg chg="add mod modCrop">
          <ac:chgData name="Lottie Thompson [sd22c2t]" userId="98a8b714-f796-4d31-a9a4-7dc84f343c61" providerId="ADAL" clId="{2BD75302-921E-5E9F-A20A-9DC17D688525}" dt="2026-07-14T12:01:46.747" v="1019" actId="18131"/>
          <ac:picMkLst>
            <pc:docMk/>
            <pc:sldMk cId="665586536" sldId="326"/>
            <ac:picMk id="9" creationId="{54F7BBF8-816B-3C92-D923-869B9583D341}"/>
          </ac:picMkLst>
        </pc:picChg>
        <pc:picChg chg="add mod modCrop">
          <ac:chgData name="Lottie Thompson [sd22c2t]" userId="98a8b714-f796-4d31-a9a4-7dc84f343c61" providerId="ADAL" clId="{2BD75302-921E-5E9F-A20A-9DC17D688525}" dt="2026-07-14T12:02:17.763" v="1023" actId="1076"/>
          <ac:picMkLst>
            <pc:docMk/>
            <pc:sldMk cId="665586536" sldId="326"/>
            <ac:picMk id="11" creationId="{7CC94C43-ACF0-F684-E546-F1007B3FA0EC}"/>
          </ac:picMkLst>
        </pc:picChg>
      </pc:sldChg>
      <pc:sldChg chg="addSp delSp modSp add mod ord setBg">
        <pc:chgData name="Lottie Thompson [sd22c2t]" userId="98a8b714-f796-4d31-a9a4-7dc84f343c61" providerId="ADAL" clId="{2BD75302-921E-5E9F-A20A-9DC17D688525}" dt="2026-07-14T13:30:41.331" v="1069"/>
        <pc:sldMkLst>
          <pc:docMk/>
          <pc:sldMk cId="1556920974" sldId="327"/>
        </pc:sldMkLst>
        <pc:spChg chg="mod">
          <ac:chgData name="Lottie Thompson [sd22c2t]" userId="98a8b714-f796-4d31-a9a4-7dc84f343c61" providerId="ADAL" clId="{2BD75302-921E-5E9F-A20A-9DC17D688525}" dt="2026-07-14T11:57:14.740" v="877" actId="20577"/>
          <ac:spMkLst>
            <pc:docMk/>
            <pc:sldMk cId="1556920974" sldId="327"/>
            <ac:spMk id="2" creationId="{F540A507-AC6D-AEDC-37CF-D63B8C311AB2}"/>
          </ac:spMkLst>
        </pc:spChg>
        <pc:spChg chg="add mod">
          <ac:chgData name="Lottie Thompson [sd22c2t]" userId="98a8b714-f796-4d31-a9a4-7dc84f343c61" providerId="ADAL" clId="{2BD75302-921E-5E9F-A20A-9DC17D688525}" dt="2026-07-14T11:48:03.381" v="841" actId="20577"/>
          <ac:spMkLst>
            <pc:docMk/>
            <pc:sldMk cId="1556920974" sldId="327"/>
            <ac:spMk id="16" creationId="{C1CF070A-9DC3-DAC7-4E90-D3C63994BAE7}"/>
          </ac:spMkLst>
        </pc:spChg>
        <pc:spChg chg="add mod">
          <ac:chgData name="Lottie Thompson [sd22c2t]" userId="98a8b714-f796-4d31-a9a4-7dc84f343c61" providerId="ADAL" clId="{2BD75302-921E-5E9F-A20A-9DC17D688525}" dt="2026-07-14T11:55:16.395" v="872" actId="14100"/>
          <ac:spMkLst>
            <pc:docMk/>
            <pc:sldMk cId="1556920974" sldId="327"/>
            <ac:spMk id="17" creationId="{F3FBD395-CE8C-23D0-C7B0-ACA48B623285}"/>
          </ac:spMkLst>
        </pc:spChg>
        <pc:spChg chg="add del mod">
          <ac:chgData name="Lottie Thompson [sd22c2t]" userId="98a8b714-f796-4d31-a9a4-7dc84f343c61" providerId="ADAL" clId="{2BD75302-921E-5E9F-A20A-9DC17D688525}" dt="2026-07-13T12:28:09.498" v="577" actId="478"/>
          <ac:spMkLst>
            <pc:docMk/>
            <pc:sldMk cId="1556920974" sldId="327"/>
            <ac:spMk id="19" creationId="{9754122F-0831-1C4C-2586-7E70C2D0AAB0}"/>
          </ac:spMkLst>
        </pc:spChg>
        <pc:picChg chg="add mod modCrop">
          <ac:chgData name="Lottie Thompson [sd22c2t]" userId="98a8b714-f796-4d31-a9a4-7dc84f343c61" providerId="ADAL" clId="{2BD75302-921E-5E9F-A20A-9DC17D688525}" dt="2026-07-14T11:55:05.195" v="871" actId="18131"/>
          <ac:picMkLst>
            <pc:docMk/>
            <pc:sldMk cId="1556920974" sldId="327"/>
            <ac:picMk id="3" creationId="{FBB691C0-3B5B-1A83-3D0A-C61E93899F58}"/>
          </ac:picMkLst>
        </pc:picChg>
        <pc:picChg chg="add mod modCrop">
          <ac:chgData name="Lottie Thompson [sd22c2t]" userId="98a8b714-f796-4d31-a9a4-7dc84f343c61" providerId="ADAL" clId="{2BD75302-921E-5E9F-A20A-9DC17D688525}" dt="2026-07-14T11:54:40.960" v="868" actId="18131"/>
          <ac:picMkLst>
            <pc:docMk/>
            <pc:sldMk cId="1556920974" sldId="327"/>
            <ac:picMk id="18" creationId="{BC675E8E-2ABF-554A-4635-BDFA1ADF2AB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</a:t>
            </a:r>
            <a:r>
              <a:rPr lang="en-US" sz="1200" dirty="0" err="1"/>
              <a:t>Puregym</a:t>
            </a:r>
            <a:r>
              <a:rPr lang="en-US" sz="1200" dirty="0"/>
              <a:t> Conducted by; </a:t>
            </a:r>
            <a:r>
              <a:rPr lang="en-US" sz="1200" dirty="0" err="1"/>
              <a:t>Differentology</a:t>
            </a:r>
            <a:r>
              <a:rPr lang="en-US" sz="1200" dirty="0"/>
              <a:t>, Dec 2023. </a:t>
            </a:r>
          </a:p>
          <a:p>
            <a:pPr marL="158750" indent="0" algn="r" defTabSz="445018">
              <a:buNone/>
              <a:defRPr/>
            </a:pPr>
            <a:r>
              <a:rPr lang="en-US" sz="1200" dirty="0"/>
              <a:t>Uplifts are control (unexposed to ad) vs test (exposed to ad)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3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</a:t>
            </a:r>
            <a:r>
              <a:rPr lang="en-US" sz="1200" dirty="0" err="1"/>
              <a:t>Puregym</a:t>
            </a:r>
            <a:r>
              <a:rPr lang="en-US" sz="1200" dirty="0"/>
              <a:t> Conducted by; </a:t>
            </a:r>
            <a:r>
              <a:rPr lang="en-US" sz="1200" dirty="0" err="1"/>
              <a:t>Differentology</a:t>
            </a:r>
            <a:r>
              <a:rPr lang="en-US" sz="1200" dirty="0"/>
              <a:t>, Dec 2023. </a:t>
            </a:r>
          </a:p>
          <a:p>
            <a:pPr marL="158750" indent="0" algn="r" defTabSz="445018">
              <a:buNone/>
              <a:defRPr/>
            </a:pPr>
            <a:r>
              <a:rPr lang="en-US" sz="1200" dirty="0"/>
              <a:t>Uplifts are control (unexposed to ad) vs test (exposed to ad)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1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C9E8C5-4938-9FF9-C518-48C26765E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40A507-AC6D-AEDC-37CF-D63B8C311AB2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</a:t>
            </a:r>
            <a:r>
              <a:rPr lang="en-US" dirty="0" err="1"/>
              <a:t>Puregym</a:t>
            </a:r>
            <a:r>
              <a:rPr lang="en-US" dirty="0"/>
              <a:t> Conducted by; </a:t>
            </a:r>
            <a:r>
              <a:rPr lang="en-US" dirty="0" err="1"/>
              <a:t>Differentology</a:t>
            </a:r>
            <a:r>
              <a:rPr lang="en-US" dirty="0"/>
              <a:t>, Dec 2023. 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C1CF070A-9DC3-DAC7-4E90-D3C63994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 err="1"/>
              <a:t>PureGym</a:t>
            </a:r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3FBD395-CE8C-23D0-C7B0-ACA48B6232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3" y="1612824"/>
            <a:ext cx="7191139" cy="3746548"/>
          </a:xfrm>
        </p:spPr>
        <p:txBody>
          <a:bodyPr/>
          <a:lstStyle/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sz="1500" b="1" dirty="0"/>
              <a:t>Background </a:t>
            </a:r>
            <a:br>
              <a:rPr lang="en-GB" sz="1500" b="1" dirty="0"/>
            </a:br>
            <a:r>
              <a:rPr lang="en-GB" altLang="en-US" sz="1500" dirty="0" err="1">
                <a:solidFill>
                  <a:srgbClr val="000000"/>
                </a:solidFill>
                <a:cs typeface="Arial" pitchFamily="34" charset="0"/>
              </a:rPr>
              <a:t>PureGym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 wanted to solidify its position as the top choice for budget-conscious fitness enthusiasts. The campaign looked to drive KPIs across the brand funnel and strengthen perceptions around value and overall quality.</a:t>
            </a:r>
            <a:b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500" b="1" dirty="0"/>
              <a:t>Plan</a:t>
            </a:r>
            <a:br>
              <a:rPr lang="en-GB" sz="1500" b="1" dirty="0"/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On top of an existing AV plan, </a:t>
            </a:r>
            <a:r>
              <a:rPr lang="en-GB" altLang="en-US" sz="1500" dirty="0" err="1">
                <a:solidFill>
                  <a:srgbClr val="000000"/>
                </a:solidFill>
                <a:cs typeface="Arial" pitchFamily="34" charset="0"/>
              </a:rPr>
              <a:t>PureGym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 placed its new ‘Way More Than You Pay For’ 30” creative into blockbuster &amp; major release film packs (including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Wonka, Aquaman &amp; The Lost Kingdom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) targeting the key 18-34 demo.</a:t>
            </a:r>
            <a:b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500" b="1" dirty="0"/>
              <a:t>Results</a:t>
            </a:r>
            <a:br>
              <a:rPr lang="en-GB" sz="1500" b="1" dirty="0"/>
            </a:b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Exposure to the ad in cinema delivered a +19% uplift in Consideration and a +29% uplift in intention to visit a </a:t>
            </a:r>
            <a:r>
              <a:rPr lang="en-GB" sz="1500" dirty="0" err="1"/>
              <a:t>PureGym</a:t>
            </a:r>
            <a:r>
              <a:rPr lang="en-GB" sz="1500" dirty="0"/>
              <a:t>.</a:t>
            </a: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1500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Association with being ‘good value for money’ up +10% among those exposed to the ad in cinema.</a:t>
            </a:r>
          </a:p>
        </p:txBody>
      </p:sp>
      <p:pic>
        <p:nvPicPr>
          <p:cNvPr id="18" name="Picture Placeholder 8">
            <a:extLst>
              <a:ext uri="{FF2B5EF4-FFF2-40B4-BE49-F238E27FC236}">
                <a16:creationId xmlns:a16="http://schemas.microsoft.com/office/drawing/2014/main" id="{BC675E8E-2ABF-554A-4635-BDFA1ADF2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0" t="875" r="11178" b="1417"/>
          <a:stretch>
            <a:fillRect/>
          </a:stretch>
        </p:blipFill>
        <p:spPr>
          <a:xfrm>
            <a:off x="8187559" y="882061"/>
            <a:ext cx="3578931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3" name="Picture Placeholder 8">
            <a:extLst>
              <a:ext uri="{FF2B5EF4-FFF2-40B4-BE49-F238E27FC236}">
                <a16:creationId xmlns:a16="http://schemas.microsoft.com/office/drawing/2014/main" id="{FBB691C0-3B5B-1A83-3D0A-C61E93899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7" t="3767" r="18907" b="10665"/>
          <a:stretch>
            <a:fillRect/>
          </a:stretch>
        </p:blipFill>
        <p:spPr>
          <a:xfrm>
            <a:off x="8187559" y="3378121"/>
            <a:ext cx="3578931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155692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1F13D99C-6EA8-8A53-E047-F5759A5EB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3" y="476824"/>
            <a:ext cx="3124600" cy="525552"/>
          </a:xfrm>
        </p:spPr>
        <p:txBody>
          <a:bodyPr/>
          <a:lstStyle/>
          <a:p>
            <a:r>
              <a:rPr lang="en-US" dirty="0" err="1"/>
              <a:t>PureGym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8511250-977C-BF3F-5063-764D05EC6C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914891"/>
            <a:ext cx="4845664" cy="3494292"/>
          </a:xfrm>
        </p:spPr>
        <p:txBody>
          <a:bodyPr/>
          <a:lstStyle/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b="1" dirty="0"/>
              <a:t>Background </a:t>
            </a:r>
            <a:br>
              <a:rPr lang="en-GB" b="1" dirty="0"/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Whilst an already established brand,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PureGym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wanted to solidify its position as the top choice for budget-conscious fitness enthusiasts. Through this campaign,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PureGym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aimed to expand reach to potential customers, drive awareness, boost consideration to sign up and strengthen perceptions surrounding value for money and overall quality.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b="1" dirty="0"/>
              <a:t>Plan</a:t>
            </a:r>
            <a:br>
              <a:rPr lang="en-GB" b="1" dirty="0"/>
            </a:b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The launch of a new creative, ‘Way More Than You Pay For’ focused on the value and benefits each member gets, particularly during times of increased living costs. </a:t>
            </a:r>
            <a:r>
              <a:rPr lang="en-GB" altLang="en-US" dirty="0" err="1">
                <a:solidFill>
                  <a:srgbClr val="000000"/>
                </a:solidFill>
                <a:cs typeface="Arial" pitchFamily="34" charset="0"/>
              </a:rPr>
              <a:t>PureGym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 ran cinema nationally with 30” copy running in blockbuster and major release film packs (including </a:t>
            </a:r>
            <a:r>
              <a:rPr lang="en-GB" altLang="en-US" i="1" dirty="0">
                <a:solidFill>
                  <a:srgbClr val="000000"/>
                </a:solidFill>
                <a:cs typeface="Arial" pitchFamily="34" charset="0"/>
              </a:rPr>
              <a:t>Wonka, Aquaman &amp; The Lost Kingdom</a:t>
            </a:r>
            <a:r>
              <a:rPr lang="en-GB" altLang="en-US" dirty="0">
                <a:solidFill>
                  <a:srgbClr val="000000"/>
                </a:solidFill>
                <a:cs typeface="Arial" pitchFamily="34" charset="0"/>
              </a:rPr>
              <a:t>). These films were selected to target the brand’s key 18-34 demo and deliver incremental reach as part of a wider AV plan including TV, BVOD, Radio &amp; Digital Audio. 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altLang="en-US" b="1" dirty="0">
                <a:solidFill>
                  <a:srgbClr val="000000"/>
                </a:solidFill>
                <a:cs typeface="Arial" pitchFamily="34" charset="0"/>
              </a:rPr>
              <a:t>Results</a:t>
            </a:r>
            <a:br>
              <a:rPr lang="en-GB" altLang="en-US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dirty="0">
                <a:solidFill>
                  <a:srgbClr val="000000"/>
                </a:solidFill>
              </a:rPr>
              <a:t>The campaign was successful in driving key funnel metrics and boosting key perceptions around relevancy and trust.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AD87669A-5150-0EAC-259F-8B548E226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‘Way More Than You Pay For’</a:t>
            </a:r>
          </a:p>
          <a:p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021C78A-2A10-D882-0EAD-C6774349F142}"/>
              </a:ext>
            </a:extLst>
          </p:cNvPr>
          <p:cNvSpPr txBox="1">
            <a:spLocks/>
          </p:cNvSpPr>
          <p:nvPr/>
        </p:nvSpPr>
        <p:spPr>
          <a:xfrm>
            <a:off x="5838940" y="1883455"/>
            <a:ext cx="5927551" cy="20249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b="1" dirty="0"/>
              <a:t>Awareness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Prompted awareness of 90% amongst those exposed via cinema.</a:t>
            </a:r>
            <a:br>
              <a:rPr lang="en-GB" dirty="0">
                <a:solidFill>
                  <a:srgbClr val="AC162C"/>
                </a:solidFill>
              </a:rPr>
            </a:br>
            <a:br>
              <a:rPr lang="en-GB" dirty="0">
                <a:solidFill>
                  <a:srgbClr val="AC162C"/>
                </a:solidFill>
              </a:rPr>
            </a:br>
            <a:r>
              <a:rPr lang="en-GB" b="1" dirty="0"/>
              <a:t>Associations and perceptions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Improvements across associations and perceptions, with uplifts seen for ‘is for people like me’ (+46%), ‘is a brand I trust’ (+28%), ‘is good value for money’ (+10%) vs. control sample.</a:t>
            </a:r>
            <a:br>
              <a:rPr lang="en-GB" dirty="0">
                <a:solidFill>
                  <a:srgbClr val="000000"/>
                </a:solidFill>
              </a:rPr>
            </a:br>
            <a:br>
              <a:rPr lang="en-GB" dirty="0">
                <a:solidFill>
                  <a:srgbClr val="000000"/>
                </a:solidFill>
              </a:rPr>
            </a:br>
            <a:r>
              <a:rPr lang="en-GB" b="1" dirty="0"/>
              <a:t>Consideration and intent to act</a:t>
            </a:r>
            <a:br>
              <a:rPr lang="en-GB" dirty="0"/>
            </a:br>
            <a:r>
              <a:rPr lang="en-GB" dirty="0">
                <a:solidFill>
                  <a:srgbClr val="000000"/>
                </a:solidFill>
              </a:rPr>
              <a:t>Exposure to the ad in cinema saw a +19% uplift in ‘Very Likely’ to consider and a +29% uplift in intention to visit a </a:t>
            </a:r>
            <a:r>
              <a:rPr lang="en-GB" dirty="0" err="1">
                <a:solidFill>
                  <a:srgbClr val="000000"/>
                </a:solidFill>
              </a:rPr>
              <a:t>PureGym</a:t>
            </a:r>
            <a:r>
              <a:rPr lang="en-GB" dirty="0">
                <a:solidFill>
                  <a:srgbClr val="000000"/>
                </a:solidFill>
              </a:rPr>
              <a:t>.</a:t>
            </a:r>
          </a:p>
          <a:p>
            <a:pPr defTabSz="654246">
              <a:lnSpc>
                <a:spcPct val="100000"/>
              </a:lnSpc>
            </a:pPr>
            <a:endParaRPr lang="en-GB" dirty="0"/>
          </a:p>
          <a:p>
            <a:pPr defTabSz="654246">
              <a:lnSpc>
                <a:spcPct val="100000"/>
              </a:lnSpc>
            </a:pPr>
            <a:endParaRPr lang="en-GB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40F63D-E5AE-19BD-CC03-6E657B947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30957"/>
              </p:ext>
            </p:extLst>
          </p:nvPr>
        </p:nvGraphicFramePr>
        <p:xfrm>
          <a:off x="5838940" y="951766"/>
          <a:ext cx="5927551" cy="73642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426264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537511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481888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481888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60920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37550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Carat Leeds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18-34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Film Packs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30”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9C147AF-CA2B-E43B-119B-43E2665229DE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6588682" y="6480592"/>
            <a:ext cx="5398076" cy="157051"/>
          </a:xfrm>
        </p:spPr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</a:t>
            </a:r>
            <a:r>
              <a:rPr lang="en-US" dirty="0" err="1"/>
              <a:t>Puregym</a:t>
            </a:r>
            <a:r>
              <a:rPr lang="en-US" dirty="0"/>
              <a:t> Conducted by; </a:t>
            </a:r>
            <a:r>
              <a:rPr lang="en-US" dirty="0" err="1"/>
              <a:t>Differentology</a:t>
            </a:r>
            <a:r>
              <a:rPr lang="en-US" dirty="0"/>
              <a:t>, Dec 2023. 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4F7BBF8-816B-3C92-D923-869B9583D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8" t="13280" r="12714" b="1239"/>
          <a:stretch>
            <a:fillRect/>
          </a:stretch>
        </p:blipFill>
        <p:spPr>
          <a:xfrm>
            <a:off x="5838940" y="4103715"/>
            <a:ext cx="2847860" cy="172204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7CC94C43-ACF0-F684-E546-F1007B3FA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t="5073" r="19863" b="17122"/>
          <a:stretch>
            <a:fillRect/>
          </a:stretch>
        </p:blipFill>
        <p:spPr>
          <a:xfrm>
            <a:off x="8918631" y="4103714"/>
            <a:ext cx="2847860" cy="172204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665586536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2917</TotalTime>
  <Words>527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PureGym</vt:lpstr>
      <vt:lpstr>PureGym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Zoe Aresti</cp:lastModifiedBy>
  <cp:revision>5</cp:revision>
  <dcterms:created xsi:type="dcterms:W3CDTF">2026-06-18T13:58:37Z</dcterms:created>
  <dcterms:modified xsi:type="dcterms:W3CDTF">2026-07-17T10:20:53Z</dcterms:modified>
</cp:coreProperties>
</file>