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3" r:id="rId2"/>
    <p:sldId id="324"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3"/>
          </p14:sldIdLst>
        </p14:section>
        <p14:section name="Detailed" id="{0EA4DDEA-782D-AA44-8D9A-864B26D7F0FD}">
          <p14:sldIdLst>
            <p14:sldId id="32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A8EEFF-FC6F-0448-9042-0AE4A9A17CAF}" v="30" dt="2026-07-09T10:42:56.3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21"/>
    <p:restoredTop sz="91370"/>
  </p:normalViewPr>
  <p:slideViewPr>
    <p:cSldViewPr snapToGrid="0">
      <p:cViewPr varScale="1">
        <p:scale>
          <a:sx n="101" d="100"/>
          <a:sy n="101" d="100"/>
        </p:scale>
        <p:origin x="1236" y="10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delSld modSld modSection">
      <pc:chgData name="Lottie Thompson [sd22c2t]" userId="98a8b714-f796-4d31-a9a4-7dc84f343c61" providerId="ADAL" clId="{2BD75302-921E-5E9F-A20A-9DC17D688525}" dt="2026-07-09T13:05:20.675" v="320" actId="20577"/>
      <pc:docMkLst>
        <pc:docMk/>
      </pc:docMkLst>
      <pc:sldChg chg="addSp delSp modSp mod setBg">
        <pc:chgData name="Lottie Thompson [sd22c2t]" userId="98a8b714-f796-4d31-a9a4-7dc84f343c61" providerId="ADAL" clId="{2BD75302-921E-5E9F-A20A-9DC17D688525}" dt="2026-07-09T10:43:23.874" v="317" actId="20577"/>
        <pc:sldMkLst>
          <pc:docMk/>
          <pc:sldMk cId="2242289400" sldId="323"/>
        </pc:sldMkLst>
        <pc:spChg chg="mod">
          <ac:chgData name="Lottie Thompson [sd22c2t]" userId="98a8b714-f796-4d31-a9a4-7dc84f343c61" providerId="ADAL" clId="{2BD75302-921E-5E9F-A20A-9DC17D688525}" dt="2026-07-09T10:42:48.823" v="312"/>
          <ac:spMkLst>
            <pc:docMk/>
            <pc:sldMk cId="2242289400" sldId="323"/>
            <ac:spMk id="2" creationId="{BE152E0A-4160-8583-9C54-2E34E97AE9D6}"/>
          </ac:spMkLst>
        </pc:spChg>
        <pc:spChg chg="mod">
          <ac:chgData name="Lottie Thompson [sd22c2t]" userId="98a8b714-f796-4d31-a9a4-7dc84f343c61" providerId="ADAL" clId="{2BD75302-921E-5E9F-A20A-9DC17D688525}" dt="2026-07-09T09:55:26.154" v="174" actId="5793"/>
          <ac:spMkLst>
            <pc:docMk/>
            <pc:sldMk cId="2242289400" sldId="323"/>
            <ac:spMk id="3" creationId="{6B8FA4E7-2FD8-036C-344C-5EBAB8B46350}"/>
          </ac:spMkLst>
        </pc:spChg>
        <pc:spChg chg="add del mod">
          <ac:chgData name="Lottie Thompson [sd22c2t]" userId="98a8b714-f796-4d31-a9a4-7dc84f343c61" providerId="ADAL" clId="{2BD75302-921E-5E9F-A20A-9DC17D688525}" dt="2026-07-09T09:59:32.396" v="178" actId="478"/>
          <ac:spMkLst>
            <pc:docMk/>
            <pc:sldMk cId="2242289400" sldId="323"/>
            <ac:spMk id="4" creationId="{4C0D2E1E-BDE4-F0A9-D8CD-CE27B1CA3FD4}"/>
          </ac:spMkLst>
        </pc:spChg>
        <pc:spChg chg="add del mod">
          <ac:chgData name="Lottie Thompson [sd22c2t]" userId="98a8b714-f796-4d31-a9a4-7dc84f343c61" providerId="ADAL" clId="{2BD75302-921E-5E9F-A20A-9DC17D688525}" dt="2026-07-09T09:55:45.819" v="177" actId="478"/>
          <ac:spMkLst>
            <pc:docMk/>
            <pc:sldMk cId="2242289400" sldId="323"/>
            <ac:spMk id="5" creationId="{4D786D1F-CCC1-051E-C259-FD218E68DA55}"/>
          </ac:spMkLst>
        </pc:spChg>
        <pc:spChg chg="add del mod">
          <ac:chgData name="Lottie Thompson [sd22c2t]" userId="98a8b714-f796-4d31-a9a4-7dc84f343c61" providerId="ADAL" clId="{2BD75302-921E-5E9F-A20A-9DC17D688525}" dt="2026-07-09T10:17:32.737" v="309" actId="478"/>
          <ac:spMkLst>
            <pc:docMk/>
            <pc:sldMk cId="2242289400" sldId="323"/>
            <ac:spMk id="6" creationId="{711544B4-4D00-32CE-D9FF-09AE9632424B}"/>
          </ac:spMkLst>
        </pc:spChg>
        <pc:spChg chg="del">
          <ac:chgData name="Lottie Thompson [sd22c2t]" userId="98a8b714-f796-4d31-a9a4-7dc84f343c61" providerId="ADAL" clId="{2BD75302-921E-5E9F-A20A-9DC17D688525}" dt="2026-07-08T10:17:37.679" v="124" actId="478"/>
          <ac:spMkLst>
            <pc:docMk/>
            <pc:sldMk cId="2242289400" sldId="323"/>
            <ac:spMk id="6" creationId="{B10A584F-83C4-CB95-DAA0-08F95A277807}"/>
          </ac:spMkLst>
        </pc:spChg>
        <pc:spChg chg="add mod">
          <ac:chgData name="Lottie Thompson [sd22c2t]" userId="98a8b714-f796-4d31-a9a4-7dc84f343c61" providerId="ADAL" clId="{2BD75302-921E-5E9F-A20A-9DC17D688525}" dt="2026-07-09T10:17:33.147" v="310"/>
          <ac:spMkLst>
            <pc:docMk/>
            <pc:sldMk cId="2242289400" sldId="323"/>
            <ac:spMk id="7" creationId="{2778E2D9-588F-0FDF-C861-CE52D3B4562F}"/>
          </ac:spMkLst>
        </pc:spChg>
        <pc:spChg chg="mod">
          <ac:chgData name="Lottie Thompson [sd22c2t]" userId="98a8b714-f796-4d31-a9a4-7dc84f343c61" providerId="ADAL" clId="{2BD75302-921E-5E9F-A20A-9DC17D688525}" dt="2026-07-09T10:43:23.874" v="317" actId="20577"/>
          <ac:spMkLst>
            <pc:docMk/>
            <pc:sldMk cId="2242289400" sldId="323"/>
            <ac:spMk id="10" creationId="{9ECD8AEB-7A4B-272F-9961-4B4FC9D8DFA6}"/>
          </ac:spMkLst>
        </pc:spChg>
        <pc:picChg chg="mod modCrop">
          <ac:chgData name="Lottie Thompson [sd22c2t]" userId="98a8b714-f796-4d31-a9a4-7dc84f343c61" providerId="ADAL" clId="{2BD75302-921E-5E9F-A20A-9DC17D688525}" dt="2026-07-09T10:09:56.909" v="211" actId="18131"/>
          <ac:picMkLst>
            <pc:docMk/>
            <pc:sldMk cId="2242289400" sldId="323"/>
            <ac:picMk id="12" creationId="{0A59100A-62E8-6404-9C9A-F72B046EDE49}"/>
          </ac:picMkLst>
        </pc:picChg>
        <pc:picChg chg="add mod modCrop">
          <ac:chgData name="Lottie Thompson [sd22c2t]" userId="98a8b714-f796-4d31-a9a4-7dc84f343c61" providerId="ADAL" clId="{2BD75302-921E-5E9F-A20A-9DC17D688525}" dt="2026-07-09T10:10:23.041" v="216" actId="18131"/>
          <ac:picMkLst>
            <pc:docMk/>
            <pc:sldMk cId="2242289400" sldId="323"/>
            <ac:picMk id="13" creationId="{5CBCA915-ADEE-A3E6-BDA9-DDB954C31416}"/>
          </ac:picMkLst>
        </pc:picChg>
      </pc:sldChg>
      <pc:sldChg chg="addSp delSp modSp mod setBg">
        <pc:chgData name="Lottie Thompson [sd22c2t]" userId="98a8b714-f796-4d31-a9a4-7dc84f343c61" providerId="ADAL" clId="{2BD75302-921E-5E9F-A20A-9DC17D688525}" dt="2026-07-09T13:05:20.675" v="320" actId="20577"/>
        <pc:sldMkLst>
          <pc:docMk/>
          <pc:sldMk cId="3769117390" sldId="324"/>
        </pc:sldMkLst>
        <pc:spChg chg="del mod">
          <ac:chgData name="Lottie Thompson [sd22c2t]" userId="98a8b714-f796-4d31-a9a4-7dc84f343c61" providerId="ADAL" clId="{2BD75302-921E-5E9F-A20A-9DC17D688525}" dt="2026-07-09T10:42:54.011" v="313" actId="478"/>
          <ac:spMkLst>
            <pc:docMk/>
            <pc:sldMk cId="3769117390" sldId="324"/>
            <ac:spMk id="2" creationId="{8E850ECB-AD74-5C3F-F413-F953F8CAA1C3}"/>
          </ac:spMkLst>
        </pc:spChg>
        <pc:spChg chg="mod">
          <ac:chgData name="Lottie Thompson [sd22c2t]" userId="98a8b714-f796-4d31-a9a4-7dc84f343c61" providerId="ADAL" clId="{2BD75302-921E-5E9F-A20A-9DC17D688525}" dt="2026-07-09T09:55:21.317" v="169" actId="14100"/>
          <ac:spMkLst>
            <pc:docMk/>
            <pc:sldMk cId="3769117390" sldId="324"/>
            <ac:spMk id="3" creationId="{C275E097-78A5-57B9-07FA-1E3E4528EE83}"/>
          </ac:spMkLst>
        </pc:spChg>
        <pc:spChg chg="mod">
          <ac:chgData name="Lottie Thompson [sd22c2t]" userId="98a8b714-f796-4d31-a9a4-7dc84f343c61" providerId="ADAL" clId="{2BD75302-921E-5E9F-A20A-9DC17D688525}" dt="2026-07-09T09:55:35.428" v="175"/>
          <ac:spMkLst>
            <pc:docMk/>
            <pc:sldMk cId="3769117390" sldId="324"/>
            <ac:spMk id="4" creationId="{7467CB3E-2F36-87D9-D830-7E2F41BFFEC8}"/>
          </ac:spMkLst>
        </pc:spChg>
        <pc:spChg chg="add mod">
          <ac:chgData name="Lottie Thompson [sd22c2t]" userId="98a8b714-f796-4d31-a9a4-7dc84f343c61" providerId="ADAL" clId="{2BD75302-921E-5E9F-A20A-9DC17D688525}" dt="2026-07-09T10:16:02.605" v="297" actId="1076"/>
          <ac:spMkLst>
            <pc:docMk/>
            <pc:sldMk cId="3769117390" sldId="324"/>
            <ac:spMk id="5" creationId="{C068B3C4-1911-EAED-E62A-BAA1356F194B}"/>
          </ac:spMkLst>
        </pc:spChg>
        <pc:spChg chg="add mod">
          <ac:chgData name="Lottie Thompson [sd22c2t]" userId="98a8b714-f796-4d31-a9a4-7dc84f343c61" providerId="ADAL" clId="{2BD75302-921E-5E9F-A20A-9DC17D688525}" dt="2026-07-09T13:05:20.675" v="320" actId="20577"/>
          <ac:spMkLst>
            <pc:docMk/>
            <pc:sldMk cId="3769117390" sldId="324"/>
            <ac:spMk id="8" creationId="{354665FE-3DF5-929C-84B2-159ACCD5BFF5}"/>
          </ac:spMkLst>
        </pc:spChg>
        <pc:spChg chg="add del mod">
          <ac:chgData name="Lottie Thompson [sd22c2t]" userId="98a8b714-f796-4d31-a9a4-7dc84f343c61" providerId="ADAL" clId="{2BD75302-921E-5E9F-A20A-9DC17D688525}" dt="2026-07-08T10:20:15.731" v="140" actId="478"/>
          <ac:spMkLst>
            <pc:docMk/>
            <pc:sldMk cId="3769117390" sldId="324"/>
            <ac:spMk id="9" creationId="{11CC11CA-8679-AAE1-8CC1-A5A6B1BCF674}"/>
          </ac:spMkLst>
        </pc:spChg>
        <pc:spChg chg="add del mod">
          <ac:chgData name="Lottie Thompson [sd22c2t]" userId="98a8b714-f796-4d31-a9a4-7dc84f343c61" providerId="ADAL" clId="{2BD75302-921E-5E9F-A20A-9DC17D688525}" dt="2026-07-09T10:00:05.843" v="188" actId="478"/>
          <ac:spMkLst>
            <pc:docMk/>
            <pc:sldMk cId="3769117390" sldId="324"/>
            <ac:spMk id="10" creationId="{2A3FB396-A97B-724E-EA89-7C09E59C9A9A}"/>
          </ac:spMkLst>
        </pc:spChg>
        <pc:spChg chg="add del mod">
          <ac:chgData name="Lottie Thompson [sd22c2t]" userId="98a8b714-f796-4d31-a9a4-7dc84f343c61" providerId="ADAL" clId="{2BD75302-921E-5E9F-A20A-9DC17D688525}" dt="2026-07-09T10:42:55.561" v="314" actId="478"/>
          <ac:spMkLst>
            <pc:docMk/>
            <pc:sldMk cId="3769117390" sldId="324"/>
            <ac:spMk id="12" creationId="{EF7A5FD1-DD02-AE84-0E3B-BED6EAFBB42C}"/>
          </ac:spMkLst>
        </pc:spChg>
        <pc:spChg chg="add mod">
          <ac:chgData name="Lottie Thompson [sd22c2t]" userId="98a8b714-f796-4d31-a9a4-7dc84f343c61" providerId="ADAL" clId="{2BD75302-921E-5E9F-A20A-9DC17D688525}" dt="2026-07-09T10:42:56.394" v="315"/>
          <ac:spMkLst>
            <pc:docMk/>
            <pc:sldMk cId="3769117390" sldId="324"/>
            <ac:spMk id="13" creationId="{27B3D4F5-11DD-4382-F5B5-2F9E55BD12BE}"/>
          </ac:spMkLst>
        </pc:spChg>
        <pc:spChg chg="add mod">
          <ac:chgData name="Lottie Thompson [sd22c2t]" userId="98a8b714-f796-4d31-a9a4-7dc84f343c61" providerId="ADAL" clId="{2BD75302-921E-5E9F-A20A-9DC17D688525}" dt="2026-07-09T10:16:31.438" v="302" actId="1076"/>
          <ac:spMkLst>
            <pc:docMk/>
            <pc:sldMk cId="3769117390" sldId="324"/>
            <ac:spMk id="20" creationId="{A80AF93D-CE82-A5C8-1015-6527140BEDFC}"/>
          </ac:spMkLst>
        </pc:spChg>
        <pc:graphicFrameChg chg="add mod modGraphic">
          <ac:chgData name="Lottie Thompson [sd22c2t]" userId="98a8b714-f796-4d31-a9a4-7dc84f343c61" providerId="ADAL" clId="{2BD75302-921E-5E9F-A20A-9DC17D688525}" dt="2026-07-09T10:41:59.938" v="311" actId="12385"/>
          <ac:graphicFrameMkLst>
            <pc:docMk/>
            <pc:sldMk cId="3769117390" sldId="324"/>
            <ac:graphicFrameMk id="11" creationId="{0B97261B-7734-3C56-A471-AB50A2739FD6}"/>
          </ac:graphicFrameMkLst>
        </pc:graphicFrameChg>
        <pc:picChg chg="add mod modCrop">
          <ac:chgData name="Lottie Thompson [sd22c2t]" userId="98a8b714-f796-4d31-a9a4-7dc84f343c61" providerId="ADAL" clId="{2BD75302-921E-5E9F-A20A-9DC17D688525}" dt="2026-07-09T10:15:54.593" v="295" actId="1076"/>
          <ac:picMkLst>
            <pc:docMk/>
            <pc:sldMk cId="3769117390" sldId="324"/>
            <ac:picMk id="6" creationId="{50894E6D-5C47-2CD3-24BF-D4AEDB67BEB4}"/>
          </ac:picMkLst>
        </pc:picChg>
        <pc:picChg chg="add mod modCrop">
          <ac:chgData name="Lottie Thompson [sd22c2t]" userId="98a8b714-f796-4d31-a9a4-7dc84f343c61" providerId="ADAL" clId="{2BD75302-921E-5E9F-A20A-9DC17D688525}" dt="2026-07-09T10:15:55.256" v="296" actId="1076"/>
          <ac:picMkLst>
            <pc:docMk/>
            <pc:sldMk cId="3769117390" sldId="324"/>
            <ac:picMk id="7" creationId="{98A909B3-112C-3359-006A-243DCB9306EB}"/>
          </ac:picMkLst>
        </pc:picChg>
        <pc:picChg chg="add del mod">
          <ac:chgData name="Lottie Thompson [sd22c2t]" userId="98a8b714-f796-4d31-a9a4-7dc84f343c61" providerId="ADAL" clId="{2BD75302-921E-5E9F-A20A-9DC17D688525}" dt="2026-07-09T10:13:56.876" v="277" actId="478"/>
          <ac:picMkLst>
            <pc:docMk/>
            <pc:sldMk cId="3769117390" sldId="324"/>
            <ac:picMk id="21" creationId="{8D2341E2-FCAF-DBBA-A588-79D48555BCCF}"/>
          </ac:picMkLst>
        </pc:picChg>
        <pc:picChg chg="add del mod">
          <ac:chgData name="Lottie Thompson [sd22c2t]" userId="98a8b714-f796-4d31-a9a4-7dc84f343c61" providerId="ADAL" clId="{2BD75302-921E-5E9F-A20A-9DC17D688525}" dt="2026-07-09T10:13:57.947" v="278" actId="478"/>
          <ac:picMkLst>
            <pc:docMk/>
            <pc:sldMk cId="3769117390" sldId="324"/>
            <ac:picMk id="22" creationId="{649D651A-520D-D9DE-3010-85A857E2EAA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r"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b="1" kern="1200" dirty="0">
                <a:ea typeface="+mn-ea"/>
                <a:cs typeface="+mn-cs"/>
              </a:rPr>
              <a:t>Source: </a:t>
            </a:r>
            <a:r>
              <a:rPr lang="en-US" sz="1200" dirty="0"/>
              <a:t>The Prince’s Trust</a:t>
            </a:r>
            <a:r>
              <a:rPr lang="en-US" sz="1200" kern="1200" dirty="0">
                <a:ea typeface="+mn-ea"/>
                <a:cs typeface="+mn-cs"/>
              </a:rPr>
              <a:t> DCM Awards Entry</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3056589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r"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b="1" kern="1200" dirty="0">
                <a:ea typeface="+mn-ea"/>
                <a:cs typeface="+mn-cs"/>
              </a:rPr>
              <a:t>Source: </a:t>
            </a:r>
            <a:r>
              <a:rPr lang="en-US" sz="1200" dirty="0"/>
              <a:t>The Prince’s Trust</a:t>
            </a:r>
            <a:r>
              <a:rPr lang="en-US" sz="1200" kern="1200" dirty="0">
                <a:ea typeface="+mn-ea"/>
                <a:cs typeface="+mn-cs"/>
              </a:rPr>
              <a:t> DCM Awards Entry</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1641288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09/07/2026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152E0A-4160-8583-9C54-2E34E97AE9D6}"/>
              </a:ext>
            </a:extLst>
          </p:cNvPr>
          <p:cNvSpPr>
            <a:spLocks noGrp="1"/>
          </p:cNvSpPr>
          <p:nvPr>
            <p:ph type="body" sz="quarter" idx="83"/>
          </p:nvPr>
        </p:nvSpPr>
        <p:spPr/>
        <p:txBody>
          <a:bodyPr/>
          <a:lstStyle/>
          <a:p>
            <a:pPr marL="158750" lvl="0" indent="0">
              <a:lnSpc>
                <a:spcPct val="100000"/>
              </a:lnSpc>
              <a:spcBef>
                <a:spcPts val="0"/>
              </a:spcBef>
              <a:buClr>
                <a:srgbClr val="000000"/>
              </a:buClr>
              <a:buSzPts val="1100"/>
              <a:defRPr/>
            </a:pPr>
            <a:r>
              <a:rPr lang="en-US" b="1" dirty="0"/>
              <a:t>Source: </a:t>
            </a:r>
            <a:r>
              <a:rPr lang="en-US" dirty="0"/>
              <a:t>The Prince’s Trust DCM Awards Entry</a:t>
            </a:r>
          </a:p>
          <a:p>
            <a:endParaRPr lang="en-US" dirty="0"/>
          </a:p>
        </p:txBody>
      </p:sp>
      <p:sp>
        <p:nvSpPr>
          <p:cNvPr id="3" name="Title 2">
            <a:extLst>
              <a:ext uri="{FF2B5EF4-FFF2-40B4-BE49-F238E27FC236}">
                <a16:creationId xmlns:a16="http://schemas.microsoft.com/office/drawing/2014/main" id="{6B8FA4E7-2FD8-036C-344C-5EBAB8B46350}"/>
              </a:ext>
            </a:extLst>
          </p:cNvPr>
          <p:cNvSpPr>
            <a:spLocks noGrp="1"/>
          </p:cNvSpPr>
          <p:nvPr>
            <p:ph type="title"/>
          </p:nvPr>
        </p:nvSpPr>
        <p:spPr/>
        <p:txBody>
          <a:bodyPr/>
          <a:lstStyle/>
          <a:p>
            <a:r>
              <a:rPr lang="en-US" dirty="0"/>
              <a:t>The Prince’s Trust</a:t>
            </a:r>
          </a:p>
        </p:txBody>
      </p:sp>
      <p:pic>
        <p:nvPicPr>
          <p:cNvPr id="12" name="Picture Placeholder 11">
            <a:extLst>
              <a:ext uri="{FF2B5EF4-FFF2-40B4-BE49-F238E27FC236}">
                <a16:creationId xmlns:a16="http://schemas.microsoft.com/office/drawing/2014/main" id="{0A59100A-62E8-6404-9C9A-F72B046EDE49}"/>
              </a:ext>
            </a:extLst>
          </p:cNvPr>
          <p:cNvPicPr>
            <a:picLocks noGrp="1" noChangeAspect="1"/>
          </p:cNvPicPr>
          <p:nvPr>
            <p:ph type="pic" sz="quarter" idx="85"/>
          </p:nvPr>
        </p:nvPicPr>
        <p:blipFill>
          <a:blip r:embed="rId3">
            <a:extLst>
              <a:ext uri="{28A0092B-C50C-407E-A947-70E740481C1C}">
                <a14:useLocalDpi xmlns:a14="http://schemas.microsoft.com/office/drawing/2010/main" val="0"/>
              </a:ext>
            </a:extLst>
          </a:blip>
          <a:srcRect l="1252" t="27241" b="-1"/>
          <a:stretch>
            <a:fillRect/>
          </a:stretch>
        </p:blipFill>
        <p:spPr>
          <a:xfrm>
            <a:off x="7612912" y="1173163"/>
            <a:ext cx="4281908" cy="2316162"/>
          </a:xfrm>
          <a:prstGeom prst="roundRect">
            <a:avLst>
              <a:gd name="adj" fmla="val 1577"/>
            </a:avLst>
          </a:prstGeom>
          <a:blipFill>
            <a:blip r:embed="rId4"/>
            <a:srcRect/>
            <a:stretch>
              <a:fillRect t="-13649" b="-13649"/>
            </a:stretch>
          </a:blipFill>
        </p:spPr>
      </p:pic>
      <p:sp>
        <p:nvSpPr>
          <p:cNvPr id="10" name="Text Placeholder 4">
            <a:extLst>
              <a:ext uri="{FF2B5EF4-FFF2-40B4-BE49-F238E27FC236}">
                <a16:creationId xmlns:a16="http://schemas.microsoft.com/office/drawing/2014/main" id="{9ECD8AEB-7A4B-272F-9961-4B4FC9D8DFA6}"/>
              </a:ext>
            </a:extLst>
          </p:cNvPr>
          <p:cNvSpPr>
            <a:spLocks noGrp="1"/>
          </p:cNvSpPr>
          <p:nvPr>
            <p:ph type="body" sz="quarter" idx="16"/>
          </p:nvPr>
        </p:nvSpPr>
        <p:spPr>
          <a:xfrm>
            <a:off x="510923" y="1651327"/>
            <a:ext cx="6793260" cy="3676631"/>
          </a:xfrm>
        </p:spPr>
        <p:txBody>
          <a:bodyPr/>
          <a:lstStyle/>
          <a:p>
            <a:pPr lvl="0" indent="0" defTabSz="961844">
              <a:lnSpc>
                <a:spcPct val="100000"/>
              </a:lnSpc>
              <a:spcBef>
                <a:spcPts val="0"/>
              </a:spcBef>
              <a:buClr>
                <a:srgbClr val="FFFFFF"/>
              </a:buClr>
              <a:buSzPct val="100000"/>
              <a:defRPr/>
            </a:pPr>
            <a:r>
              <a:rPr lang="en-GB" sz="1500" b="1" dirty="0"/>
              <a:t>Background</a:t>
            </a:r>
            <a:br>
              <a:rPr lang="en-GB" sz="1500" b="1" dirty="0"/>
            </a:br>
            <a:r>
              <a:rPr lang="en-GB" altLang="en-US" sz="1500" dirty="0">
                <a:solidFill>
                  <a:srgbClr val="000000"/>
                </a:solidFill>
                <a:cs typeface="Arial" pitchFamily="34" charset="0"/>
              </a:rPr>
              <a:t>The Prince’s Trust launched a new campaign to drive awareness amongst young people across the UK who were struggling with the repercussions of the pandemic and those hit hard by the cost-of-living crisis.</a:t>
            </a:r>
          </a:p>
          <a:p>
            <a:pPr lvl="0" indent="0" defTabSz="961844">
              <a:lnSpc>
                <a:spcPct val="100000"/>
              </a:lnSpc>
              <a:spcBef>
                <a:spcPts val="0"/>
              </a:spcBef>
              <a:buClr>
                <a:srgbClr val="FFFFFF"/>
              </a:buClr>
              <a:buSzPct val="100000"/>
              <a:defRPr/>
            </a:pPr>
            <a:endParaRPr lang="en-GB" sz="1500" b="1" dirty="0">
              <a:solidFill>
                <a:srgbClr val="000000"/>
              </a:solidFill>
            </a:endParaRPr>
          </a:p>
          <a:p>
            <a:pPr lvl="0" indent="0" defTabSz="961844">
              <a:lnSpc>
                <a:spcPct val="100000"/>
              </a:lnSpc>
              <a:spcBef>
                <a:spcPts val="0"/>
              </a:spcBef>
              <a:buClr>
                <a:srgbClr val="FFFFFF"/>
              </a:buClr>
              <a:buSzPct val="100000"/>
              <a:defRPr/>
            </a:pPr>
            <a:r>
              <a:rPr lang="en-GB" sz="1500" b="1" dirty="0"/>
              <a:t>Plan</a:t>
            </a:r>
            <a:br>
              <a:rPr lang="en-GB" sz="1500" b="1" dirty="0">
                <a:solidFill>
                  <a:srgbClr val="000000"/>
                </a:solidFill>
              </a:rPr>
            </a:br>
            <a:r>
              <a:rPr lang="en-GB" altLang="en-US" sz="1500" dirty="0">
                <a:solidFill>
                  <a:srgbClr val="000000"/>
                </a:solidFill>
                <a:cs typeface="Arial" pitchFamily="34" charset="0"/>
              </a:rPr>
              <a:t>Cinema accompanied a wider channel mix that included BVOD, Addressable TV, Paid Social, OOH, and PR to maximise coverage. </a:t>
            </a:r>
          </a:p>
          <a:p>
            <a:pPr lvl="0" indent="0" defTabSz="961844">
              <a:lnSpc>
                <a:spcPct val="100000"/>
              </a:lnSpc>
              <a:spcBef>
                <a:spcPts val="0"/>
              </a:spcBef>
              <a:buClr>
                <a:srgbClr val="FFFFFF"/>
              </a:buClr>
              <a:buSzPct val="100000"/>
              <a:defRPr/>
            </a:pPr>
            <a:endParaRPr lang="en-GB" sz="1500" dirty="0">
              <a:solidFill>
                <a:srgbClr val="000000"/>
              </a:solidFill>
            </a:endParaRPr>
          </a:p>
          <a:p>
            <a:pPr lvl="0" indent="0" defTabSz="961844">
              <a:lnSpc>
                <a:spcPct val="100000"/>
              </a:lnSpc>
              <a:spcBef>
                <a:spcPts val="0"/>
              </a:spcBef>
              <a:buClr>
                <a:srgbClr val="FFFFFF"/>
              </a:buClr>
              <a:buSzPct val="100000"/>
              <a:defRPr/>
            </a:pPr>
            <a:r>
              <a:rPr lang="en-GB" sz="1500" b="1" dirty="0"/>
              <a:t>Results</a:t>
            </a:r>
            <a:br>
              <a:rPr lang="en-GB" sz="1500" b="1" dirty="0"/>
            </a:b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Cinema delivered an impressive 4.2pp. incremental reach to BVOD and Addressable TV</a:t>
            </a:r>
            <a:endParaRPr lang="en-GB" sz="1500" dirty="0">
              <a:solidFill>
                <a:srgbClr val="000000"/>
              </a:solidFill>
            </a:endParaRPr>
          </a:p>
          <a:p>
            <a:pPr marL="285750" indent="-285750" defTabSz="654246">
              <a:lnSpc>
                <a:spcPct val="100000"/>
              </a:lnSpc>
              <a:buClr>
                <a:schemeClr val="tx1"/>
              </a:buClr>
              <a:buFont typeface="Arial" panose="020B0604020202020204" pitchFamily="34" charset="0"/>
              <a:buChar char="•"/>
            </a:pPr>
            <a:r>
              <a:rPr lang="en-GB" sz="1500" dirty="0"/>
              <a:t>Research revealed that 47% felt compelled to act after being exposed to the AV creative.</a:t>
            </a:r>
          </a:p>
          <a:p>
            <a:pPr lvl="0" indent="0" defTabSz="961844">
              <a:lnSpc>
                <a:spcPct val="100000"/>
              </a:lnSpc>
              <a:spcBef>
                <a:spcPts val="0"/>
              </a:spcBef>
              <a:buClr>
                <a:srgbClr val="FFFFFF"/>
              </a:buClr>
              <a:buSzPct val="100000"/>
              <a:defRPr/>
            </a:pPr>
            <a:endParaRPr lang="en-GB" sz="1500" b="1" dirty="0"/>
          </a:p>
        </p:txBody>
      </p:sp>
      <p:pic>
        <p:nvPicPr>
          <p:cNvPr id="13" name="Picture 12">
            <a:extLst>
              <a:ext uri="{FF2B5EF4-FFF2-40B4-BE49-F238E27FC236}">
                <a16:creationId xmlns:a16="http://schemas.microsoft.com/office/drawing/2014/main" id="{5CBCA915-ADEE-A3E6-BDA9-DDB954C31416}"/>
              </a:ext>
            </a:extLst>
          </p:cNvPr>
          <p:cNvPicPr>
            <a:picLocks noChangeAspect="1"/>
          </p:cNvPicPr>
          <p:nvPr/>
        </p:nvPicPr>
        <p:blipFill>
          <a:blip r:embed="rId5">
            <a:extLst>
              <a:ext uri="{28A0092B-C50C-407E-A947-70E740481C1C}">
                <a14:useLocalDpi xmlns:a14="http://schemas.microsoft.com/office/drawing/2010/main" val="0"/>
              </a:ext>
            </a:extLst>
          </a:blip>
          <a:srcRect l="12989" t="13957" r="12989" b="14699"/>
          <a:stretch>
            <a:fillRect/>
          </a:stretch>
        </p:blipFill>
        <p:spPr>
          <a:xfrm>
            <a:off x="7612912" y="3589772"/>
            <a:ext cx="4281908" cy="2314503"/>
          </a:xfrm>
          <a:prstGeom prst="roundRect">
            <a:avLst>
              <a:gd name="adj" fmla="val 1720"/>
            </a:avLst>
          </a:prstGeom>
        </p:spPr>
      </p:pic>
      <p:sp>
        <p:nvSpPr>
          <p:cNvPr id="7" name="TextBox 6">
            <a:extLst>
              <a:ext uri="{FF2B5EF4-FFF2-40B4-BE49-F238E27FC236}">
                <a16:creationId xmlns:a16="http://schemas.microsoft.com/office/drawing/2014/main" id="{2778E2D9-588F-0FDF-C861-CE52D3B4562F}"/>
              </a:ext>
            </a:extLst>
          </p:cNvPr>
          <p:cNvSpPr txBox="1"/>
          <p:nvPr/>
        </p:nvSpPr>
        <p:spPr>
          <a:xfrm>
            <a:off x="8467726" y="328777"/>
            <a:ext cx="3427094"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winner: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‘Marketing for Good’ Cinema Campaign</a:t>
            </a:r>
          </a:p>
        </p:txBody>
      </p:sp>
    </p:spTree>
    <p:extLst>
      <p:ext uri="{BB962C8B-B14F-4D97-AF65-F5344CB8AC3E}">
        <p14:creationId xmlns:p14="http://schemas.microsoft.com/office/powerpoint/2010/main" val="224228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75E097-78A5-57B9-07FA-1E3E4528EE83}"/>
              </a:ext>
            </a:extLst>
          </p:cNvPr>
          <p:cNvSpPr>
            <a:spLocks noGrp="1"/>
          </p:cNvSpPr>
          <p:nvPr>
            <p:ph type="title"/>
          </p:nvPr>
        </p:nvSpPr>
        <p:spPr>
          <a:xfrm>
            <a:off x="510923" y="476824"/>
            <a:ext cx="4828332" cy="525552"/>
          </a:xfrm>
        </p:spPr>
        <p:txBody>
          <a:bodyPr/>
          <a:lstStyle/>
          <a:p>
            <a:r>
              <a:rPr lang="en-US" dirty="0"/>
              <a:t>The Prince’s Trust</a:t>
            </a:r>
          </a:p>
        </p:txBody>
      </p:sp>
      <p:sp>
        <p:nvSpPr>
          <p:cNvPr id="4" name="Subtitle 3">
            <a:extLst>
              <a:ext uri="{FF2B5EF4-FFF2-40B4-BE49-F238E27FC236}">
                <a16:creationId xmlns:a16="http://schemas.microsoft.com/office/drawing/2014/main" id="{7467CB3E-2F36-87D9-D830-7E2F41BFFEC8}"/>
              </a:ext>
            </a:extLst>
          </p:cNvPr>
          <p:cNvSpPr>
            <a:spLocks noGrp="1"/>
          </p:cNvSpPr>
          <p:nvPr>
            <p:ph type="subTitle" idx="1"/>
          </p:nvPr>
        </p:nvSpPr>
        <p:spPr>
          <a:xfrm>
            <a:off x="508533" y="1146201"/>
            <a:ext cx="4617721" cy="347555"/>
          </a:xfrm>
        </p:spPr>
        <p:txBody>
          <a:bodyPr/>
          <a:lstStyle/>
          <a:p>
            <a:r>
              <a:rPr lang="en-GB" dirty="0"/>
              <a:t>‘Class of Covid’</a:t>
            </a:r>
          </a:p>
        </p:txBody>
      </p:sp>
      <p:sp>
        <p:nvSpPr>
          <p:cNvPr id="8" name="Text Placeholder 4">
            <a:extLst>
              <a:ext uri="{FF2B5EF4-FFF2-40B4-BE49-F238E27FC236}">
                <a16:creationId xmlns:a16="http://schemas.microsoft.com/office/drawing/2014/main" id="{354665FE-3DF5-929C-84B2-159ACCD5BFF5}"/>
              </a:ext>
            </a:extLst>
          </p:cNvPr>
          <p:cNvSpPr>
            <a:spLocks noGrp="1"/>
          </p:cNvSpPr>
          <p:nvPr>
            <p:ph type="body" sz="quarter" idx="16"/>
          </p:nvPr>
        </p:nvSpPr>
        <p:spPr>
          <a:xfrm>
            <a:off x="508533" y="1748838"/>
            <a:ext cx="4828332" cy="3993332"/>
          </a:xfrm>
        </p:spPr>
        <p:txBody>
          <a:bodyPr/>
          <a:lstStyle/>
          <a:p>
            <a:pPr defTabSz="654246">
              <a:lnSpc>
                <a:spcPct val="100000"/>
              </a:lnSpc>
              <a:spcAft>
                <a:spcPts val="116"/>
              </a:spcAft>
            </a:pPr>
            <a:r>
              <a:rPr lang="en-GB" b="1" dirty="0"/>
              <a:t>Background </a:t>
            </a:r>
            <a:br>
              <a:rPr lang="en-GB" b="1" dirty="0"/>
            </a:br>
            <a:r>
              <a:rPr lang="en-GB" altLang="en-US" dirty="0">
                <a:solidFill>
                  <a:srgbClr val="000000"/>
                </a:solidFill>
                <a:cs typeface="Arial" pitchFamily="34" charset="0"/>
              </a:rPr>
              <a:t>In the autumn 2022, research had found that 2.8 million 16 to 25-year-olds didn’t think their job prospects would ever recover from the Covid-19 pandemic. Youth charity The Prince’s Trust decided to launch a new campaign to drive awareness amongst young people across the UK who were struggling with the repercussions of the pandemic and those hit hard by the cost-of-living crisis.</a:t>
            </a:r>
          </a:p>
          <a:p>
            <a:pPr defTabSz="654246">
              <a:lnSpc>
                <a:spcPct val="100000"/>
              </a:lnSpc>
              <a:spcAft>
                <a:spcPts val="116"/>
              </a:spcAft>
            </a:pPr>
            <a:r>
              <a:rPr lang="en-GB" altLang="en-US" dirty="0">
                <a:solidFill>
                  <a:srgbClr val="000000"/>
                </a:solidFill>
                <a:cs typeface="Arial" pitchFamily="34" charset="0"/>
              </a:rPr>
              <a:t>The campaign asks the public to recognise the ‘Class of Covid’ – a generation of young people whose confidence, education and opportunities were stolen by COVID-19 and its resultant lockdown. </a:t>
            </a:r>
            <a:br>
              <a:rPr lang="en-GB" altLang="en-US" b="1" dirty="0">
                <a:cs typeface="Arial" pitchFamily="34" charset="0"/>
              </a:rPr>
            </a:br>
            <a:br>
              <a:rPr lang="en-GB" altLang="en-US" b="1" dirty="0">
                <a:cs typeface="Arial" pitchFamily="34" charset="0"/>
              </a:rPr>
            </a:br>
            <a:r>
              <a:rPr lang="en-GB" b="1" dirty="0"/>
              <a:t>Plan</a:t>
            </a:r>
            <a:br>
              <a:rPr lang="en-GB" b="1" dirty="0"/>
            </a:br>
            <a:r>
              <a:rPr lang="en-GB" altLang="en-US" dirty="0">
                <a:solidFill>
                  <a:srgbClr val="000000"/>
                </a:solidFill>
                <a:cs typeface="Arial" pitchFamily="34" charset="0"/>
              </a:rPr>
              <a:t>Recognising the complexities of launching a campaign in today's fragmented media landscape, the charity identified cinema as a pivotal channel. Cinema providing unparalleled attention from an affluent audience, making it indispensable for the campaign's aims and could deliver cost-efficient incremental audience reach, while importantly immersing viewers in an environment of heighted emotional engagement. Alongside cinema the wider channel mix included BVOD, Addressable TV, Paid Social, OOH, and PR to maximize coverage. </a:t>
            </a:r>
          </a:p>
          <a:p>
            <a:pPr indent="0">
              <a:lnSpc>
                <a:spcPct val="100000"/>
              </a:lnSpc>
              <a:spcBef>
                <a:spcPts val="0"/>
              </a:spcBef>
            </a:pPr>
            <a:endParaRPr lang="en-GB" dirty="0"/>
          </a:p>
        </p:txBody>
      </p:sp>
      <p:graphicFrame>
        <p:nvGraphicFramePr>
          <p:cNvPr id="11" name="Table 10">
            <a:extLst>
              <a:ext uri="{FF2B5EF4-FFF2-40B4-BE49-F238E27FC236}">
                <a16:creationId xmlns:a16="http://schemas.microsoft.com/office/drawing/2014/main" id="{0B97261B-7734-3C56-A471-AB50A2739FD6}"/>
              </a:ext>
            </a:extLst>
          </p:cNvPr>
          <p:cNvGraphicFramePr>
            <a:graphicFrameLocks noGrp="1"/>
          </p:cNvGraphicFramePr>
          <p:nvPr>
            <p:extLst>
              <p:ext uri="{D42A27DB-BD31-4B8C-83A1-F6EECF244321}">
                <p14:modId xmlns:p14="http://schemas.microsoft.com/office/powerpoint/2010/main" val="2771574425"/>
              </p:ext>
            </p:extLst>
          </p:nvPr>
        </p:nvGraphicFramePr>
        <p:xfrm>
          <a:off x="5741209" y="938279"/>
          <a:ext cx="6066480" cy="763398"/>
        </p:xfrm>
        <a:graphic>
          <a:graphicData uri="http://schemas.openxmlformats.org/drawingml/2006/table">
            <a:tbl>
              <a:tblPr firstRow="1" bandRow="1">
                <a:tableStyleId>{93296810-A885-4BE3-A3E7-6D5BEEA58F35}</a:tableStyleId>
              </a:tblPr>
              <a:tblGrid>
                <a:gridCol w="1459692">
                  <a:extLst>
                    <a:ext uri="{9D8B030D-6E8A-4147-A177-3AD203B41FA5}">
                      <a16:colId xmlns:a16="http://schemas.microsoft.com/office/drawing/2014/main" val="3445733911"/>
                    </a:ext>
                  </a:extLst>
                </a:gridCol>
                <a:gridCol w="1573548">
                  <a:extLst>
                    <a:ext uri="{9D8B030D-6E8A-4147-A177-3AD203B41FA5}">
                      <a16:colId xmlns:a16="http://schemas.microsoft.com/office/drawing/2014/main" val="2072537272"/>
                    </a:ext>
                  </a:extLst>
                </a:gridCol>
                <a:gridCol w="1516620">
                  <a:extLst>
                    <a:ext uri="{9D8B030D-6E8A-4147-A177-3AD203B41FA5}">
                      <a16:colId xmlns:a16="http://schemas.microsoft.com/office/drawing/2014/main" val="3314162814"/>
                    </a:ext>
                  </a:extLst>
                </a:gridCol>
                <a:gridCol w="1516620">
                  <a:extLst>
                    <a:ext uri="{9D8B030D-6E8A-4147-A177-3AD203B41FA5}">
                      <a16:colId xmlns:a16="http://schemas.microsoft.com/office/drawing/2014/main" val="776944138"/>
                    </a:ext>
                  </a:extLst>
                </a:gridCol>
              </a:tblGrid>
              <a:tr h="381699">
                <a:tc>
                  <a:txBody>
                    <a:bodyPr/>
                    <a:lstStyle/>
                    <a:p>
                      <a:r>
                        <a:rPr lang="en-GB" sz="1200" dirty="0">
                          <a:solidFill>
                            <a:schemeClr val="tx1"/>
                          </a:solidFill>
                        </a:rPr>
                        <a:t>Media agency</a:t>
                      </a:r>
                    </a:p>
                  </a:txBody>
                  <a:tcPr marL="52167" marR="52167" marT="26083" marB="26083"/>
                </a:tc>
                <a:tc>
                  <a:txBody>
                    <a:bodyPr/>
                    <a:lstStyle/>
                    <a:p>
                      <a:r>
                        <a:rPr lang="en-GB" sz="1200" dirty="0">
                          <a:solidFill>
                            <a:schemeClr val="tx1"/>
                          </a:solidFill>
                        </a:rPr>
                        <a:t>Target</a:t>
                      </a:r>
                    </a:p>
                  </a:txBody>
                  <a:tcPr marL="52167" marR="52167" marT="26083" marB="26083"/>
                </a:tc>
                <a:tc>
                  <a:txBody>
                    <a:bodyPr/>
                    <a:lstStyle/>
                    <a:p>
                      <a:r>
                        <a:rPr lang="en-GB" sz="1200" dirty="0">
                          <a:solidFill>
                            <a:schemeClr val="tx1"/>
                          </a:solidFill>
                        </a:rPr>
                        <a:t>Buying route</a:t>
                      </a:r>
                    </a:p>
                  </a:txBody>
                  <a:tcPr marL="52167" marR="52167" marT="26083" marB="26083"/>
                </a:tc>
                <a:tc>
                  <a:txBody>
                    <a:bodyPr/>
                    <a:lstStyle/>
                    <a:p>
                      <a:r>
                        <a:rPr lang="en-GB" sz="12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381699">
                <a:tc>
                  <a:txBody>
                    <a:bodyPr/>
                    <a:lstStyle/>
                    <a:p>
                      <a:pPr algn="l" fontAlgn="ctr"/>
                      <a:r>
                        <a:rPr lang="en-GB" sz="1200" b="0" u="none" strike="noStrike" dirty="0">
                          <a:solidFill>
                            <a:schemeClr val="tx1"/>
                          </a:solidFill>
                          <a:effectLst/>
                        </a:rPr>
                        <a:t>T&amp;P</a:t>
                      </a:r>
                      <a:endParaRPr lang="en-GB" sz="1200" b="0" i="0" u="none" strike="noStrike" dirty="0">
                        <a:solidFill>
                          <a:schemeClr val="tx1"/>
                        </a:solidFill>
                        <a:effectLst/>
                        <a:latin typeface="+mn-lt"/>
                      </a:endParaRPr>
                    </a:p>
                  </a:txBody>
                  <a:tcPr marL="52167" marR="52167" marT="26083" marB="26083"/>
                </a:tc>
                <a:tc>
                  <a:txBody>
                    <a:bodyPr/>
                    <a:lstStyle/>
                    <a:p>
                      <a:pPr algn="l" fontAlgn="ctr"/>
                      <a:r>
                        <a:rPr lang="en-GB" sz="1200" b="0" u="none" strike="noStrike" dirty="0">
                          <a:solidFill>
                            <a:schemeClr val="tx1"/>
                          </a:solidFill>
                          <a:effectLst/>
                        </a:rPr>
                        <a:t>ABC1 Adults</a:t>
                      </a:r>
                      <a:endParaRPr lang="en-GB" sz="1200" b="0" i="0" u="none" strike="noStrike" dirty="0">
                        <a:solidFill>
                          <a:schemeClr val="tx1"/>
                        </a:solidFill>
                        <a:effectLst/>
                        <a:latin typeface="+mn-lt"/>
                      </a:endParaRPr>
                    </a:p>
                  </a:txBody>
                  <a:tcPr marL="52167" marR="52167" marT="26083" marB="26083"/>
                </a:tc>
                <a:tc>
                  <a:txBody>
                    <a:bodyPr/>
                    <a:lstStyle/>
                    <a:p>
                      <a:pPr algn="l" fontAlgn="ctr"/>
                      <a:r>
                        <a:rPr lang="en-GB" sz="1200" b="0" u="none" strike="noStrike" dirty="0">
                          <a:solidFill>
                            <a:schemeClr val="tx1"/>
                          </a:solidFill>
                          <a:effectLst/>
                        </a:rPr>
                        <a:t>Film Packs</a:t>
                      </a:r>
                      <a:endParaRPr lang="en-GB" sz="1200" b="0" i="0" u="none" strike="noStrike" dirty="0">
                        <a:solidFill>
                          <a:schemeClr val="tx1"/>
                        </a:solidFill>
                        <a:effectLst/>
                        <a:latin typeface="+mn-lt"/>
                      </a:endParaRPr>
                    </a:p>
                  </a:txBody>
                  <a:tcPr marL="52167" marR="52167" marT="26083" marB="26083"/>
                </a:tc>
                <a:tc>
                  <a:txBody>
                    <a:bodyPr/>
                    <a:lstStyle/>
                    <a:p>
                      <a:pPr algn="l"/>
                      <a:r>
                        <a:rPr lang="en-GB" sz="1200" dirty="0"/>
                        <a:t>30”</a:t>
                      </a:r>
                    </a:p>
                  </a:txBody>
                  <a:tcPr marL="52167" marR="52167" marT="26083" marB="26083"/>
                </a:tc>
                <a:extLst>
                  <a:ext uri="{0D108BD9-81ED-4DB2-BD59-A6C34878D82A}">
                    <a16:rowId xmlns:a16="http://schemas.microsoft.com/office/drawing/2014/main" val="3682919480"/>
                  </a:ext>
                </a:extLst>
              </a:tr>
            </a:tbl>
          </a:graphicData>
        </a:graphic>
      </p:graphicFrame>
      <p:sp>
        <p:nvSpPr>
          <p:cNvPr id="20" name="Text Placeholder 4">
            <a:extLst>
              <a:ext uri="{FF2B5EF4-FFF2-40B4-BE49-F238E27FC236}">
                <a16:creationId xmlns:a16="http://schemas.microsoft.com/office/drawing/2014/main" id="{A80AF93D-CE82-A5C8-1015-6527140BEDFC}"/>
              </a:ext>
            </a:extLst>
          </p:cNvPr>
          <p:cNvSpPr txBox="1">
            <a:spLocks/>
          </p:cNvSpPr>
          <p:nvPr/>
        </p:nvSpPr>
        <p:spPr>
          <a:xfrm>
            <a:off x="5741207" y="1903439"/>
            <a:ext cx="6066483" cy="2378584"/>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b="1" dirty="0"/>
              <a:t>Results </a:t>
            </a:r>
            <a:br>
              <a:rPr lang="en-GB" b="1" dirty="0"/>
            </a:br>
            <a:r>
              <a:rPr lang="en-GB" dirty="0">
                <a:solidFill>
                  <a:srgbClr val="000000"/>
                </a:solidFill>
              </a:rPr>
              <a:t>Through cinema The Prince’s Trust successfully engaged its target audience, raised awareness and importantly inspired action.</a:t>
            </a:r>
            <a:br>
              <a:rPr lang="en-GB" dirty="0"/>
            </a:br>
            <a:br>
              <a:rPr lang="en-GB" dirty="0"/>
            </a:br>
            <a:r>
              <a:rPr lang="en-GB" b="1" dirty="0"/>
              <a:t>Reach</a:t>
            </a:r>
            <a:br>
              <a:rPr lang="en-GB" dirty="0"/>
            </a:br>
            <a:r>
              <a:rPr lang="en-GB" dirty="0">
                <a:solidFill>
                  <a:srgbClr val="000000"/>
                </a:solidFill>
              </a:rPr>
              <a:t>Cinema delivered an impressive 4.2pp. incremental reach to BVOD and Addressable TV.</a:t>
            </a:r>
            <a:br>
              <a:rPr lang="en-GB" dirty="0"/>
            </a:br>
            <a:br>
              <a:rPr lang="en-GB" dirty="0"/>
            </a:br>
            <a:r>
              <a:rPr lang="en-GB" b="1" dirty="0"/>
              <a:t>Intent to act</a:t>
            </a:r>
            <a:br>
              <a:rPr lang="en-GB" dirty="0"/>
            </a:br>
            <a:r>
              <a:rPr lang="en-GB" dirty="0">
                <a:solidFill>
                  <a:srgbClr val="000000"/>
                </a:solidFill>
              </a:rPr>
              <a:t>Research revealed that 47% felt compelled to act after being exposed to the AV creative.</a:t>
            </a:r>
            <a:br>
              <a:rPr lang="en-GB" dirty="0">
                <a:solidFill>
                  <a:srgbClr val="000000"/>
                </a:solidFill>
              </a:rPr>
            </a:br>
            <a:br>
              <a:rPr lang="en-GB" dirty="0">
                <a:solidFill>
                  <a:srgbClr val="000000"/>
                </a:solidFill>
              </a:rPr>
            </a:br>
            <a:r>
              <a:rPr lang="en-GB" b="1" dirty="0">
                <a:solidFill>
                  <a:srgbClr val="000000"/>
                </a:solidFill>
              </a:rPr>
              <a:t>Website traffic</a:t>
            </a:r>
            <a:br>
              <a:rPr lang="en-GB" dirty="0">
                <a:solidFill>
                  <a:srgbClr val="000000"/>
                </a:solidFill>
              </a:rPr>
            </a:br>
            <a:r>
              <a:rPr lang="en-GB" dirty="0">
                <a:solidFill>
                  <a:srgbClr val="000000"/>
                </a:solidFill>
              </a:rPr>
              <a:t>The Prince's Trust website, experienced a remarkable +63% uplift in homepage visits compared to the same period YOY. </a:t>
            </a:r>
          </a:p>
          <a:p>
            <a:pPr defTabSz="654246">
              <a:lnSpc>
                <a:spcPct val="100000"/>
              </a:lnSpc>
            </a:pPr>
            <a:endParaRPr lang="en-GB" dirty="0"/>
          </a:p>
          <a:p>
            <a:pPr defTabSz="654246">
              <a:lnSpc>
                <a:spcPct val="100000"/>
              </a:lnSpc>
              <a:spcAft>
                <a:spcPts val="116"/>
              </a:spcAft>
            </a:pPr>
            <a:endParaRPr lang="en-GB" dirty="0"/>
          </a:p>
        </p:txBody>
      </p:sp>
      <p:sp>
        <p:nvSpPr>
          <p:cNvPr id="5" name="TextBox 4">
            <a:extLst>
              <a:ext uri="{FF2B5EF4-FFF2-40B4-BE49-F238E27FC236}">
                <a16:creationId xmlns:a16="http://schemas.microsoft.com/office/drawing/2014/main" id="{C068B3C4-1911-EAED-E62A-BAA1356F194B}"/>
              </a:ext>
            </a:extLst>
          </p:cNvPr>
          <p:cNvSpPr txBox="1"/>
          <p:nvPr/>
        </p:nvSpPr>
        <p:spPr>
          <a:xfrm>
            <a:off x="8448676" y="328777"/>
            <a:ext cx="3446144"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winner: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‘Marketing for Good’ Cinema Campaign</a:t>
            </a:r>
          </a:p>
        </p:txBody>
      </p:sp>
      <p:pic>
        <p:nvPicPr>
          <p:cNvPr id="6" name="Picture Placeholder 11">
            <a:extLst>
              <a:ext uri="{FF2B5EF4-FFF2-40B4-BE49-F238E27FC236}">
                <a16:creationId xmlns:a16="http://schemas.microsoft.com/office/drawing/2014/main" id="{50894E6D-5C47-2CD3-24BF-D4AEDB67BEB4}"/>
              </a:ext>
            </a:extLst>
          </p:cNvPr>
          <p:cNvPicPr>
            <a:picLocks noChangeAspect="1"/>
          </p:cNvPicPr>
          <p:nvPr/>
        </p:nvPicPr>
        <p:blipFill>
          <a:blip r:embed="rId3">
            <a:extLst>
              <a:ext uri="{28A0092B-C50C-407E-A947-70E740481C1C}">
                <a14:useLocalDpi xmlns:a14="http://schemas.microsoft.com/office/drawing/2010/main" val="0"/>
              </a:ext>
            </a:extLst>
          </a:blip>
          <a:srcRect l="812" t="32104" r="440" b="3342"/>
          <a:stretch>
            <a:fillRect/>
          </a:stretch>
        </p:blipFill>
        <p:spPr>
          <a:xfrm>
            <a:off x="5741205" y="4464771"/>
            <a:ext cx="2999487" cy="1439504"/>
          </a:xfrm>
          <a:prstGeom prst="roundRect">
            <a:avLst>
              <a:gd name="adj" fmla="val 1577"/>
            </a:avLst>
          </a:prstGeom>
          <a:blipFill>
            <a:blip r:embed="rId4"/>
            <a:srcRect/>
            <a:stretch>
              <a:fillRect t="-13649" b="-13649"/>
            </a:stretch>
          </a:blipFill>
        </p:spPr>
      </p:pic>
      <p:pic>
        <p:nvPicPr>
          <p:cNvPr id="7" name="Picture 6">
            <a:extLst>
              <a:ext uri="{FF2B5EF4-FFF2-40B4-BE49-F238E27FC236}">
                <a16:creationId xmlns:a16="http://schemas.microsoft.com/office/drawing/2014/main" id="{98A909B3-112C-3359-006A-243DCB9306EB}"/>
              </a:ext>
            </a:extLst>
          </p:cNvPr>
          <p:cNvPicPr>
            <a:picLocks noChangeAspect="1"/>
          </p:cNvPicPr>
          <p:nvPr/>
        </p:nvPicPr>
        <p:blipFill>
          <a:blip r:embed="rId5">
            <a:extLst>
              <a:ext uri="{28A0092B-C50C-407E-A947-70E740481C1C}">
                <a14:useLocalDpi xmlns:a14="http://schemas.microsoft.com/office/drawing/2010/main" val="0"/>
              </a:ext>
            </a:extLst>
          </a:blip>
          <a:srcRect l="12555" t="18953" r="13423" b="17705"/>
          <a:stretch>
            <a:fillRect/>
          </a:stretch>
        </p:blipFill>
        <p:spPr>
          <a:xfrm>
            <a:off x="8895332" y="4464771"/>
            <a:ext cx="2999487" cy="1439503"/>
          </a:xfrm>
          <a:prstGeom prst="roundRect">
            <a:avLst>
              <a:gd name="adj" fmla="val 1720"/>
            </a:avLst>
          </a:prstGeom>
        </p:spPr>
      </p:pic>
      <p:sp>
        <p:nvSpPr>
          <p:cNvPr id="13" name="Text Placeholder 1">
            <a:extLst>
              <a:ext uri="{FF2B5EF4-FFF2-40B4-BE49-F238E27FC236}">
                <a16:creationId xmlns:a16="http://schemas.microsoft.com/office/drawing/2014/main" id="{27B3D4F5-11DD-4382-F5B5-2F9E55BD12BE}"/>
              </a:ext>
            </a:extLst>
          </p:cNvPr>
          <p:cNvSpPr>
            <a:spLocks noGrp="1"/>
          </p:cNvSpPr>
          <p:nvPr>
            <p:ph type="body" sz="quarter" idx="83"/>
          </p:nvPr>
        </p:nvSpPr>
        <p:spPr>
          <a:xfrm>
            <a:off x="6588682" y="6480592"/>
            <a:ext cx="5398076" cy="157051"/>
          </a:xfrm>
        </p:spPr>
        <p:txBody>
          <a:bodyPr/>
          <a:lstStyle/>
          <a:p>
            <a:pPr marL="158750" lvl="0" indent="0">
              <a:lnSpc>
                <a:spcPct val="100000"/>
              </a:lnSpc>
              <a:spcBef>
                <a:spcPts val="0"/>
              </a:spcBef>
              <a:buClr>
                <a:srgbClr val="000000"/>
              </a:buClr>
              <a:buSzPts val="1100"/>
              <a:defRPr/>
            </a:pPr>
            <a:r>
              <a:rPr lang="en-US" b="1" dirty="0"/>
              <a:t>Source: </a:t>
            </a:r>
            <a:r>
              <a:rPr lang="en-US" dirty="0"/>
              <a:t>The Prince’s Trust DCM Awards Entry</a:t>
            </a:r>
          </a:p>
          <a:p>
            <a:endParaRPr lang="en-US" dirty="0"/>
          </a:p>
        </p:txBody>
      </p:sp>
    </p:spTree>
    <p:extLst>
      <p:ext uri="{BB962C8B-B14F-4D97-AF65-F5344CB8AC3E}">
        <p14:creationId xmlns:p14="http://schemas.microsoft.com/office/powerpoint/2010/main" val="3769117390"/>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2894</TotalTime>
  <Words>453</Words>
  <Application>Microsoft Office PowerPoint</Application>
  <PresentationFormat>Widescreen</PresentationFormat>
  <Paragraphs>31</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Helvetica Neue Light</vt:lpstr>
      <vt:lpstr>Inter 24pt Medium</vt:lpstr>
      <vt:lpstr>Inter Tight</vt:lpstr>
      <vt:lpstr>04. Text</vt:lpstr>
      <vt:lpstr>The Prince’s Trust</vt:lpstr>
      <vt:lpstr>The Prince’s Trust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2026-07-09T13:22:12Z</dcterms:modified>
</cp:coreProperties>
</file>