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8" r:id="rId2"/>
    <p:sldId id="3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8"/>
          </p14:sldIdLst>
        </p14:section>
        <p14:section name="Detailed" id="{0EA4DDEA-782D-AA44-8D9A-864B26D7F0FD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0BA75A-5EBB-2A40-8046-970A448319B9}" v="20" dt="2026-07-21T22:31:05.0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1"/>
    <p:restoredTop sz="91370"/>
  </p:normalViewPr>
  <p:slideViewPr>
    <p:cSldViewPr snapToGrid="0">
      <p:cViewPr varScale="1">
        <p:scale>
          <a:sx n="101" d="100"/>
          <a:sy n="101" d="100"/>
        </p:scale>
        <p:origin x="12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21T22:53:22.541" v="1136" actId="20577"/>
      <pc:docMkLst>
        <pc:docMk/>
      </pc:docMkLst>
      <pc:sldChg chg="addSp delSp modSp new mod modNotesTx">
        <pc:chgData name="Lottie Thompson [sd22c2t]" userId="98a8b714-f796-4d31-a9a4-7dc84f343c61" providerId="ADAL" clId="{2BD75302-921E-5E9F-A20A-9DC17D688525}" dt="2026-07-21T22:53:22.541" v="1136" actId="20577"/>
        <pc:sldMkLst>
          <pc:docMk/>
          <pc:sldMk cId="4079378437" sldId="328"/>
        </pc:sldMkLst>
        <pc:spChg chg="del mod">
          <ac:chgData name="Lottie Thompson [sd22c2t]" userId="98a8b714-f796-4d31-a9a4-7dc84f343c61" providerId="ADAL" clId="{2BD75302-921E-5E9F-A20A-9DC17D688525}" dt="2026-07-21T22:31:33.671" v="1123" actId="478"/>
          <ac:spMkLst>
            <pc:docMk/>
            <pc:sldMk cId="4079378437" sldId="328"/>
            <ac:spMk id="2" creationId="{1FEECBC5-621D-05A9-5691-667647AB9AC2}"/>
          </ac:spMkLst>
        </pc:spChg>
        <pc:spChg chg="add mod">
          <ac:chgData name="Lottie Thompson [sd22c2t]" userId="98a8b714-f796-4d31-a9a4-7dc84f343c61" providerId="ADAL" clId="{2BD75302-921E-5E9F-A20A-9DC17D688525}" dt="2026-07-21T22:31:33.671" v="1123" actId="478"/>
          <ac:spMkLst>
            <pc:docMk/>
            <pc:sldMk cId="4079378437" sldId="328"/>
            <ac:spMk id="4" creationId="{32F6E17B-EBB4-EA50-5D64-5E0F8A9C4FDC}"/>
          </ac:spMkLst>
        </pc:spChg>
        <pc:spChg chg="add mod">
          <ac:chgData name="Lottie Thompson [sd22c2t]" userId="98a8b714-f796-4d31-a9a4-7dc84f343c61" providerId="ADAL" clId="{2BD75302-921E-5E9F-A20A-9DC17D688525}" dt="2026-07-21T22:14:51.893" v="982" actId="20577"/>
          <ac:spMkLst>
            <pc:docMk/>
            <pc:sldMk cId="4079378437" sldId="328"/>
            <ac:spMk id="8" creationId="{FE5D128C-FA67-7936-0532-AD7A267E60C5}"/>
          </ac:spMkLst>
        </pc:spChg>
        <pc:spChg chg="add mod">
          <ac:chgData name="Lottie Thompson [sd22c2t]" userId="98a8b714-f796-4d31-a9a4-7dc84f343c61" providerId="ADAL" clId="{2BD75302-921E-5E9F-A20A-9DC17D688525}" dt="2026-07-21T22:53:22.541" v="1136" actId="20577"/>
          <ac:spMkLst>
            <pc:docMk/>
            <pc:sldMk cId="4079378437" sldId="328"/>
            <ac:spMk id="9" creationId="{B703CA3E-4DA6-2640-6002-B62F29D66D1C}"/>
          </ac:spMkLst>
        </pc:spChg>
        <pc:picChg chg="add mod">
          <ac:chgData name="Lottie Thompson [sd22c2t]" userId="98a8b714-f796-4d31-a9a4-7dc84f343c61" providerId="ADAL" clId="{2BD75302-921E-5E9F-A20A-9DC17D688525}" dt="2026-07-21T22:23:33.145" v="1001" actId="14826"/>
          <ac:picMkLst>
            <pc:docMk/>
            <pc:sldMk cId="4079378437" sldId="328"/>
            <ac:picMk id="10" creationId="{6DDDD2F9-7A8B-4B34-FEA6-D1117EF4C94E}"/>
          </ac:picMkLst>
        </pc:picChg>
        <pc:picChg chg="add mod">
          <ac:chgData name="Lottie Thompson [sd22c2t]" userId="98a8b714-f796-4d31-a9a4-7dc84f343c61" providerId="ADAL" clId="{2BD75302-921E-5E9F-A20A-9DC17D688525}" dt="2026-07-21T22:24:08.939" v="1003" actId="14826"/>
          <ac:picMkLst>
            <pc:docMk/>
            <pc:sldMk cId="4079378437" sldId="328"/>
            <ac:picMk id="11" creationId="{EF52F1F5-C226-4831-E31C-B60DACC58055}"/>
          </ac:picMkLst>
        </pc:picChg>
      </pc:sldChg>
      <pc:sldChg chg="addSp delSp modSp add mod ord">
        <pc:chgData name="Lottie Thompson [sd22c2t]" userId="98a8b714-f796-4d31-a9a4-7dc84f343c61" providerId="ADAL" clId="{2BD75302-921E-5E9F-A20A-9DC17D688525}" dt="2026-07-21T22:32:23.798" v="1135" actId="20577"/>
        <pc:sldMkLst>
          <pc:docMk/>
          <pc:sldMk cId="2113004620" sldId="329"/>
        </pc:sldMkLst>
        <pc:spChg chg="add mod">
          <ac:chgData name="Lottie Thompson [sd22c2t]" userId="98a8b714-f796-4d31-a9a4-7dc84f343c61" providerId="ADAL" clId="{2BD75302-921E-5E9F-A20A-9DC17D688525}" dt="2026-07-21T22:27:47.515" v="1041" actId="1076"/>
          <ac:spMkLst>
            <pc:docMk/>
            <pc:sldMk cId="2113004620" sldId="329"/>
            <ac:spMk id="3" creationId="{F214540B-4D20-BB88-090F-93CE082FE3A0}"/>
          </ac:spMkLst>
        </pc:spChg>
        <pc:spChg chg="add mod">
          <ac:chgData name="Lottie Thompson [sd22c2t]" userId="98a8b714-f796-4d31-a9a4-7dc84f343c61" providerId="ADAL" clId="{2BD75302-921E-5E9F-A20A-9DC17D688525}" dt="2026-07-21T22:32:23.798" v="1135" actId="20577"/>
          <ac:spMkLst>
            <pc:docMk/>
            <pc:sldMk cId="2113004620" sldId="329"/>
            <ac:spMk id="5" creationId="{51F490F8-70D8-398E-891F-0A184A8C570D}"/>
          </ac:spMkLst>
        </pc:spChg>
        <pc:spChg chg="add mod">
          <ac:chgData name="Lottie Thompson [sd22c2t]" userId="98a8b714-f796-4d31-a9a4-7dc84f343c61" providerId="ADAL" clId="{2BD75302-921E-5E9F-A20A-9DC17D688525}" dt="2026-07-21T22:31:29.994" v="1122" actId="20577"/>
          <ac:spMkLst>
            <pc:docMk/>
            <pc:sldMk cId="2113004620" sldId="329"/>
            <ac:spMk id="6" creationId="{8BE1FCF3-4AFB-B0B9-2BFB-9DE49046994C}"/>
          </ac:spMkLst>
        </pc:spChg>
        <pc:spChg chg="mod">
          <ac:chgData name="Lottie Thompson [sd22c2t]" userId="98a8b714-f796-4d31-a9a4-7dc84f343c61" providerId="ADAL" clId="{2BD75302-921E-5E9F-A20A-9DC17D688525}" dt="2026-07-21T22:27:33.151" v="1039"/>
          <ac:spMkLst>
            <pc:docMk/>
            <pc:sldMk cId="2113004620" sldId="329"/>
            <ac:spMk id="8" creationId="{0C55DC40-80A6-4D1D-8BBC-67B61AB782F1}"/>
          </ac:spMkLst>
        </pc:spChg>
        <pc:spChg chg="mod">
          <ac:chgData name="Lottie Thompson [sd22c2t]" userId="98a8b714-f796-4d31-a9a4-7dc84f343c61" providerId="ADAL" clId="{2BD75302-921E-5E9F-A20A-9DC17D688525}" dt="2026-07-21T22:29:20.921" v="1079" actId="14100"/>
          <ac:spMkLst>
            <pc:docMk/>
            <pc:sldMk cId="2113004620" sldId="329"/>
            <ac:spMk id="9" creationId="{CBE53662-304C-B6E1-3095-7E7D7A64B66A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21T22:32:06.704" v="1132" actId="12385"/>
          <ac:graphicFrameMkLst>
            <pc:docMk/>
            <pc:sldMk cId="2113004620" sldId="329"/>
            <ac:graphicFrameMk id="4" creationId="{952B8B4F-B228-E545-6458-F9EEEC3E5BE9}"/>
          </ac:graphicFrameMkLst>
        </pc:graphicFrameChg>
        <pc:picChg chg="mod">
          <ac:chgData name="Lottie Thompson [sd22c2t]" userId="98a8b714-f796-4d31-a9a4-7dc84f343c61" providerId="ADAL" clId="{2BD75302-921E-5E9F-A20A-9DC17D688525}" dt="2026-07-21T22:29:35.846" v="1080" actId="14826"/>
          <ac:picMkLst>
            <pc:docMk/>
            <pc:sldMk cId="2113004620" sldId="329"/>
            <ac:picMk id="10" creationId="{7B806246-33D9-6A15-F936-C5A39959E243}"/>
          </ac:picMkLst>
        </pc:picChg>
        <pc:picChg chg="mod">
          <ac:chgData name="Lottie Thompson [sd22c2t]" userId="98a8b714-f796-4d31-a9a4-7dc84f343c61" providerId="ADAL" clId="{2BD75302-921E-5E9F-A20A-9DC17D688525}" dt="2026-07-21T22:29:41.817" v="1081" actId="14826"/>
          <ac:picMkLst>
            <pc:docMk/>
            <pc:sldMk cId="2113004620" sldId="329"/>
            <ac:picMk id="11" creationId="{D99F2C88-0D90-18A7-6D06-114E3F661A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5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2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E5D128C-FA67-7936-0532-AD7A267E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 err="1"/>
              <a:t>Popchips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703CA3E-4DA6-2640-6002-B62F29D66D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465678"/>
            <a:ext cx="6956678" cy="3926643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</a:t>
            </a:r>
            <a:br>
              <a:rPr lang="en-GB" sz="1500" b="1" dirty="0"/>
            </a:br>
            <a:r>
              <a:rPr lang="en-GB" altLang="en-US" sz="1500" dirty="0" err="1">
                <a:solidFill>
                  <a:srgbClr val="000000"/>
                </a:solidFill>
                <a:cs typeface="Arial" pitchFamily="34" charset="0"/>
              </a:rPr>
              <a:t>Popchips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 saw cinema as the perfect medium for boosting salience in a co-viewing environment, to drive impact and recommendation vs its already established competitors. 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sz="15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Plan</a:t>
            </a:r>
            <a:br>
              <a:rPr lang="en-GB" sz="1500" b="1" dirty="0">
                <a:solidFill>
                  <a:srgbClr val="000000"/>
                </a:solidFill>
              </a:rPr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Using its ‘Start Something New’ 20” copy, </a:t>
            </a:r>
            <a:r>
              <a:rPr lang="en-GB" altLang="en-US" sz="1500" dirty="0" err="1">
                <a:solidFill>
                  <a:srgbClr val="000000"/>
                </a:solidFill>
                <a:cs typeface="Arial" pitchFamily="34" charset="0"/>
              </a:rPr>
              <a:t>Popchips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 bought film packs for titles running across the key Q4 period, including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The Hunger Games: Ballad of Songbirds and Snakes, Killers of the Flower Moon, and Aquaman and the Lost Kingdom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.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Consideration of </a:t>
            </a:r>
            <a:r>
              <a:rPr lang="en-GB" sz="1500" dirty="0" err="1"/>
              <a:t>Popchips</a:t>
            </a:r>
            <a:r>
              <a:rPr lang="en-GB" sz="1500" dirty="0"/>
              <a:t> significantly increased by +27% when exposed to the ad in cinema.</a:t>
            </a:r>
            <a:endParaRPr lang="en-GB" sz="1500" dirty="0">
              <a:solidFill>
                <a:srgbClr val="000000"/>
              </a:solidFill>
            </a:endParaRP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500" dirty="0"/>
              <a:t>Around 60% of Test cinemagoers claimed to intend to buy </a:t>
            </a:r>
            <a:r>
              <a:rPr lang="en-GB" sz="1500" dirty="0" err="1"/>
              <a:t>Popchips</a:t>
            </a:r>
            <a:r>
              <a:rPr lang="en-GB" sz="1500" dirty="0"/>
              <a:t> as result of this campaign. </a:t>
            </a:r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6DDDD2F9-7A8B-4B34-FEA6-D1117EF4C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 b="7545"/>
          <a:stretch/>
        </p:blipFill>
        <p:spPr>
          <a:xfrm>
            <a:off x="7975600" y="88206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EF52F1F5-C226-4831-E31C-B60DACC58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r="9519"/>
          <a:stretch/>
        </p:blipFill>
        <p:spPr>
          <a:xfrm>
            <a:off x="7975600" y="3378121"/>
            <a:ext cx="3790890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6E17B-EBB4-EA50-5D64-5E0F8A9C4FDC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7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51422-FB8D-AD83-53E1-BE3FD902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C55DC40-80A6-4D1D-8BBC-67B61AB7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 err="1"/>
              <a:t>Popchips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E53662-304C-B6E1-3095-7E7D7A64B6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895475"/>
            <a:ext cx="4413663" cy="3940109"/>
          </a:xfrm>
        </p:spPr>
        <p:txBody>
          <a:bodyPr/>
          <a:lstStyle/>
          <a:p>
            <a:pPr defTabSz="654246">
              <a:lnSpc>
                <a:spcPct val="100000"/>
              </a:lnSpc>
            </a:pPr>
            <a:r>
              <a:rPr lang="en-GB" altLang="en-US" b="1" dirty="0">
                <a:cs typeface="Arial" pitchFamily="34" charset="0"/>
              </a:rPr>
              <a:t>Background</a:t>
            </a:r>
            <a:br>
              <a:rPr lang="en-GB" altLang="en-US" dirty="0">
                <a:cs typeface="Arial" pitchFamily="34" charset="0"/>
              </a:rPr>
            </a:b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Popchips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saw cinema as the perfect medium for boosting salience in a shared environment, to drive impact and recommendation vs the brand’s already established competitors.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Popchip’s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key objective for this campaign involved driving purchase intent across its target audience of adults who buy crisps, testing cinema's ability in driving conversion metrics.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b="1" dirty="0">
                <a:solidFill>
                  <a:srgbClr val="000000"/>
                </a:solidFill>
                <a:cs typeface="Arial" pitchFamily="34" charset="0"/>
              </a:rPr>
              <a:t>Idea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Being new to cinema,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Popchips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wanted to launch the brand and message across an attentive space to showcase its existing 20” TVC across a wide range of films in Q4 2023.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b="1" dirty="0">
                <a:cs typeface="Arial" pitchFamily="34" charset="0"/>
              </a:rPr>
              <a:t>Plan</a:t>
            </a:r>
            <a:br>
              <a:rPr lang="en-GB" altLang="en-US" dirty="0">
                <a:cs typeface="Arial" pitchFamily="34" charset="0"/>
              </a:rPr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Using its ‘Start Something New’ copy,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Popchips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started with cinema, accessing several popular films running across the end of the year, including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The Hunger Games: Ballad of Songbirds and Snakes, Killers of the Flower Moon, The Marvels 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and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Aquaman and the Lost Kingdom.</a:t>
            </a:r>
            <a:b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</a:br>
            <a:endParaRPr lang="en-GB" altLang="en-US" i="1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7B806246-33D9-6A15-F936-C5A39959E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 b="7545"/>
          <a:stretch/>
        </p:blipFill>
        <p:spPr>
          <a:xfrm>
            <a:off x="5541962" y="3953204"/>
            <a:ext cx="3047572" cy="1922035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D99F2C88-0D90-18A7-6D06-114E3F661A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r="9519"/>
          <a:stretch/>
        </p:blipFill>
        <p:spPr>
          <a:xfrm>
            <a:off x="8773606" y="3953204"/>
            <a:ext cx="3047572" cy="1922035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F214540B-4D20-BB88-090F-93CE082F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93194"/>
            <a:ext cx="4617721" cy="347555"/>
          </a:xfrm>
        </p:spPr>
        <p:txBody>
          <a:bodyPr/>
          <a:lstStyle/>
          <a:p>
            <a:r>
              <a:rPr lang="en-GB" dirty="0"/>
              <a:t>‘Start Something Good’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2B8B4F-B228-E545-6458-F9EEEC3E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011184"/>
              </p:ext>
            </p:extLst>
          </p:nvPr>
        </p:nvGraphicFramePr>
        <p:xfrm>
          <a:off x="5541963" y="916086"/>
          <a:ext cx="6279217" cy="90176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10879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628728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569805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569805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441956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45981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Starcom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Adults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Film Packs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20”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490F8-70D8-398E-891F-0A184A8C570D}"/>
              </a:ext>
            </a:extLst>
          </p:cNvPr>
          <p:cNvSpPr txBox="1">
            <a:spLocks/>
          </p:cNvSpPr>
          <p:nvPr/>
        </p:nvSpPr>
        <p:spPr>
          <a:xfrm>
            <a:off x="5541962" y="1895475"/>
            <a:ext cx="6206249" cy="1796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Results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Cinema exposure significantly improved key metrics for </a:t>
            </a:r>
            <a:r>
              <a:rPr lang="en-GB" dirty="0" err="1">
                <a:solidFill>
                  <a:srgbClr val="000000"/>
                </a:solidFill>
              </a:rPr>
              <a:t>Popchips</a:t>
            </a:r>
            <a:r>
              <a:rPr lang="en-GB" dirty="0">
                <a:solidFill>
                  <a:srgbClr val="000000"/>
                </a:solidFill>
              </a:rPr>
              <a:t>.</a:t>
            </a:r>
            <a:endParaRPr lang="en-GB" dirty="0">
              <a:solidFill>
                <a:srgbClr val="AC162C"/>
              </a:solidFill>
            </a:endParaRPr>
          </a:p>
          <a:p>
            <a:pPr defTabSz="654246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Consideration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Significantly increased by +27% when exposed to the ad in cinema.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/>
              <a:t>Intent to purchase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Around 60% of Test cinemagoers claimed to intend to buy </a:t>
            </a:r>
            <a:r>
              <a:rPr lang="en-GB" dirty="0" err="1">
                <a:solidFill>
                  <a:srgbClr val="000000"/>
                </a:solidFill>
              </a:rPr>
              <a:t>Popchips</a:t>
            </a:r>
            <a:r>
              <a:rPr lang="en-GB" dirty="0">
                <a:solidFill>
                  <a:srgbClr val="000000"/>
                </a:solidFill>
              </a:rPr>
              <a:t> as result of this campaign.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>
                <a:solidFill>
                  <a:srgbClr val="000000"/>
                </a:solidFill>
              </a:rPr>
              <a:t>Improved impressions</a:t>
            </a:r>
            <a:br>
              <a:rPr lang="en-GB" dirty="0">
                <a:solidFill>
                  <a:srgbClr val="000000"/>
                </a:solidFill>
              </a:rPr>
            </a:br>
            <a:r>
              <a:rPr lang="en-GB" dirty="0">
                <a:solidFill>
                  <a:srgbClr val="000000"/>
                </a:solidFill>
              </a:rPr>
              <a:t>Cinema delivered a +32% uplift in positive impressions of the </a:t>
            </a:r>
            <a:r>
              <a:rPr lang="en-GB" dirty="0" err="1">
                <a:solidFill>
                  <a:srgbClr val="000000"/>
                </a:solidFill>
              </a:rPr>
              <a:t>Popchips</a:t>
            </a:r>
            <a:r>
              <a:rPr lang="en-GB" dirty="0">
                <a:solidFill>
                  <a:srgbClr val="000000"/>
                </a:solidFill>
              </a:rPr>
              <a:t> brand.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BE1FCF3-4AFB-B0B9-2BFB-9DE49046994C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0462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2927</TotalTime>
  <Words>364</Words>
  <Application>Microsoft Office PowerPoint</Application>
  <PresentationFormat>Widescreen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Popchips</vt:lpstr>
      <vt:lpstr>Popchips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Zoe Aresti</cp:lastModifiedBy>
  <cp:revision>5</cp:revision>
  <dcterms:created xsi:type="dcterms:W3CDTF">2026-06-18T13:58:37Z</dcterms:created>
  <dcterms:modified xsi:type="dcterms:W3CDTF">2026-07-31T10:08:46Z</dcterms:modified>
</cp:coreProperties>
</file>