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22" r:id="rId2"/>
    <p:sldId id="301"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A98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114"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25/06/2026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1.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6D4D3F-CA23-DB0A-A0CA-6754846A1040}"/>
              </a:ext>
            </a:extLst>
          </p:cNvPr>
          <p:cNvSpPr>
            <a:spLocks noGrp="1"/>
          </p:cNvSpPr>
          <p:nvPr>
            <p:ph type="body" sz="quarter" idx="83"/>
          </p:nvPr>
        </p:nvSpPr>
        <p:spPr/>
        <p:txBody>
          <a:bodyPr/>
          <a:lstStyle/>
          <a:p>
            <a:endParaRPr lang="en-GB"/>
          </a:p>
        </p:txBody>
      </p:sp>
      <p:sp>
        <p:nvSpPr>
          <p:cNvPr id="3" name="Title 2">
            <a:extLst>
              <a:ext uri="{FF2B5EF4-FFF2-40B4-BE49-F238E27FC236}">
                <a16:creationId xmlns:a16="http://schemas.microsoft.com/office/drawing/2014/main" id="{4C5F17F7-0810-50F8-886E-54B55FE7E423}"/>
              </a:ext>
            </a:extLst>
          </p:cNvPr>
          <p:cNvSpPr>
            <a:spLocks noGrp="1"/>
          </p:cNvSpPr>
          <p:nvPr>
            <p:ph type="title"/>
          </p:nvPr>
        </p:nvSpPr>
        <p:spPr/>
        <p:txBody>
          <a:bodyPr/>
          <a:lstStyle/>
          <a:p>
            <a:r>
              <a:rPr lang="en-GB" dirty="0"/>
              <a:t>PlayStation</a:t>
            </a:r>
          </a:p>
        </p:txBody>
      </p:sp>
      <p:sp>
        <p:nvSpPr>
          <p:cNvPr id="4" name="Subtitle 3">
            <a:extLst>
              <a:ext uri="{FF2B5EF4-FFF2-40B4-BE49-F238E27FC236}">
                <a16:creationId xmlns:a16="http://schemas.microsoft.com/office/drawing/2014/main" id="{BD44D5BF-B627-973C-4DE8-8212990E7E6A}"/>
              </a:ext>
            </a:extLst>
          </p:cNvPr>
          <p:cNvSpPr>
            <a:spLocks noGrp="1"/>
          </p:cNvSpPr>
          <p:nvPr>
            <p:ph type="subTitle" idx="1"/>
          </p:nvPr>
        </p:nvSpPr>
        <p:spPr/>
        <p:txBody>
          <a:bodyPr/>
          <a:lstStyle/>
          <a:p>
            <a:r>
              <a:rPr lang="en-GB" dirty="0"/>
              <a:t>‘Only on PlayStation’ Launch</a:t>
            </a:r>
          </a:p>
        </p:txBody>
      </p:sp>
      <p:sp>
        <p:nvSpPr>
          <p:cNvPr id="5" name="Text Placeholder 4">
            <a:extLst>
              <a:ext uri="{FF2B5EF4-FFF2-40B4-BE49-F238E27FC236}">
                <a16:creationId xmlns:a16="http://schemas.microsoft.com/office/drawing/2014/main" id="{A8B50C63-9791-E7EC-419F-89B74AAAE6B0}"/>
              </a:ext>
            </a:extLst>
          </p:cNvPr>
          <p:cNvSpPr>
            <a:spLocks noGrp="1"/>
          </p:cNvSpPr>
          <p:nvPr>
            <p:ph type="body" sz="quarter" idx="16"/>
          </p:nvPr>
        </p:nvSpPr>
        <p:spPr/>
        <p:txBody>
          <a:bodyPr/>
          <a:lstStyle/>
          <a:p>
            <a:pPr indent="0" defTabSz="961844">
              <a:lnSpc>
                <a:spcPct val="100000"/>
              </a:lnSpc>
              <a:spcBef>
                <a:spcPts val="0"/>
              </a:spcBef>
              <a:buClr>
                <a:srgbClr val="FFFFFF"/>
              </a:buClr>
              <a:buSzPct val="100000"/>
              <a:defRPr/>
            </a:pPr>
            <a:r>
              <a:rPr lang="en-GB" sz="1400" b="1" dirty="0"/>
              <a:t>Background </a:t>
            </a:r>
          </a:p>
          <a:p>
            <a:pPr indent="0" defTabSz="654246">
              <a:lnSpc>
                <a:spcPct val="100000"/>
              </a:lnSpc>
              <a:spcBef>
                <a:spcPts val="0"/>
              </a:spcBef>
            </a:pPr>
            <a:r>
              <a:rPr lang="en-GB" altLang="en-US" sz="1400" dirty="0">
                <a:solidFill>
                  <a:srgbClr val="000000"/>
                </a:solidFill>
                <a:cs typeface="Arial" pitchFamily="34" charset="0"/>
              </a:rPr>
              <a:t>PlayStation identified that exclusivity is the most important driver for console purchase so wanted to promote the breadth and quality of its exclusive titles, including the impending launch of Days Gone.</a:t>
            </a:r>
          </a:p>
          <a:p>
            <a:pPr indent="0" defTabSz="654246">
              <a:lnSpc>
                <a:spcPct val="100000"/>
              </a:lnSpc>
              <a:spcBef>
                <a:spcPts val="0"/>
              </a:spcBef>
            </a:pPr>
            <a:endParaRPr lang="en-GB" sz="1400" dirty="0">
              <a:solidFill>
                <a:srgbClr val="000000"/>
              </a:solidFill>
              <a:cs typeface="Arial" pitchFamily="34" charset="0"/>
            </a:endParaRPr>
          </a:p>
          <a:p>
            <a:pPr indent="0" defTabSz="961844">
              <a:lnSpc>
                <a:spcPct val="100000"/>
              </a:lnSpc>
              <a:spcBef>
                <a:spcPts val="0"/>
              </a:spcBef>
              <a:buClr>
                <a:srgbClr val="FFFFFF"/>
              </a:buClr>
              <a:buSzPct val="100000"/>
              <a:defRPr/>
            </a:pPr>
            <a:r>
              <a:rPr lang="en-GB" sz="1400" b="1" dirty="0"/>
              <a:t>Plan</a:t>
            </a:r>
          </a:p>
          <a:p>
            <a:pPr indent="0" defTabSz="654246">
              <a:lnSpc>
                <a:spcPct val="100000"/>
              </a:lnSpc>
              <a:spcBef>
                <a:spcPts val="0"/>
              </a:spcBef>
            </a:pPr>
            <a:r>
              <a:rPr lang="en-GB" sz="1400" dirty="0">
                <a:solidFill>
                  <a:srgbClr val="000000"/>
                </a:solidFill>
                <a:cs typeface="Arial" pitchFamily="34" charset="0"/>
              </a:rPr>
              <a:t>PlayStation decided to split the creative into three 20-second ads punctuating the reel showcasing their exclusive games. The release of </a:t>
            </a:r>
            <a:r>
              <a:rPr lang="en-GB" sz="1400" i="1" dirty="0">
                <a:solidFill>
                  <a:srgbClr val="000000"/>
                </a:solidFill>
                <a:cs typeface="Arial" pitchFamily="34" charset="0"/>
              </a:rPr>
              <a:t>Captain Marvel </a:t>
            </a:r>
            <a:r>
              <a:rPr lang="en-GB" sz="1400" dirty="0">
                <a:solidFill>
                  <a:srgbClr val="000000"/>
                </a:solidFill>
                <a:cs typeface="Arial" pitchFamily="34" charset="0"/>
              </a:rPr>
              <a:t>and </a:t>
            </a:r>
            <a:r>
              <a:rPr lang="en-GB" sz="1400" i="1" dirty="0">
                <a:solidFill>
                  <a:srgbClr val="000000"/>
                </a:solidFill>
                <a:cs typeface="Arial" pitchFamily="34" charset="0"/>
              </a:rPr>
              <a:t>Avengers: Endgame </a:t>
            </a:r>
            <a:r>
              <a:rPr lang="en-GB" sz="1400" dirty="0">
                <a:solidFill>
                  <a:srgbClr val="000000"/>
                </a:solidFill>
                <a:cs typeface="Arial" pitchFamily="34" charset="0"/>
              </a:rPr>
              <a:t>presented PlayStation with the perfect fit to release their copy, with Marvel’s </a:t>
            </a:r>
            <a:r>
              <a:rPr lang="en-GB" sz="1400" i="1" dirty="0">
                <a:solidFill>
                  <a:srgbClr val="000000"/>
                </a:solidFill>
                <a:cs typeface="Arial" pitchFamily="34" charset="0"/>
              </a:rPr>
              <a:t>Spiderman</a:t>
            </a:r>
            <a:r>
              <a:rPr lang="en-GB" sz="1400" dirty="0">
                <a:solidFill>
                  <a:srgbClr val="000000"/>
                </a:solidFill>
                <a:cs typeface="Arial" pitchFamily="34" charset="0"/>
              </a:rPr>
              <a:t> one of their leading exclusive titles.</a:t>
            </a:r>
          </a:p>
          <a:p>
            <a:pPr indent="0" defTabSz="654246">
              <a:lnSpc>
                <a:spcPct val="100000"/>
              </a:lnSpc>
              <a:spcBef>
                <a:spcPts val="0"/>
              </a:spcBef>
            </a:pPr>
            <a:endParaRPr lang="en-GB" sz="1400" dirty="0">
              <a:solidFill>
                <a:srgbClr val="000000"/>
              </a:solidFill>
            </a:endParaRPr>
          </a:p>
          <a:p>
            <a:pPr lvl="0" indent="0" defTabSz="961844">
              <a:lnSpc>
                <a:spcPct val="100000"/>
              </a:lnSpc>
              <a:spcBef>
                <a:spcPts val="0"/>
              </a:spcBef>
              <a:buClr>
                <a:srgbClr val="FFFFFF"/>
              </a:buClr>
              <a:buSzPct val="100000"/>
              <a:defRPr/>
            </a:pPr>
            <a:r>
              <a:rPr lang="en-GB" sz="1400" b="1" dirty="0"/>
              <a:t>Results</a:t>
            </a:r>
          </a:p>
          <a:p>
            <a:pPr lvl="0" indent="0" defTabSz="961844">
              <a:lnSpc>
                <a:spcPct val="100000"/>
              </a:lnSpc>
              <a:spcBef>
                <a:spcPts val="0"/>
              </a:spcBef>
              <a:buClr>
                <a:srgbClr val="FFFFFF"/>
              </a:buClr>
              <a:buSzPct val="100000"/>
              <a:defRPr/>
            </a:pPr>
            <a:endParaRPr lang="en-GB" sz="1400" b="1" dirty="0"/>
          </a:p>
          <a:p>
            <a:pPr marL="285750" lvl="0" indent="-285750" defTabSz="961844">
              <a:lnSpc>
                <a:spcPct val="100000"/>
              </a:lnSpc>
              <a:spcBef>
                <a:spcPts val="0"/>
              </a:spcBef>
              <a:buClr>
                <a:schemeClr val="tx1"/>
              </a:buClr>
              <a:buSzPct val="100000"/>
              <a:buFont typeface="Arial" panose="020B0604020202020204" pitchFamily="34" charset="0"/>
              <a:buChar char="•"/>
              <a:defRPr/>
            </a:pPr>
            <a:r>
              <a:rPr lang="en-GB" sz="1400" dirty="0"/>
              <a:t>Over 60% of respondents said they were more likely to purchase each of the games after seeing the ads</a:t>
            </a:r>
          </a:p>
          <a:p>
            <a:pPr marL="285750" lvl="0" indent="-285750" defTabSz="961844">
              <a:lnSpc>
                <a:spcPct val="100000"/>
              </a:lnSpc>
              <a:spcBef>
                <a:spcPts val="0"/>
              </a:spcBef>
              <a:buClr>
                <a:schemeClr val="tx1"/>
              </a:buClr>
              <a:buSzPct val="100000"/>
              <a:buFont typeface="Arial" panose="020B0604020202020204" pitchFamily="34" charset="0"/>
              <a:buChar char="•"/>
              <a:defRPr/>
            </a:pPr>
            <a:endParaRPr lang="en-GB" sz="1400" dirty="0"/>
          </a:p>
          <a:p>
            <a:pPr marL="285750" lvl="0" indent="-285750" defTabSz="961844">
              <a:lnSpc>
                <a:spcPct val="100000"/>
              </a:lnSpc>
              <a:spcBef>
                <a:spcPts val="0"/>
              </a:spcBef>
              <a:buClr>
                <a:schemeClr val="tx1"/>
              </a:buClr>
              <a:buSzPct val="100000"/>
              <a:buFont typeface="Arial" panose="020B0604020202020204" pitchFamily="34" charset="0"/>
              <a:buChar char="•"/>
              <a:defRPr/>
            </a:pPr>
            <a:r>
              <a:rPr lang="en-GB" sz="1400" dirty="0"/>
              <a:t>Day’s Gone reached top of the UK physical game charts.</a:t>
            </a:r>
          </a:p>
          <a:p>
            <a:pPr indent="0">
              <a:lnSpc>
                <a:spcPct val="100000"/>
              </a:lnSpc>
              <a:spcBef>
                <a:spcPts val="0"/>
              </a:spcBef>
            </a:pPr>
            <a:endParaRPr lang="en-GB" sz="1400" dirty="0"/>
          </a:p>
        </p:txBody>
      </p:sp>
      <p:pic>
        <p:nvPicPr>
          <p:cNvPr id="11" name="Picture Placeholder 10">
            <a:extLst>
              <a:ext uri="{FF2B5EF4-FFF2-40B4-BE49-F238E27FC236}">
                <a16:creationId xmlns:a16="http://schemas.microsoft.com/office/drawing/2014/main" id="{8AA39920-FA5C-1E04-6710-07DF3325360C}"/>
              </a:ext>
            </a:extLst>
          </p:cNvPr>
          <p:cNvPicPr>
            <a:picLocks noGrp="1" noChangeAspect="1"/>
          </p:cNvPicPr>
          <p:nvPr>
            <p:ph type="pic" sz="quarter" idx="84"/>
          </p:nvPr>
        </p:nvPicPr>
        <p:blipFill>
          <a:blip r:embed="rId2">
            <a:extLst>
              <a:ext uri="{28A0092B-C50C-407E-A947-70E740481C1C}">
                <a14:useLocalDpi xmlns:a14="http://schemas.microsoft.com/office/drawing/2010/main" val="0"/>
              </a:ext>
            </a:extLst>
          </a:blip>
          <a:srcRect/>
          <a:stretch>
            <a:fillRect/>
          </a:stretch>
        </p:blipFill>
        <p:spPr>
          <a:xfrm>
            <a:off x="7277100" y="3589020"/>
            <a:ext cx="4617720" cy="2316481"/>
          </a:xfrm>
          <a:prstGeom prst="roundRect">
            <a:avLst>
              <a:gd name="adj" fmla="val 1469"/>
            </a:avLst>
          </a:prstGeom>
          <a:blipFill>
            <a:blip r:embed="rId3"/>
            <a:srcRect/>
            <a:stretch>
              <a:fillRect t="-13649" b="-13649"/>
            </a:stretch>
          </a:blipFill>
        </p:spPr>
      </p:pic>
      <p:pic>
        <p:nvPicPr>
          <p:cNvPr id="9" name="Picture Placeholder 8">
            <a:extLst>
              <a:ext uri="{FF2B5EF4-FFF2-40B4-BE49-F238E27FC236}">
                <a16:creationId xmlns:a16="http://schemas.microsoft.com/office/drawing/2014/main" id="{870A1C90-C953-A318-3532-8ED5C38B19CF}"/>
              </a:ext>
            </a:extLst>
          </p:cNvPr>
          <p:cNvPicPr>
            <a:picLocks noGrp="1" noChangeAspect="1"/>
          </p:cNvPicPr>
          <p:nvPr>
            <p:ph type="pic" sz="quarter" idx="85"/>
          </p:nvPr>
        </p:nvPicPr>
        <p:blipFill>
          <a:blip r:embed="rId4">
            <a:extLst>
              <a:ext uri="{28A0092B-C50C-407E-A947-70E740481C1C}">
                <a14:useLocalDpi xmlns:a14="http://schemas.microsoft.com/office/drawing/2010/main" val="0"/>
              </a:ext>
            </a:extLst>
          </a:blip>
          <a:srcRect/>
          <a:stretch>
            <a:fillRect/>
          </a:stretch>
        </p:blipFill>
        <p:spPr>
          <a:xfrm>
            <a:off x="7277100" y="1958168"/>
            <a:ext cx="4617720" cy="1517360"/>
          </a:xfrm>
          <a:prstGeom prst="roundRect">
            <a:avLst>
              <a:gd name="adj" fmla="val 1469"/>
            </a:avLst>
          </a:prstGeom>
          <a:blipFill>
            <a:blip r:embed="rId3"/>
            <a:srcRect/>
            <a:stretch>
              <a:fillRect t="-13649" b="-13649"/>
            </a:stretch>
          </a:blipFill>
        </p:spPr>
      </p:pic>
      <p:pic>
        <p:nvPicPr>
          <p:cNvPr id="6" name="Picture Placeholder 8">
            <a:extLst>
              <a:ext uri="{FF2B5EF4-FFF2-40B4-BE49-F238E27FC236}">
                <a16:creationId xmlns:a16="http://schemas.microsoft.com/office/drawing/2014/main" id="{6728A4C5-441C-3D60-C633-4ADC5C8279FE}"/>
              </a:ext>
            </a:extLst>
          </p:cNvPr>
          <p:cNvPicPr>
            <a:picLocks noChangeAspect="1"/>
          </p:cNvPicPr>
          <p:nvPr/>
        </p:nvPicPr>
        <p:blipFill>
          <a:blip r:embed="rId5">
            <a:extLst>
              <a:ext uri="{28A0092B-C50C-407E-A947-70E740481C1C}">
                <a14:useLocalDpi xmlns:a14="http://schemas.microsoft.com/office/drawing/2010/main" val="0"/>
              </a:ext>
            </a:extLst>
          </a:blip>
          <a:srcRect t="7872" b="7872"/>
          <a:stretch/>
        </p:blipFill>
        <p:spPr>
          <a:xfrm>
            <a:off x="7277100" y="327316"/>
            <a:ext cx="4617720" cy="1517360"/>
          </a:xfrm>
          <a:prstGeom prst="roundRect">
            <a:avLst>
              <a:gd name="adj" fmla="val 1469"/>
            </a:avLst>
          </a:prstGeom>
          <a:blipFill>
            <a:blip r:embed="rId3"/>
            <a:srcRect/>
            <a:stretch>
              <a:fillRect t="-13649" b="-13649"/>
            </a:stretch>
          </a:blipFill>
        </p:spPr>
      </p:pic>
    </p:spTree>
    <p:extLst>
      <p:ext uri="{BB962C8B-B14F-4D97-AF65-F5344CB8AC3E}">
        <p14:creationId xmlns:p14="http://schemas.microsoft.com/office/powerpoint/2010/main" val="2662395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73EA3B0-F16C-3CCB-C543-717D2F998897}"/>
              </a:ext>
            </a:extLst>
          </p:cNvPr>
          <p:cNvSpPr>
            <a:spLocks noGrp="1"/>
          </p:cNvSpPr>
          <p:nvPr>
            <p:ph type="body" sz="quarter" idx="83"/>
          </p:nvPr>
        </p:nvSpPr>
        <p:spPr/>
        <p:txBody>
          <a:bodyPr/>
          <a:lstStyle/>
          <a:p>
            <a:endParaRPr lang="en-GB"/>
          </a:p>
        </p:txBody>
      </p:sp>
      <p:sp>
        <p:nvSpPr>
          <p:cNvPr id="7" name="Title 2">
            <a:extLst>
              <a:ext uri="{FF2B5EF4-FFF2-40B4-BE49-F238E27FC236}">
                <a16:creationId xmlns:a16="http://schemas.microsoft.com/office/drawing/2014/main" id="{2CE56C16-4566-AB50-DD9C-3D8AEB1502F3}"/>
              </a:ext>
            </a:extLst>
          </p:cNvPr>
          <p:cNvSpPr>
            <a:spLocks noGrp="1"/>
          </p:cNvSpPr>
          <p:nvPr>
            <p:ph type="title"/>
          </p:nvPr>
        </p:nvSpPr>
        <p:spPr>
          <a:xfrm>
            <a:off x="510922" y="476824"/>
            <a:ext cx="10837631" cy="525552"/>
          </a:xfrm>
        </p:spPr>
        <p:txBody>
          <a:bodyPr/>
          <a:lstStyle/>
          <a:p>
            <a:r>
              <a:rPr lang="en-GB" dirty="0"/>
              <a:t>PlayStation</a:t>
            </a:r>
          </a:p>
        </p:txBody>
      </p:sp>
      <p:sp>
        <p:nvSpPr>
          <p:cNvPr id="8" name="Subtitle 3">
            <a:extLst>
              <a:ext uri="{FF2B5EF4-FFF2-40B4-BE49-F238E27FC236}">
                <a16:creationId xmlns:a16="http://schemas.microsoft.com/office/drawing/2014/main" id="{9C172752-9668-7584-E9C5-E6DFF165A6C0}"/>
              </a:ext>
            </a:extLst>
          </p:cNvPr>
          <p:cNvSpPr>
            <a:spLocks noGrp="1"/>
          </p:cNvSpPr>
          <p:nvPr>
            <p:ph type="subTitle" idx="1"/>
          </p:nvPr>
        </p:nvSpPr>
        <p:spPr>
          <a:xfrm>
            <a:off x="508532" y="1173679"/>
            <a:ext cx="6551835" cy="310347"/>
          </a:xfrm>
        </p:spPr>
        <p:txBody>
          <a:bodyPr/>
          <a:lstStyle/>
          <a:p>
            <a:r>
              <a:rPr lang="en-GB" dirty="0"/>
              <a:t>‘Only on PlayStation’ Launch</a:t>
            </a:r>
          </a:p>
          <a:p>
            <a:endParaRPr lang="en-GB" dirty="0"/>
          </a:p>
        </p:txBody>
      </p:sp>
      <p:sp>
        <p:nvSpPr>
          <p:cNvPr id="9" name="Text Placeholder 4">
            <a:extLst>
              <a:ext uri="{FF2B5EF4-FFF2-40B4-BE49-F238E27FC236}">
                <a16:creationId xmlns:a16="http://schemas.microsoft.com/office/drawing/2014/main" id="{C6BB2097-945E-6312-D496-269DD8540163}"/>
              </a:ext>
            </a:extLst>
          </p:cNvPr>
          <p:cNvSpPr>
            <a:spLocks noGrp="1"/>
          </p:cNvSpPr>
          <p:nvPr>
            <p:ph type="body" sz="quarter" idx="16"/>
          </p:nvPr>
        </p:nvSpPr>
        <p:spPr>
          <a:xfrm>
            <a:off x="508532" y="1844675"/>
            <a:ext cx="5397318" cy="3839645"/>
          </a:xfrm>
        </p:spPr>
        <p:txBody>
          <a:bodyPr/>
          <a:lstStyle/>
          <a:p>
            <a:pPr indent="0" defTabSz="654246">
              <a:lnSpc>
                <a:spcPct val="100000"/>
              </a:lnSpc>
              <a:spcBef>
                <a:spcPts val="0"/>
              </a:spcBef>
            </a:pPr>
            <a:r>
              <a:rPr lang="en-GB" altLang="en-US" sz="1300" b="1" dirty="0">
                <a:cs typeface="Arial" pitchFamily="34" charset="0"/>
              </a:rPr>
              <a:t>Background</a:t>
            </a:r>
          </a:p>
          <a:p>
            <a:pPr indent="0" defTabSz="654246">
              <a:lnSpc>
                <a:spcPct val="100000"/>
              </a:lnSpc>
              <a:spcBef>
                <a:spcPts val="0"/>
              </a:spcBef>
              <a:spcAft>
                <a:spcPts val="116"/>
              </a:spcAft>
            </a:pPr>
            <a:r>
              <a:rPr lang="en-GB" altLang="en-US" sz="1300" dirty="0">
                <a:solidFill>
                  <a:srgbClr val="000000"/>
                </a:solidFill>
                <a:cs typeface="Arial" pitchFamily="34" charset="0"/>
              </a:rPr>
              <a:t>PlayStation identified that exclusivity is the most important driver for console purchase amongst its core audience and to maintain its position within a highly competitive gaming market it needed to continue promoting the breadth and quality of its exclusive titles.</a:t>
            </a:r>
          </a:p>
          <a:p>
            <a:pPr indent="0" defTabSz="654246">
              <a:lnSpc>
                <a:spcPct val="100000"/>
              </a:lnSpc>
              <a:spcBef>
                <a:spcPts val="0"/>
              </a:spcBef>
              <a:spcAft>
                <a:spcPts val="116"/>
              </a:spcAft>
            </a:pPr>
            <a:endParaRPr lang="en-GB" altLang="en-US" sz="1300" dirty="0">
              <a:solidFill>
                <a:srgbClr val="000000"/>
              </a:solidFill>
              <a:cs typeface="Arial" pitchFamily="34" charset="0"/>
            </a:endParaRPr>
          </a:p>
          <a:p>
            <a:pPr indent="0" defTabSz="654246">
              <a:lnSpc>
                <a:spcPct val="100000"/>
              </a:lnSpc>
              <a:spcBef>
                <a:spcPts val="0"/>
              </a:spcBef>
              <a:spcAft>
                <a:spcPts val="116"/>
              </a:spcAft>
            </a:pPr>
            <a:r>
              <a:rPr lang="en-GB" altLang="en-US" sz="1300" b="1" dirty="0">
                <a:cs typeface="Arial" pitchFamily="34" charset="0"/>
              </a:rPr>
              <a:t>Plan</a:t>
            </a:r>
          </a:p>
          <a:p>
            <a:pPr indent="0" defTabSz="654246">
              <a:lnSpc>
                <a:spcPct val="100000"/>
              </a:lnSpc>
              <a:spcBef>
                <a:spcPts val="0"/>
              </a:spcBef>
              <a:spcAft>
                <a:spcPts val="116"/>
              </a:spcAft>
            </a:pPr>
            <a:r>
              <a:rPr lang="en-GB" altLang="en-US" sz="1300" dirty="0">
                <a:solidFill>
                  <a:srgbClr val="000000"/>
                </a:solidFill>
                <a:cs typeface="Arial" pitchFamily="34" charset="0"/>
              </a:rPr>
              <a:t>The release of Captain Marvel and Avengers: Endgame presented PlayStation with the perfect fit to release their copy, with Marvel’s Spiderman one of their leading exclusive titles. The core creative centred around a ‘supercut’ trailer, which featured Days Gone alongside a range of current and upcoming exclusives, re-enforcing the ‘Only on PlayStation’ messaging as a seal of quality. PlayStation decided to split the trailer into three 20-second ads punctuating the reel with its games and landing its existing titles alongside the new release. </a:t>
            </a:r>
          </a:p>
          <a:p>
            <a:pPr indent="0" defTabSz="654246">
              <a:lnSpc>
                <a:spcPct val="100000"/>
              </a:lnSpc>
              <a:spcBef>
                <a:spcPts val="0"/>
              </a:spcBef>
              <a:spcAft>
                <a:spcPts val="116"/>
              </a:spcAft>
            </a:pPr>
            <a:endParaRPr lang="en-GB" altLang="en-US" sz="1300" dirty="0">
              <a:solidFill>
                <a:srgbClr val="000000"/>
              </a:solidFill>
              <a:cs typeface="Arial" pitchFamily="34" charset="0"/>
            </a:endParaRPr>
          </a:p>
          <a:p>
            <a:pPr indent="0" defTabSz="654246">
              <a:lnSpc>
                <a:spcPct val="100000"/>
              </a:lnSpc>
              <a:spcBef>
                <a:spcPts val="0"/>
              </a:spcBef>
              <a:spcAft>
                <a:spcPts val="116"/>
              </a:spcAft>
            </a:pPr>
            <a:r>
              <a:rPr lang="en-GB" altLang="en-US" sz="1300" dirty="0">
                <a:solidFill>
                  <a:srgbClr val="000000"/>
                </a:solidFill>
                <a:cs typeface="Arial" pitchFamily="34" charset="0"/>
              </a:rPr>
              <a:t>Cinema was the launch channel for the campaign and critical to delivering impact and awareness amongst its core gaming audience, with online video and DOOH coming in later. </a:t>
            </a:r>
          </a:p>
          <a:p>
            <a:pPr indent="0" defTabSz="654246">
              <a:lnSpc>
                <a:spcPct val="100000"/>
              </a:lnSpc>
              <a:spcBef>
                <a:spcPts val="0"/>
              </a:spcBef>
              <a:spcAft>
                <a:spcPts val="116"/>
              </a:spcAft>
            </a:pPr>
            <a:endParaRPr lang="en-GB" altLang="en-US" sz="1300" dirty="0">
              <a:solidFill>
                <a:srgbClr val="000000"/>
              </a:solidFill>
              <a:cs typeface="Arial" pitchFamily="34" charset="0"/>
            </a:endParaRPr>
          </a:p>
        </p:txBody>
      </p:sp>
      <p:sp>
        <p:nvSpPr>
          <p:cNvPr id="10" name="Text Placeholder 5">
            <a:extLst>
              <a:ext uri="{FF2B5EF4-FFF2-40B4-BE49-F238E27FC236}">
                <a16:creationId xmlns:a16="http://schemas.microsoft.com/office/drawing/2014/main" id="{474F2B43-77C3-CD81-DFDE-916DF9110BFB}"/>
              </a:ext>
            </a:extLst>
          </p:cNvPr>
          <p:cNvSpPr>
            <a:spLocks noGrp="1"/>
          </p:cNvSpPr>
          <p:nvPr>
            <p:ph type="body" sz="quarter" idx="84"/>
          </p:nvPr>
        </p:nvSpPr>
        <p:spPr>
          <a:xfrm>
            <a:off x="6285398" y="3339574"/>
            <a:ext cx="5397318" cy="2344745"/>
          </a:xfrm>
        </p:spPr>
        <p:txBody>
          <a:bodyPr/>
          <a:lstStyle/>
          <a:p>
            <a:pPr indent="0" defTabSz="654246">
              <a:lnSpc>
                <a:spcPct val="100000"/>
              </a:lnSpc>
              <a:spcBef>
                <a:spcPts val="0"/>
              </a:spcBef>
            </a:pPr>
            <a:r>
              <a:rPr lang="en-GB" sz="1300" b="1" dirty="0"/>
              <a:t>Results</a:t>
            </a:r>
          </a:p>
          <a:p>
            <a:pPr indent="0" defTabSz="654246">
              <a:lnSpc>
                <a:spcPct val="100000"/>
              </a:lnSpc>
              <a:spcBef>
                <a:spcPts val="0"/>
              </a:spcBef>
            </a:pPr>
            <a:r>
              <a:rPr lang="en-GB" sz="1300" dirty="0"/>
              <a:t>The campaign was successful at promoting the new Days Gone game as well as driving interest to purchase across other exclusive titles.</a:t>
            </a:r>
          </a:p>
          <a:p>
            <a:pPr indent="0" defTabSz="654246">
              <a:lnSpc>
                <a:spcPct val="100000"/>
              </a:lnSpc>
              <a:spcBef>
                <a:spcPts val="0"/>
              </a:spcBef>
            </a:pPr>
            <a:endParaRPr lang="en-GB" sz="1300" dirty="0"/>
          </a:p>
          <a:p>
            <a:pPr indent="0" defTabSz="654246">
              <a:lnSpc>
                <a:spcPct val="100000"/>
              </a:lnSpc>
              <a:spcBef>
                <a:spcPts val="0"/>
              </a:spcBef>
            </a:pPr>
            <a:r>
              <a:rPr lang="en-GB" sz="1300" b="1" dirty="0"/>
              <a:t>Driving Intent to Purchase</a:t>
            </a:r>
          </a:p>
          <a:p>
            <a:pPr indent="0" defTabSz="654246">
              <a:lnSpc>
                <a:spcPct val="100000"/>
              </a:lnSpc>
              <a:spcBef>
                <a:spcPts val="0"/>
              </a:spcBef>
            </a:pPr>
            <a:r>
              <a:rPr lang="en-GB" sz="1300" dirty="0">
                <a:solidFill>
                  <a:srgbClr val="000000"/>
                </a:solidFill>
              </a:rPr>
              <a:t>Over 60% of respondents said they were more likely to purchase each of the games after seeing the ads.</a:t>
            </a:r>
          </a:p>
          <a:p>
            <a:pPr indent="0" defTabSz="654246">
              <a:lnSpc>
                <a:spcPct val="100000"/>
              </a:lnSpc>
              <a:spcBef>
                <a:spcPts val="0"/>
              </a:spcBef>
            </a:pPr>
            <a:endParaRPr lang="en-GB" sz="1300" dirty="0"/>
          </a:p>
          <a:p>
            <a:pPr indent="0" defTabSz="654246">
              <a:lnSpc>
                <a:spcPct val="100000"/>
              </a:lnSpc>
              <a:spcBef>
                <a:spcPts val="0"/>
              </a:spcBef>
            </a:pPr>
            <a:r>
              <a:rPr lang="en-GB" sz="1300" b="1" dirty="0"/>
              <a:t>Commercial success of new launch</a:t>
            </a:r>
          </a:p>
          <a:p>
            <a:pPr indent="0" defTabSz="654246">
              <a:lnSpc>
                <a:spcPct val="100000"/>
              </a:lnSpc>
              <a:spcBef>
                <a:spcPts val="0"/>
              </a:spcBef>
            </a:pPr>
            <a:r>
              <a:rPr lang="en-GB" sz="1300" dirty="0">
                <a:solidFill>
                  <a:srgbClr val="000000"/>
                </a:solidFill>
              </a:rPr>
              <a:t>The investment in the ‘Only On PlayStation’ messaging prior to the launch of Days Gone helped drive the game’s commercial success upon release, with the game entering the UK physical games charts at number one.</a:t>
            </a:r>
          </a:p>
          <a:p>
            <a:pPr indent="0" defTabSz="654246">
              <a:lnSpc>
                <a:spcPct val="100000"/>
              </a:lnSpc>
              <a:spcBef>
                <a:spcPts val="0"/>
              </a:spcBef>
            </a:pPr>
            <a:endParaRPr lang="en-GB" sz="1300" dirty="0">
              <a:solidFill>
                <a:srgbClr val="000000"/>
              </a:solidFill>
            </a:endParaRPr>
          </a:p>
        </p:txBody>
      </p:sp>
      <p:graphicFrame>
        <p:nvGraphicFramePr>
          <p:cNvPr id="11" name="Table 10">
            <a:extLst>
              <a:ext uri="{FF2B5EF4-FFF2-40B4-BE49-F238E27FC236}">
                <a16:creationId xmlns:a16="http://schemas.microsoft.com/office/drawing/2014/main" id="{AD4C3B5A-A22B-10D1-7420-B86B92592CF5}"/>
              </a:ext>
            </a:extLst>
          </p:cNvPr>
          <p:cNvGraphicFramePr>
            <a:graphicFrameLocks noGrp="1"/>
          </p:cNvGraphicFramePr>
          <p:nvPr>
            <p:extLst>
              <p:ext uri="{D42A27DB-BD31-4B8C-83A1-F6EECF244321}">
                <p14:modId xmlns:p14="http://schemas.microsoft.com/office/powerpoint/2010/main" val="3078151155"/>
              </p:ext>
            </p:extLst>
          </p:nvPr>
        </p:nvGraphicFramePr>
        <p:xfrm>
          <a:off x="6283758" y="739600"/>
          <a:ext cx="5397320" cy="733934"/>
        </p:xfrm>
        <a:graphic>
          <a:graphicData uri="http://schemas.openxmlformats.org/drawingml/2006/table">
            <a:tbl>
              <a:tblPr firstRow="1" bandRow="1">
                <a:tableStyleId>{21E4AEA4-8DFA-4A89-87EB-49C32662AFE0}</a:tableStyleId>
              </a:tblPr>
              <a:tblGrid>
                <a:gridCol w="1349330">
                  <a:extLst>
                    <a:ext uri="{9D8B030D-6E8A-4147-A177-3AD203B41FA5}">
                      <a16:colId xmlns:a16="http://schemas.microsoft.com/office/drawing/2014/main" val="3445733911"/>
                    </a:ext>
                  </a:extLst>
                </a:gridCol>
                <a:gridCol w="1349330">
                  <a:extLst>
                    <a:ext uri="{9D8B030D-6E8A-4147-A177-3AD203B41FA5}">
                      <a16:colId xmlns:a16="http://schemas.microsoft.com/office/drawing/2014/main" val="2072537272"/>
                    </a:ext>
                  </a:extLst>
                </a:gridCol>
                <a:gridCol w="1349330">
                  <a:extLst>
                    <a:ext uri="{9D8B030D-6E8A-4147-A177-3AD203B41FA5}">
                      <a16:colId xmlns:a16="http://schemas.microsoft.com/office/drawing/2014/main" val="3314162814"/>
                    </a:ext>
                  </a:extLst>
                </a:gridCol>
                <a:gridCol w="1349330">
                  <a:extLst>
                    <a:ext uri="{9D8B030D-6E8A-4147-A177-3AD203B41FA5}">
                      <a16:colId xmlns:a16="http://schemas.microsoft.com/office/drawing/2014/main" val="776944138"/>
                    </a:ext>
                  </a:extLst>
                </a:gridCol>
              </a:tblGrid>
              <a:tr h="366967">
                <a:tc>
                  <a:txBody>
                    <a:bodyPr/>
                    <a:lstStyle/>
                    <a:p>
                      <a:r>
                        <a:rPr lang="en-GB" sz="1100" dirty="0"/>
                        <a:t>Media Agency</a:t>
                      </a:r>
                    </a:p>
                  </a:txBody>
                  <a:tcPr marL="52167" marR="52167" marT="26083" marB="26083"/>
                </a:tc>
                <a:tc>
                  <a:txBody>
                    <a:bodyPr/>
                    <a:lstStyle/>
                    <a:p>
                      <a:r>
                        <a:rPr lang="en-GB" sz="1100" dirty="0"/>
                        <a:t>Target</a:t>
                      </a:r>
                    </a:p>
                  </a:txBody>
                  <a:tcPr marL="52167" marR="52167" marT="26083" marB="26083"/>
                </a:tc>
                <a:tc>
                  <a:txBody>
                    <a:bodyPr/>
                    <a:lstStyle/>
                    <a:p>
                      <a:r>
                        <a:rPr lang="en-GB" sz="1100" dirty="0"/>
                        <a:t>Buying Route</a:t>
                      </a:r>
                    </a:p>
                  </a:txBody>
                  <a:tcPr marL="52167" marR="52167" marT="26083" marB="26083"/>
                </a:tc>
                <a:tc>
                  <a:txBody>
                    <a:bodyPr/>
                    <a:lstStyle/>
                    <a:p>
                      <a:r>
                        <a:rPr lang="en-GB" sz="1100" dirty="0"/>
                        <a:t>Copy length</a:t>
                      </a:r>
                    </a:p>
                  </a:txBody>
                  <a:tcPr marL="52167" marR="52167" marT="26083" marB="26083"/>
                </a:tc>
                <a:extLst>
                  <a:ext uri="{0D108BD9-81ED-4DB2-BD59-A6C34878D82A}">
                    <a16:rowId xmlns:a16="http://schemas.microsoft.com/office/drawing/2014/main" val="1179928151"/>
                  </a:ext>
                </a:extLst>
              </a:tr>
              <a:tr h="366967">
                <a:tc>
                  <a:txBody>
                    <a:bodyPr/>
                    <a:lstStyle/>
                    <a:p>
                      <a:r>
                        <a:rPr lang="en-GB" sz="1100" dirty="0" err="1"/>
                        <a:t>EssenceMediacom</a:t>
                      </a:r>
                      <a:endParaRPr lang="en-GB" sz="1100" dirty="0"/>
                    </a:p>
                  </a:txBody>
                  <a:tcPr marL="52167" marR="52167" marT="26083" marB="26083"/>
                </a:tc>
                <a:tc>
                  <a:txBody>
                    <a:bodyPr/>
                    <a:lstStyle/>
                    <a:p>
                      <a:r>
                        <a:rPr lang="en-GB" sz="1100" dirty="0"/>
                        <a:t>16-34 Men</a:t>
                      </a:r>
                    </a:p>
                  </a:txBody>
                  <a:tcPr marL="52167" marR="52167" marT="26083" marB="26083"/>
                </a:tc>
                <a:tc>
                  <a:txBody>
                    <a:bodyPr/>
                    <a:lstStyle/>
                    <a:p>
                      <a:r>
                        <a:rPr lang="en-GB" sz="1100" dirty="0"/>
                        <a:t>Film packs</a:t>
                      </a:r>
                    </a:p>
                  </a:txBody>
                  <a:tcPr marL="52167" marR="52167" marT="26083" marB="26083"/>
                </a:tc>
                <a:tc>
                  <a:txBody>
                    <a:bodyPr/>
                    <a:lstStyle/>
                    <a:p>
                      <a:r>
                        <a:rPr lang="en-GB" sz="1100" dirty="0"/>
                        <a:t>2 x 20”</a:t>
                      </a:r>
                    </a:p>
                  </a:txBody>
                  <a:tcPr marL="52167" marR="52167" marT="26083" marB="26083"/>
                </a:tc>
                <a:extLst>
                  <a:ext uri="{0D108BD9-81ED-4DB2-BD59-A6C34878D82A}">
                    <a16:rowId xmlns:a16="http://schemas.microsoft.com/office/drawing/2014/main" val="3682919480"/>
                  </a:ext>
                </a:extLst>
              </a:tr>
            </a:tbl>
          </a:graphicData>
        </a:graphic>
      </p:graphicFrame>
      <p:pic>
        <p:nvPicPr>
          <p:cNvPr id="3" name="Picture Placeholder 36">
            <a:extLst>
              <a:ext uri="{FF2B5EF4-FFF2-40B4-BE49-F238E27FC236}">
                <a16:creationId xmlns:a16="http://schemas.microsoft.com/office/drawing/2014/main" id="{6098A21B-F0C7-5D8C-751D-BEF3301413FC}"/>
              </a:ext>
            </a:extLst>
          </p:cNvPr>
          <p:cNvPicPr>
            <a:picLocks noChangeAspect="1"/>
          </p:cNvPicPr>
          <p:nvPr/>
        </p:nvPicPr>
        <p:blipFill rotWithShape="1">
          <a:blip r:embed="rId2">
            <a:extLst>
              <a:ext uri="{28A0092B-C50C-407E-A947-70E740481C1C}">
                <a14:useLocalDpi xmlns:a14="http://schemas.microsoft.com/office/drawing/2010/main" val="0"/>
              </a:ext>
            </a:extLst>
          </a:blip>
          <a:srcRect t="16793" b="10566"/>
          <a:stretch>
            <a:fillRect/>
          </a:stretch>
        </p:blipFill>
        <p:spPr>
          <a:xfrm>
            <a:off x="6285395" y="1648451"/>
            <a:ext cx="2590749" cy="733935"/>
          </a:xfrm>
          <a:prstGeom prst="roundRect">
            <a:avLst>
              <a:gd name="adj" fmla="val 1469"/>
            </a:avLst>
          </a:prstGeom>
          <a:blipFill>
            <a:blip r:embed="rId3"/>
            <a:srcRect/>
            <a:stretch>
              <a:fillRect t="-43027" b="-43027"/>
            </a:stretch>
          </a:blipFill>
        </p:spPr>
      </p:pic>
      <p:pic>
        <p:nvPicPr>
          <p:cNvPr id="6" name="Picture Placeholder 36">
            <a:extLst>
              <a:ext uri="{FF2B5EF4-FFF2-40B4-BE49-F238E27FC236}">
                <a16:creationId xmlns:a16="http://schemas.microsoft.com/office/drawing/2014/main" id="{FE35CF18-A16E-9F65-6CEC-62F0CBB16BB2}"/>
              </a:ext>
            </a:extLst>
          </p:cNvPr>
          <p:cNvPicPr>
            <a:picLocks noChangeAspect="1"/>
          </p:cNvPicPr>
          <p:nvPr/>
        </p:nvPicPr>
        <p:blipFill>
          <a:blip r:embed="rId4">
            <a:extLst>
              <a:ext uri="{28A0092B-C50C-407E-A947-70E740481C1C}">
                <a14:useLocalDpi xmlns:a14="http://schemas.microsoft.com/office/drawing/2010/main" val="0"/>
              </a:ext>
            </a:extLst>
          </a:blip>
          <a:srcRect t="11194" b="11194"/>
          <a:stretch/>
        </p:blipFill>
        <p:spPr>
          <a:xfrm>
            <a:off x="9091967" y="1648451"/>
            <a:ext cx="2590749" cy="1561671"/>
          </a:xfrm>
          <a:prstGeom prst="roundRect">
            <a:avLst>
              <a:gd name="adj" fmla="val 1469"/>
            </a:avLst>
          </a:prstGeom>
          <a:blipFill>
            <a:blip r:embed="rId3"/>
            <a:srcRect/>
            <a:stretch>
              <a:fillRect t="-43027" b="-43027"/>
            </a:stretch>
          </a:blipFill>
        </p:spPr>
      </p:pic>
      <p:pic>
        <p:nvPicPr>
          <p:cNvPr id="5" name="Picture Placeholder 36">
            <a:extLst>
              <a:ext uri="{FF2B5EF4-FFF2-40B4-BE49-F238E27FC236}">
                <a16:creationId xmlns:a16="http://schemas.microsoft.com/office/drawing/2014/main" id="{9D563D7C-F198-BBAA-573C-11ADB339C377}"/>
              </a:ext>
            </a:extLst>
          </p:cNvPr>
          <p:cNvPicPr>
            <a:picLocks noChangeAspect="1"/>
          </p:cNvPicPr>
          <p:nvPr/>
        </p:nvPicPr>
        <p:blipFill>
          <a:blip r:embed="rId5">
            <a:extLst>
              <a:ext uri="{28A0092B-C50C-407E-A947-70E740481C1C}">
                <a14:useLocalDpi xmlns:a14="http://schemas.microsoft.com/office/drawing/2010/main" val="0"/>
              </a:ext>
            </a:extLst>
          </a:blip>
          <a:srcRect t="20493" r="-358" b="1971"/>
          <a:stretch>
            <a:fillRect/>
          </a:stretch>
        </p:blipFill>
        <p:spPr>
          <a:xfrm>
            <a:off x="6285395" y="2476188"/>
            <a:ext cx="2590749" cy="733934"/>
          </a:xfrm>
          <a:prstGeom prst="roundRect">
            <a:avLst>
              <a:gd name="adj" fmla="val 1469"/>
            </a:avLst>
          </a:prstGeom>
          <a:blipFill>
            <a:blip r:embed="rId3"/>
            <a:srcRect/>
            <a:stretch>
              <a:fillRect t="-43027" b="-43027"/>
            </a:stretch>
          </a:blipFill>
        </p:spPr>
      </p:pic>
    </p:spTree>
    <p:extLst>
      <p:ext uri="{BB962C8B-B14F-4D97-AF65-F5344CB8AC3E}">
        <p14:creationId xmlns:p14="http://schemas.microsoft.com/office/powerpoint/2010/main" val="869614179"/>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69</TotalTime>
  <Words>405</Words>
  <Application>Microsoft Office PowerPoint</Application>
  <PresentationFormat>Widescreen</PresentationFormat>
  <Paragraphs>38</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Helvetica Neue Light</vt:lpstr>
      <vt:lpstr>Inter Tight</vt:lpstr>
      <vt:lpstr>04. Text</vt:lpstr>
      <vt:lpstr>PlayStation</vt:lpstr>
      <vt:lpstr>PlayStation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Zoe Aresti</cp:lastModifiedBy>
  <cp:revision>5</cp:revision>
  <dcterms:created xsi:type="dcterms:W3CDTF">2026-06-18T13:58:37Z</dcterms:created>
  <dcterms:modified xsi:type="dcterms:W3CDTF">2026-06-25T13:46:56Z</dcterms:modified>
</cp:coreProperties>
</file>