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8" r:id="rId2"/>
    <p:sldId id="32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8"/>
          </p14:sldIdLst>
        </p14:section>
        <p14:section name="Detailed" id="{0EA4DDEA-782D-AA44-8D9A-864B26D7F0FD}">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6785DD-544C-9F4C-BA04-B8601ED56974}" v="20" dt="2026-07-13T13:44:23.4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28"/>
    <p:restoredTop sz="91370"/>
  </p:normalViewPr>
  <p:slideViewPr>
    <p:cSldViewPr snapToGrid="0">
      <p:cViewPr>
        <p:scale>
          <a:sx n="118" d="100"/>
          <a:sy n="118" d="100"/>
        </p:scale>
        <p:origin x="1216" y="14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13T15:12:16.188" v="809" actId="20577"/>
      <pc:docMkLst>
        <pc:docMk/>
      </pc:docMkLst>
      <pc:sldChg chg="addSp delSp modSp new del mod setBg modNotesTx">
        <pc:chgData name="Lottie Thompson [sd22c2t]" userId="98a8b714-f796-4d31-a9a4-7dc84f343c61" providerId="ADAL" clId="{2BD75302-921E-5E9F-A20A-9DC17D688525}" dt="2026-07-13T13:49:54.451" v="808" actId="2696"/>
        <pc:sldMkLst>
          <pc:docMk/>
          <pc:sldMk cId="665586536" sldId="326"/>
        </pc:sldMkLst>
      </pc:sldChg>
      <pc:sldChg chg="addSp delSp modSp add del mod ord setBg">
        <pc:chgData name="Lottie Thompson [sd22c2t]" userId="98a8b714-f796-4d31-a9a4-7dc84f343c61" providerId="ADAL" clId="{2BD75302-921E-5E9F-A20A-9DC17D688525}" dt="2026-07-13T13:41:09.806" v="596" actId="2696"/>
        <pc:sldMkLst>
          <pc:docMk/>
          <pc:sldMk cId="1556920974" sldId="327"/>
        </pc:sldMkLst>
      </pc:sldChg>
      <pc:sldChg chg="addSp delSp modSp new mod">
        <pc:chgData name="Lottie Thompson [sd22c2t]" userId="98a8b714-f796-4d31-a9a4-7dc84f343c61" providerId="ADAL" clId="{2BD75302-921E-5E9F-A20A-9DC17D688525}" dt="2026-07-13T15:12:16.188" v="809" actId="20577"/>
        <pc:sldMkLst>
          <pc:docMk/>
          <pc:sldMk cId="2529192336" sldId="328"/>
        </pc:sldMkLst>
        <pc:spChg chg="del">
          <ac:chgData name="Lottie Thompson [sd22c2t]" userId="98a8b714-f796-4d31-a9a4-7dc84f343c61" providerId="ADAL" clId="{2BD75302-921E-5E9F-A20A-9DC17D688525}" dt="2026-07-13T13:40:59.317" v="594" actId="478"/>
          <ac:spMkLst>
            <pc:docMk/>
            <pc:sldMk cId="2529192336" sldId="328"/>
            <ac:spMk id="2" creationId="{D8D260B3-A6F2-E6A2-AD4B-5B1B0EC2D0B8}"/>
          </ac:spMkLst>
        </pc:spChg>
        <pc:spChg chg="mod">
          <ac:chgData name="Lottie Thompson [sd22c2t]" userId="98a8b714-f796-4d31-a9a4-7dc84f343c61" providerId="ADAL" clId="{2BD75302-921E-5E9F-A20A-9DC17D688525}" dt="2026-07-13T13:29:23.685" v="568" actId="20577"/>
          <ac:spMkLst>
            <pc:docMk/>
            <pc:sldMk cId="2529192336" sldId="328"/>
            <ac:spMk id="3" creationId="{226FE948-25B0-C738-8BC1-DF9A946353E9}"/>
          </ac:spMkLst>
        </pc:spChg>
        <pc:spChg chg="del">
          <ac:chgData name="Lottie Thompson [sd22c2t]" userId="98a8b714-f796-4d31-a9a4-7dc84f343c61" providerId="ADAL" clId="{2BD75302-921E-5E9F-A20A-9DC17D688525}" dt="2026-07-13T13:29:14.714" v="559" actId="478"/>
          <ac:spMkLst>
            <pc:docMk/>
            <pc:sldMk cId="2529192336" sldId="328"/>
            <ac:spMk id="4" creationId="{3BF8078C-C9E0-B798-8F5B-D53565F76D0D}"/>
          </ac:spMkLst>
        </pc:spChg>
        <pc:spChg chg="del">
          <ac:chgData name="Lottie Thompson [sd22c2t]" userId="98a8b714-f796-4d31-a9a4-7dc84f343c61" providerId="ADAL" clId="{2BD75302-921E-5E9F-A20A-9DC17D688525}" dt="2026-07-13T13:29:13.448" v="558" actId="478"/>
          <ac:spMkLst>
            <pc:docMk/>
            <pc:sldMk cId="2529192336" sldId="328"/>
            <ac:spMk id="5" creationId="{DB3BAFF8-9A17-854B-449F-E632B46849EB}"/>
          </ac:spMkLst>
        </pc:spChg>
        <pc:spChg chg="del">
          <ac:chgData name="Lottie Thompson [sd22c2t]" userId="98a8b714-f796-4d31-a9a4-7dc84f343c61" providerId="ADAL" clId="{2BD75302-921E-5E9F-A20A-9DC17D688525}" dt="2026-07-13T13:29:10.150" v="557" actId="478"/>
          <ac:spMkLst>
            <pc:docMk/>
            <pc:sldMk cId="2529192336" sldId="328"/>
            <ac:spMk id="6" creationId="{FAEDB269-B9C3-3832-2493-EF180715827D}"/>
          </ac:spMkLst>
        </pc:spChg>
        <pc:spChg chg="add mod">
          <ac:chgData name="Lottie Thompson [sd22c2t]" userId="98a8b714-f796-4d31-a9a4-7dc84f343c61" providerId="ADAL" clId="{2BD75302-921E-5E9F-A20A-9DC17D688525}" dt="2026-07-13T15:12:16.188" v="809" actId="20577"/>
          <ac:spMkLst>
            <pc:docMk/>
            <pc:sldMk cId="2529192336" sldId="328"/>
            <ac:spMk id="7" creationId="{1CA647F4-B84F-994A-AEA6-C370E56F8D32}"/>
          </ac:spMkLst>
        </pc:spChg>
        <pc:spChg chg="add mod">
          <ac:chgData name="Lottie Thompson [sd22c2t]" userId="98a8b714-f796-4d31-a9a4-7dc84f343c61" providerId="ADAL" clId="{2BD75302-921E-5E9F-A20A-9DC17D688525}" dt="2026-07-13T13:40:59.716" v="595"/>
          <ac:spMkLst>
            <pc:docMk/>
            <pc:sldMk cId="2529192336" sldId="328"/>
            <ac:spMk id="10" creationId="{E6A4B4BC-6455-2738-FCD5-F7B77AD4A204}"/>
          </ac:spMkLst>
        </pc:spChg>
        <pc:picChg chg="add mod">
          <ac:chgData name="Lottie Thompson [sd22c2t]" userId="98a8b714-f796-4d31-a9a4-7dc84f343c61" providerId="ADAL" clId="{2BD75302-921E-5E9F-A20A-9DC17D688525}" dt="2026-07-13T13:39:32.769" v="584" actId="14826"/>
          <ac:picMkLst>
            <pc:docMk/>
            <pc:sldMk cId="2529192336" sldId="328"/>
            <ac:picMk id="8" creationId="{F610E727-BBC9-1EC2-9D2B-0300ACB368B4}"/>
          </ac:picMkLst>
        </pc:picChg>
        <pc:picChg chg="add mod">
          <ac:chgData name="Lottie Thompson [sd22c2t]" userId="98a8b714-f796-4d31-a9a4-7dc84f343c61" providerId="ADAL" clId="{2BD75302-921E-5E9F-A20A-9DC17D688525}" dt="2026-07-13T13:39:40.020" v="585" actId="14826"/>
          <ac:picMkLst>
            <pc:docMk/>
            <pc:sldMk cId="2529192336" sldId="328"/>
            <ac:picMk id="9" creationId="{70B12B13-253C-5B4B-C838-26BF6F344CE1}"/>
          </ac:picMkLst>
        </pc:picChg>
      </pc:sldChg>
      <pc:sldChg chg="addSp modSp add mod ord">
        <pc:chgData name="Lottie Thompson [sd22c2t]" userId="98a8b714-f796-4d31-a9a4-7dc84f343c61" providerId="ADAL" clId="{2BD75302-921E-5E9F-A20A-9DC17D688525}" dt="2026-07-13T13:49:02.327" v="807" actId="12385"/>
        <pc:sldMkLst>
          <pc:docMk/>
          <pc:sldMk cId="1386021505" sldId="329"/>
        </pc:sldMkLst>
        <pc:spChg chg="mod">
          <ac:chgData name="Lottie Thompson [sd22c2t]" userId="98a8b714-f796-4d31-a9a4-7dc84f343c61" providerId="ADAL" clId="{2BD75302-921E-5E9F-A20A-9DC17D688525}" dt="2026-07-13T13:40:51.311" v="593" actId="1076"/>
          <ac:spMkLst>
            <pc:docMk/>
            <pc:sldMk cId="1386021505" sldId="329"/>
            <ac:spMk id="2" creationId="{EC78B784-BB85-B5E5-8B1E-155AE6AAA97D}"/>
          </ac:spMkLst>
        </pc:spChg>
        <pc:spChg chg="add mod">
          <ac:chgData name="Lottie Thompson [sd22c2t]" userId="98a8b714-f796-4d31-a9a4-7dc84f343c61" providerId="ADAL" clId="{2BD75302-921E-5E9F-A20A-9DC17D688525}" dt="2026-07-13T13:41:29.722" v="599"/>
          <ac:spMkLst>
            <pc:docMk/>
            <pc:sldMk cId="1386021505" sldId="329"/>
            <ac:spMk id="4" creationId="{E23FDDB1-E0DB-B1AD-2909-3419721A43AF}"/>
          </ac:spMkLst>
        </pc:spChg>
        <pc:spChg chg="add mod">
          <ac:chgData name="Lottie Thompson [sd22c2t]" userId="98a8b714-f796-4d31-a9a4-7dc84f343c61" providerId="ADAL" clId="{2BD75302-921E-5E9F-A20A-9DC17D688525}" dt="2026-07-13T13:47:37.860" v="749" actId="1076"/>
          <ac:spMkLst>
            <pc:docMk/>
            <pc:sldMk cId="1386021505" sldId="329"/>
            <ac:spMk id="6" creationId="{806C61D3-7DC0-0A19-253A-334C1012EF6D}"/>
          </ac:spMkLst>
        </pc:spChg>
        <pc:spChg chg="mod">
          <ac:chgData name="Lottie Thompson [sd22c2t]" userId="98a8b714-f796-4d31-a9a4-7dc84f343c61" providerId="ADAL" clId="{2BD75302-921E-5E9F-A20A-9DC17D688525}" dt="2026-07-13T13:46:01.277" v="732" actId="14100"/>
          <ac:spMkLst>
            <pc:docMk/>
            <pc:sldMk cId="1386021505" sldId="329"/>
            <ac:spMk id="7" creationId="{A274E1F8-C82B-C05A-F7B6-347382EBAD65}"/>
          </ac:spMkLst>
        </pc:spChg>
        <pc:graphicFrameChg chg="add mod modGraphic">
          <ac:chgData name="Lottie Thompson [sd22c2t]" userId="98a8b714-f796-4d31-a9a4-7dc84f343c61" providerId="ADAL" clId="{2BD75302-921E-5E9F-A20A-9DC17D688525}" dt="2026-07-13T13:49:02.327" v="807" actId="12385"/>
          <ac:graphicFrameMkLst>
            <pc:docMk/>
            <pc:sldMk cId="1386021505" sldId="329"/>
            <ac:graphicFrameMk id="5" creationId="{A8F313EC-965B-FD50-F9F5-5CBB3DD90E52}"/>
          </ac:graphicFrameMkLst>
        </pc:graphicFrameChg>
        <pc:picChg chg="mod modCrop">
          <ac:chgData name="Lottie Thompson [sd22c2t]" userId="98a8b714-f796-4d31-a9a4-7dc84f343c61" providerId="ADAL" clId="{2BD75302-921E-5E9F-A20A-9DC17D688525}" dt="2026-07-13T13:47:22.426" v="747" actId="1076"/>
          <ac:picMkLst>
            <pc:docMk/>
            <pc:sldMk cId="1386021505" sldId="329"/>
            <ac:picMk id="8" creationId="{9040F97A-77FE-8E23-9862-164DE8EA79D6}"/>
          </ac:picMkLst>
        </pc:picChg>
        <pc:picChg chg="mod modCrop">
          <ac:chgData name="Lottie Thompson [sd22c2t]" userId="98a8b714-f796-4d31-a9a4-7dc84f343c61" providerId="ADAL" clId="{2BD75302-921E-5E9F-A20A-9DC17D688525}" dt="2026-07-13T13:47:19.394" v="746" actId="14100"/>
          <ac:picMkLst>
            <pc:docMk/>
            <pc:sldMk cId="1386021505" sldId="329"/>
            <ac:picMk id="9" creationId="{764C7342-C8BB-074B-010D-D368CEAEFAE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654246">
              <a:buClrTx/>
              <a:buNone/>
              <a:defRPr/>
            </a:pPr>
            <a:r>
              <a:rPr lang="en-GB" sz="800" b="0" kern="1200" dirty="0">
                <a:ea typeface="+mn-ea"/>
                <a:cs typeface="+mn-cs"/>
              </a:rPr>
              <a:t>Source: DCM / PSA Group. Conducted by: </a:t>
            </a:r>
            <a:r>
              <a:rPr lang="en-GB" sz="800" b="0" kern="1200" dirty="0" err="1">
                <a:ea typeface="+mn-ea"/>
                <a:cs typeface="+mn-cs"/>
              </a:rPr>
              <a:t>Differentology</a:t>
            </a:r>
            <a:r>
              <a:rPr lang="en-GB" sz="800" b="0" kern="1200" dirty="0">
                <a:ea typeface="+mn-ea"/>
                <a:cs typeface="+mn-cs"/>
              </a:rPr>
              <a:t>, January 2019. </a:t>
            </a:r>
          </a:p>
          <a:p>
            <a:pPr marL="158750" indent="0" algn="r" defTabSz="654246">
              <a:buClrTx/>
              <a:buNone/>
              <a:defRPr/>
            </a:pPr>
            <a:r>
              <a:rPr lang="en-GB" sz="800" b="0" kern="1200" dirty="0">
                <a:ea typeface="+mn-ea"/>
                <a:cs typeface="+mn-cs"/>
              </a:rPr>
              <a:t>Base: ABC1 35+. </a:t>
            </a:r>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1637204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F0FC6-FD43-5090-7F4C-553A8E5BF6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74B67-46F3-846A-8BD4-96789CC03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F49C53-7A2A-7223-D9E5-8F26D49AB8E0}"/>
              </a:ext>
            </a:extLst>
          </p:cNvPr>
          <p:cNvSpPr>
            <a:spLocks noGrp="1"/>
          </p:cNvSpPr>
          <p:nvPr>
            <p:ph type="body" idx="1"/>
          </p:nvPr>
        </p:nvSpPr>
        <p:spPr/>
        <p:txBody>
          <a:bodyPr/>
          <a:lstStyle/>
          <a:p>
            <a:pPr marL="158750" indent="0" algn="r" defTabSz="654246">
              <a:buClrTx/>
              <a:buNone/>
              <a:defRPr/>
            </a:pPr>
            <a:r>
              <a:rPr lang="en-GB" sz="800" b="0" kern="1200" dirty="0">
                <a:ea typeface="+mn-ea"/>
                <a:cs typeface="+mn-cs"/>
              </a:rPr>
              <a:t>Source: DCM / PSA Group. Conducted by: </a:t>
            </a:r>
            <a:r>
              <a:rPr lang="en-GB" sz="800" b="0" kern="1200" dirty="0" err="1">
                <a:ea typeface="+mn-ea"/>
                <a:cs typeface="+mn-cs"/>
              </a:rPr>
              <a:t>Differentology</a:t>
            </a:r>
            <a:r>
              <a:rPr lang="en-GB" sz="800" b="0" kern="1200" dirty="0">
                <a:ea typeface="+mn-ea"/>
                <a:cs typeface="+mn-cs"/>
              </a:rPr>
              <a:t>, January 2019. </a:t>
            </a:r>
          </a:p>
          <a:p>
            <a:pPr marL="158750" indent="0" algn="r" defTabSz="654246">
              <a:buClrTx/>
              <a:buNone/>
              <a:defRPr/>
            </a:pPr>
            <a:r>
              <a:rPr lang="en-GB" sz="800" b="0" kern="1200" dirty="0">
                <a:ea typeface="+mn-ea"/>
                <a:cs typeface="+mn-cs"/>
              </a:rPr>
              <a:t>Base: ABC1 35+. </a:t>
            </a:r>
            <a:endParaRPr lang="en-US" dirty="0"/>
          </a:p>
        </p:txBody>
      </p:sp>
      <p:sp>
        <p:nvSpPr>
          <p:cNvPr id="4" name="Slide Number Placeholder 3">
            <a:extLst>
              <a:ext uri="{FF2B5EF4-FFF2-40B4-BE49-F238E27FC236}">
                <a16:creationId xmlns:a16="http://schemas.microsoft.com/office/drawing/2014/main" id="{EA63E711-78EE-49B7-EC06-BA8CC844B839}"/>
              </a:ext>
            </a:extLst>
          </p:cNvPr>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31111108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13/07/2026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7.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7.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6FE948-25B0-C738-8BC1-DF9A946353E9}"/>
              </a:ext>
            </a:extLst>
          </p:cNvPr>
          <p:cNvSpPr>
            <a:spLocks noGrp="1"/>
          </p:cNvSpPr>
          <p:nvPr>
            <p:ph type="title"/>
          </p:nvPr>
        </p:nvSpPr>
        <p:spPr/>
        <p:txBody>
          <a:bodyPr/>
          <a:lstStyle/>
          <a:p>
            <a:r>
              <a:rPr lang="en-US" dirty="0"/>
              <a:t>PSA Group</a:t>
            </a:r>
          </a:p>
        </p:txBody>
      </p:sp>
      <p:sp>
        <p:nvSpPr>
          <p:cNvPr id="7" name="Text Placeholder 4">
            <a:extLst>
              <a:ext uri="{FF2B5EF4-FFF2-40B4-BE49-F238E27FC236}">
                <a16:creationId xmlns:a16="http://schemas.microsoft.com/office/drawing/2014/main" id="{1CA647F4-B84F-994A-AEA6-C370E56F8D32}"/>
              </a:ext>
            </a:extLst>
          </p:cNvPr>
          <p:cNvSpPr>
            <a:spLocks noGrp="1"/>
          </p:cNvSpPr>
          <p:nvPr>
            <p:ph type="body" sz="quarter" idx="16"/>
          </p:nvPr>
        </p:nvSpPr>
        <p:spPr>
          <a:xfrm>
            <a:off x="510922" y="1496784"/>
            <a:ext cx="7344105" cy="4252948"/>
          </a:xfrm>
        </p:spPr>
        <p:txBody>
          <a:bodyPr/>
          <a:lstStyle/>
          <a:p>
            <a:pPr lvl="0" indent="0" defTabSz="961844">
              <a:lnSpc>
                <a:spcPct val="100000"/>
              </a:lnSpc>
              <a:spcBef>
                <a:spcPts val="0"/>
              </a:spcBef>
              <a:buClr>
                <a:srgbClr val="FFFFFF"/>
              </a:buClr>
              <a:buSzPct val="100000"/>
              <a:defRPr/>
            </a:pPr>
            <a:r>
              <a:rPr lang="en-GB" sz="1500" b="1" dirty="0"/>
              <a:t>Background </a:t>
            </a:r>
            <a:br>
              <a:rPr lang="en-GB" sz="1500" b="1" dirty="0"/>
            </a:br>
            <a:r>
              <a:rPr lang="en-GB" sz="1500" dirty="0"/>
              <a:t>PSA Group wanted to use cinema as an opportunity for longer brand storytelling compared to other AV channels – with the ultimate aim of increasing model awareness and consideration.</a:t>
            </a:r>
            <a:br>
              <a:rPr lang="en-GB" sz="1500" dirty="0"/>
            </a:br>
            <a:endParaRPr lang="en-GB" sz="1500" b="1" dirty="0"/>
          </a:p>
          <a:p>
            <a:pPr lvl="0" indent="0" defTabSz="961844">
              <a:lnSpc>
                <a:spcPct val="100000"/>
              </a:lnSpc>
              <a:spcBef>
                <a:spcPts val="0"/>
              </a:spcBef>
              <a:buClr>
                <a:srgbClr val="FFFFFF"/>
              </a:buClr>
              <a:buSzPct val="100000"/>
              <a:defRPr/>
            </a:pPr>
            <a:r>
              <a:rPr lang="en-GB" sz="1500" b="1" dirty="0"/>
              <a:t>Plan</a:t>
            </a:r>
            <a:br>
              <a:rPr lang="en-GB" sz="1500" b="1" dirty="0"/>
            </a:br>
            <a:r>
              <a:rPr lang="en-GB" sz="1500" dirty="0">
                <a:solidFill>
                  <a:srgbClr val="000000"/>
                </a:solidFill>
              </a:rPr>
              <a:t>‘Awards Season’ provided the opportunity for PSA to engage with upmarket audiences and align with premium programming. PSA Group bought the Gold Spot in Oscar and BAFTA contenders including </a:t>
            </a:r>
            <a:r>
              <a:rPr lang="en-GB" sz="1500" i="1" dirty="0">
                <a:solidFill>
                  <a:srgbClr val="000000"/>
                </a:solidFill>
              </a:rPr>
              <a:t>Stan &amp; Ollie</a:t>
            </a:r>
            <a:r>
              <a:rPr lang="en-GB" sz="1500" dirty="0">
                <a:solidFill>
                  <a:srgbClr val="000000"/>
                </a:solidFill>
              </a:rPr>
              <a:t>, </a:t>
            </a:r>
            <a:r>
              <a:rPr lang="en-GB" sz="1500" i="1" dirty="0">
                <a:solidFill>
                  <a:srgbClr val="000000"/>
                </a:solidFill>
              </a:rPr>
              <a:t>Green Book</a:t>
            </a:r>
            <a:r>
              <a:rPr lang="en-GB" sz="1500" dirty="0">
                <a:solidFill>
                  <a:srgbClr val="000000"/>
                </a:solidFill>
              </a:rPr>
              <a:t>, and</a:t>
            </a:r>
            <a:r>
              <a:rPr lang="en-GB" sz="1500" i="1" dirty="0">
                <a:solidFill>
                  <a:srgbClr val="000000"/>
                </a:solidFill>
              </a:rPr>
              <a:t> The Favourite</a:t>
            </a:r>
            <a:r>
              <a:rPr lang="en-GB" sz="1500" dirty="0">
                <a:solidFill>
                  <a:srgbClr val="000000"/>
                </a:solidFill>
              </a:rPr>
              <a:t>.</a:t>
            </a:r>
            <a:br>
              <a:rPr lang="en-GB" sz="1500" dirty="0">
                <a:solidFill>
                  <a:srgbClr val="000000"/>
                </a:solidFill>
              </a:rPr>
            </a:br>
            <a:endParaRPr lang="en-GB" sz="1500" dirty="0">
              <a:solidFill>
                <a:srgbClr val="000000"/>
              </a:solidFill>
            </a:endParaRPr>
          </a:p>
          <a:p>
            <a:pPr lvl="0" indent="0" defTabSz="961844">
              <a:lnSpc>
                <a:spcPct val="100000"/>
              </a:lnSpc>
              <a:spcBef>
                <a:spcPts val="0"/>
              </a:spcBef>
              <a:buClr>
                <a:srgbClr val="FFFFFF"/>
              </a:buClr>
              <a:buSzPct val="100000"/>
              <a:defRPr/>
            </a:pPr>
            <a:r>
              <a:rPr lang="en-GB" sz="1500" b="1" dirty="0"/>
              <a:t>Results</a:t>
            </a:r>
          </a:p>
          <a:p>
            <a:pPr lvl="0" indent="0" defTabSz="961844">
              <a:lnSpc>
                <a:spcPct val="100000"/>
              </a:lnSpc>
              <a:spcBef>
                <a:spcPts val="0"/>
              </a:spcBef>
              <a:buClr>
                <a:srgbClr val="FFFFFF"/>
              </a:buClr>
              <a:buSzPct val="100000"/>
              <a:defRPr/>
            </a:pP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The cinema campaign helped increase perceptions of reliability for both Citroen (+33%) and Peugeot (+42%) brands</a:t>
            </a:r>
          </a:p>
          <a:p>
            <a:pPr marL="285750" lvl="0" indent="-285750" defTabSz="961844">
              <a:lnSpc>
                <a:spcPct val="100000"/>
              </a:lnSpc>
              <a:spcBef>
                <a:spcPts val="0"/>
              </a:spcBef>
              <a:buClr>
                <a:schemeClr val="tx1"/>
              </a:buClr>
              <a:buSzPct val="100000"/>
              <a:buFont typeface="Arial" panose="020B0604020202020204" pitchFamily="34" charset="0"/>
              <a:buChar char="•"/>
              <a:defRPr/>
            </a:pPr>
            <a:endParaRPr lang="en-GB" sz="1500"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Exposure via cinema led to increases in consideration for all three PSA Group brands – Citroen (+68%), DS (+72%) and Peugeot (+25%)</a:t>
            </a:r>
          </a:p>
        </p:txBody>
      </p:sp>
      <p:pic>
        <p:nvPicPr>
          <p:cNvPr id="8" name="Picture Placeholder 8">
            <a:extLst>
              <a:ext uri="{FF2B5EF4-FFF2-40B4-BE49-F238E27FC236}">
                <a16:creationId xmlns:a16="http://schemas.microsoft.com/office/drawing/2014/main" id="{F610E727-BBC9-1EC2-9D2B-0300ACB368B4}"/>
              </a:ext>
            </a:extLst>
          </p:cNvPr>
          <p:cNvPicPr>
            <a:picLocks noChangeAspect="1"/>
          </p:cNvPicPr>
          <p:nvPr/>
        </p:nvPicPr>
        <p:blipFill>
          <a:blip r:embed="rId3">
            <a:extLst>
              <a:ext uri="{28A0092B-C50C-407E-A947-70E740481C1C}">
                <a14:useLocalDpi xmlns:a14="http://schemas.microsoft.com/office/drawing/2010/main" val="0"/>
              </a:ext>
            </a:extLst>
          </a:blip>
          <a:srcRect l="15587" r="15587"/>
          <a:stretch/>
        </p:blipFill>
        <p:spPr>
          <a:xfrm>
            <a:off x="8556479" y="981075"/>
            <a:ext cx="3291033" cy="2390828"/>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70B12B13-253C-5B4B-C838-26BF6F344CE1}"/>
              </a:ext>
            </a:extLst>
          </p:cNvPr>
          <p:cNvPicPr>
            <a:picLocks noChangeAspect="1"/>
          </p:cNvPicPr>
          <p:nvPr/>
        </p:nvPicPr>
        <p:blipFill>
          <a:blip r:embed="rId5">
            <a:extLst>
              <a:ext uri="{28A0092B-C50C-407E-A947-70E740481C1C}">
                <a14:useLocalDpi xmlns:a14="http://schemas.microsoft.com/office/drawing/2010/main" val="0"/>
              </a:ext>
            </a:extLst>
          </a:blip>
          <a:srcRect l="11285" r="11285"/>
          <a:stretch/>
        </p:blipFill>
        <p:spPr>
          <a:xfrm>
            <a:off x="8556479" y="3486097"/>
            <a:ext cx="3291033" cy="2390828"/>
          </a:xfrm>
          <a:prstGeom prst="roundRect">
            <a:avLst>
              <a:gd name="adj" fmla="val 1469"/>
            </a:avLst>
          </a:prstGeom>
          <a:blipFill>
            <a:blip r:embed="rId4"/>
            <a:srcRect/>
            <a:stretch>
              <a:fillRect t="-13649" b="-13649"/>
            </a:stretch>
          </a:blipFill>
        </p:spPr>
      </p:pic>
      <p:sp>
        <p:nvSpPr>
          <p:cNvPr id="10" name="Text Placeholder 1">
            <a:extLst>
              <a:ext uri="{FF2B5EF4-FFF2-40B4-BE49-F238E27FC236}">
                <a16:creationId xmlns:a16="http://schemas.microsoft.com/office/drawing/2014/main" id="{E6A4B4BC-6455-2738-FCD5-F7B77AD4A204}"/>
              </a:ext>
            </a:extLst>
          </p:cNvPr>
          <p:cNvSpPr>
            <a:spLocks noGrp="1"/>
          </p:cNvSpPr>
          <p:nvPr>
            <p:ph type="body" sz="quarter" idx="83"/>
          </p:nvPr>
        </p:nvSpPr>
        <p:spPr>
          <a:xfrm>
            <a:off x="6599567" y="6302650"/>
            <a:ext cx="5398076" cy="157051"/>
          </a:xfrm>
        </p:spPr>
        <p:txBody>
          <a:bodyPr/>
          <a:lstStyle/>
          <a:p>
            <a:pPr marL="158750" indent="0" defTabSz="654246">
              <a:lnSpc>
                <a:spcPct val="100000"/>
              </a:lnSpc>
              <a:defRPr/>
            </a:pPr>
            <a:r>
              <a:rPr lang="en-GB" dirty="0"/>
              <a:t>Source: DCM / PSA Group. Conducted by: </a:t>
            </a:r>
            <a:r>
              <a:rPr lang="en-GB" dirty="0" err="1"/>
              <a:t>Differentology</a:t>
            </a:r>
            <a:r>
              <a:rPr lang="en-GB" dirty="0"/>
              <a:t>, January 2019. </a:t>
            </a:r>
            <a:br>
              <a:rPr lang="en-GB" dirty="0"/>
            </a:br>
            <a:r>
              <a:rPr lang="en-GB" dirty="0"/>
              <a:t>Base: ABC1 35+. </a:t>
            </a:r>
            <a:endParaRPr lang="en-US" dirty="0"/>
          </a:p>
          <a:p>
            <a:pPr>
              <a:lnSpc>
                <a:spcPct val="100000"/>
              </a:lnSpc>
            </a:pPr>
            <a:endParaRPr lang="en-US" dirty="0"/>
          </a:p>
        </p:txBody>
      </p:sp>
    </p:spTree>
    <p:extLst>
      <p:ext uri="{BB962C8B-B14F-4D97-AF65-F5344CB8AC3E}">
        <p14:creationId xmlns:p14="http://schemas.microsoft.com/office/powerpoint/2010/main" val="2529192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5D22B-F401-6921-C01B-1A67CFF105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C78B784-BB85-B5E5-8B1E-155AE6AAA97D}"/>
              </a:ext>
            </a:extLst>
          </p:cNvPr>
          <p:cNvSpPr>
            <a:spLocks noGrp="1"/>
          </p:cNvSpPr>
          <p:nvPr>
            <p:ph type="body" sz="quarter" idx="83"/>
          </p:nvPr>
        </p:nvSpPr>
        <p:spPr>
          <a:xfrm>
            <a:off x="6599567" y="6302650"/>
            <a:ext cx="5398076" cy="157051"/>
          </a:xfrm>
        </p:spPr>
        <p:txBody>
          <a:bodyPr/>
          <a:lstStyle/>
          <a:p>
            <a:pPr marL="158750" indent="0" defTabSz="654246">
              <a:lnSpc>
                <a:spcPct val="100000"/>
              </a:lnSpc>
              <a:defRPr/>
            </a:pPr>
            <a:r>
              <a:rPr lang="en-GB" dirty="0"/>
              <a:t>Source: DCM / PSA Group. Conducted by: </a:t>
            </a:r>
            <a:r>
              <a:rPr lang="en-GB" dirty="0" err="1"/>
              <a:t>Differentology</a:t>
            </a:r>
            <a:r>
              <a:rPr lang="en-GB" dirty="0"/>
              <a:t>, January 2019. </a:t>
            </a:r>
            <a:br>
              <a:rPr lang="en-GB" dirty="0"/>
            </a:br>
            <a:r>
              <a:rPr lang="en-GB" dirty="0"/>
              <a:t>Base: ABC1 35+. </a:t>
            </a:r>
            <a:endParaRPr lang="en-US" dirty="0"/>
          </a:p>
          <a:p>
            <a:pPr>
              <a:lnSpc>
                <a:spcPct val="100000"/>
              </a:lnSpc>
            </a:pPr>
            <a:endParaRPr lang="en-US" dirty="0"/>
          </a:p>
        </p:txBody>
      </p:sp>
      <p:sp>
        <p:nvSpPr>
          <p:cNvPr id="3" name="Title 2">
            <a:extLst>
              <a:ext uri="{FF2B5EF4-FFF2-40B4-BE49-F238E27FC236}">
                <a16:creationId xmlns:a16="http://schemas.microsoft.com/office/drawing/2014/main" id="{FC380D96-DA3D-21E0-EA34-D6971368CAEC}"/>
              </a:ext>
            </a:extLst>
          </p:cNvPr>
          <p:cNvSpPr>
            <a:spLocks noGrp="1"/>
          </p:cNvSpPr>
          <p:nvPr>
            <p:ph type="title"/>
          </p:nvPr>
        </p:nvSpPr>
        <p:spPr/>
        <p:txBody>
          <a:bodyPr/>
          <a:lstStyle/>
          <a:p>
            <a:r>
              <a:rPr lang="en-US" dirty="0"/>
              <a:t>PSA Group</a:t>
            </a:r>
          </a:p>
        </p:txBody>
      </p:sp>
      <p:sp>
        <p:nvSpPr>
          <p:cNvPr id="7" name="Text Placeholder 4">
            <a:extLst>
              <a:ext uri="{FF2B5EF4-FFF2-40B4-BE49-F238E27FC236}">
                <a16:creationId xmlns:a16="http://schemas.microsoft.com/office/drawing/2014/main" id="{A274E1F8-C82B-C05A-F7B6-347382EBAD65}"/>
              </a:ext>
            </a:extLst>
          </p:cNvPr>
          <p:cNvSpPr>
            <a:spLocks noGrp="1"/>
          </p:cNvSpPr>
          <p:nvPr>
            <p:ph type="body" sz="quarter" idx="16"/>
          </p:nvPr>
        </p:nvSpPr>
        <p:spPr>
          <a:xfrm>
            <a:off x="508534" y="1606042"/>
            <a:ext cx="5035740" cy="4161306"/>
          </a:xfrm>
        </p:spPr>
        <p:txBody>
          <a:bodyPr/>
          <a:lstStyle/>
          <a:p>
            <a:pPr indent="0" defTabSz="961844">
              <a:lnSpc>
                <a:spcPct val="100000"/>
              </a:lnSpc>
              <a:spcBef>
                <a:spcPts val="0"/>
              </a:spcBef>
              <a:buClr>
                <a:srgbClr val="FFFFFF"/>
              </a:buClr>
              <a:buSzPct val="100000"/>
              <a:defRPr/>
            </a:pPr>
            <a:r>
              <a:rPr lang="en-GB" sz="1300" b="1" dirty="0"/>
              <a:t>Background </a:t>
            </a:r>
            <a:br>
              <a:rPr lang="en-GB" sz="1300" b="1" dirty="0"/>
            </a:br>
            <a:r>
              <a:rPr lang="en-GB" altLang="en-US" sz="1300" dirty="0">
                <a:solidFill>
                  <a:srgbClr val="000000"/>
                </a:solidFill>
                <a:cs typeface="Arial" pitchFamily="34" charset="0"/>
              </a:rPr>
              <a:t>Historically, the first quarter of the year is very important and competitive for brands in the motor sector with the majority running advertising and looking to capitalise during this key sales period. PSA Group (Citroen, DS and Peugeot) was looking for opportunities that would deliver positive impact amongst its target audience of affluent adults and provide the opportunity for longer brand storytelling compared to other AV channels – with the ultimate aim of increasing model awareness and consideration.</a:t>
            </a:r>
            <a:br>
              <a:rPr lang="en-GB" altLang="en-US" sz="1300" dirty="0">
                <a:solidFill>
                  <a:srgbClr val="000000"/>
                </a:solidFill>
                <a:cs typeface="Arial" pitchFamily="34" charset="0"/>
              </a:rPr>
            </a:br>
            <a:br>
              <a:rPr lang="en-GB" altLang="en-US" sz="1300" dirty="0">
                <a:solidFill>
                  <a:srgbClr val="000000"/>
                </a:solidFill>
                <a:cs typeface="Arial" pitchFamily="34" charset="0"/>
              </a:rPr>
            </a:br>
            <a:r>
              <a:rPr lang="en-GB" sz="1300" b="1" dirty="0"/>
              <a:t>Plan</a:t>
            </a:r>
            <a:br>
              <a:rPr lang="en-GB" sz="1300" b="1" dirty="0"/>
            </a:br>
            <a:r>
              <a:rPr lang="en-GB" altLang="en-US" sz="1300" dirty="0">
                <a:solidFill>
                  <a:srgbClr val="000000"/>
                </a:solidFill>
                <a:cs typeface="Arial" pitchFamily="34" charset="0"/>
              </a:rPr>
              <a:t>‘Awards Season’ was the perfect fit for PSA, running from January to March it provided the opportunity for PSA to engage with upmarket audiences and align its three key brands with the highest quality content on the big screen in the lead up to the Oscars and BAFTAs. PSA Group bought the Gold Spot (the most prestigious spot in the reel) in a selection of Oscar and BAFTA contenders including </a:t>
            </a:r>
            <a:r>
              <a:rPr lang="en-GB" altLang="en-US" sz="1300" i="1" dirty="0">
                <a:solidFill>
                  <a:srgbClr val="000000"/>
                </a:solidFill>
                <a:cs typeface="Arial" pitchFamily="34" charset="0"/>
              </a:rPr>
              <a:t>Stan &amp; Ollie</a:t>
            </a:r>
            <a:r>
              <a:rPr lang="en-GB" altLang="en-US" sz="1300" dirty="0">
                <a:solidFill>
                  <a:srgbClr val="000000"/>
                </a:solidFill>
                <a:cs typeface="Arial" pitchFamily="34" charset="0"/>
              </a:rPr>
              <a:t>, </a:t>
            </a:r>
            <a:r>
              <a:rPr lang="en-GB" altLang="en-US" sz="1300" i="1" dirty="0">
                <a:solidFill>
                  <a:srgbClr val="000000"/>
                </a:solidFill>
                <a:cs typeface="Arial" pitchFamily="34" charset="0"/>
              </a:rPr>
              <a:t>Green Book</a:t>
            </a:r>
            <a:r>
              <a:rPr lang="en-GB" altLang="en-US" sz="1300" dirty="0">
                <a:solidFill>
                  <a:srgbClr val="000000"/>
                </a:solidFill>
                <a:cs typeface="Arial" pitchFamily="34" charset="0"/>
              </a:rPr>
              <a:t>, </a:t>
            </a:r>
            <a:r>
              <a:rPr lang="en-GB" altLang="en-US" sz="1300" i="1" dirty="0">
                <a:solidFill>
                  <a:srgbClr val="000000"/>
                </a:solidFill>
                <a:cs typeface="Arial" pitchFamily="34" charset="0"/>
              </a:rPr>
              <a:t>The Favourite </a:t>
            </a:r>
            <a:r>
              <a:rPr lang="en-GB" altLang="en-US" sz="1300" dirty="0">
                <a:solidFill>
                  <a:srgbClr val="000000"/>
                </a:solidFill>
                <a:cs typeface="Arial" pitchFamily="34" charset="0"/>
              </a:rPr>
              <a:t>and </a:t>
            </a:r>
            <a:r>
              <a:rPr lang="en-GB" altLang="en-US" sz="1300" i="1" dirty="0">
                <a:solidFill>
                  <a:srgbClr val="000000"/>
                </a:solidFill>
                <a:cs typeface="Arial" pitchFamily="34" charset="0"/>
              </a:rPr>
              <a:t>Vice</a:t>
            </a:r>
            <a:r>
              <a:rPr lang="en-GB" altLang="en-US" sz="1300" dirty="0">
                <a:solidFill>
                  <a:srgbClr val="000000"/>
                </a:solidFill>
                <a:cs typeface="Arial" pitchFamily="34" charset="0"/>
              </a:rPr>
              <a:t>.</a:t>
            </a:r>
            <a:br>
              <a:rPr lang="en-GB" altLang="en-US" sz="1300" dirty="0">
                <a:solidFill>
                  <a:srgbClr val="000000"/>
                </a:solidFill>
                <a:cs typeface="Arial" pitchFamily="34" charset="0"/>
              </a:rPr>
            </a:br>
            <a:br>
              <a:rPr lang="en-GB" altLang="en-US" sz="1300" dirty="0">
                <a:solidFill>
                  <a:srgbClr val="000000"/>
                </a:solidFill>
                <a:cs typeface="Arial" pitchFamily="34" charset="0"/>
              </a:rPr>
            </a:br>
            <a:r>
              <a:rPr lang="en-GB" altLang="en-US" sz="1300" dirty="0">
                <a:solidFill>
                  <a:srgbClr val="000000"/>
                </a:solidFill>
                <a:cs typeface="Arial" pitchFamily="34" charset="0"/>
              </a:rPr>
              <a:t>Utilising the full selection of films bought across the period PSA Group decided to rotate copy and advertise a series of different models.</a:t>
            </a:r>
          </a:p>
        </p:txBody>
      </p:sp>
      <p:pic>
        <p:nvPicPr>
          <p:cNvPr id="8" name="Picture Placeholder 8">
            <a:extLst>
              <a:ext uri="{FF2B5EF4-FFF2-40B4-BE49-F238E27FC236}">
                <a16:creationId xmlns:a16="http://schemas.microsoft.com/office/drawing/2014/main" id="{9040F97A-77FE-8E23-9862-164DE8EA79D6}"/>
              </a:ext>
            </a:extLst>
          </p:cNvPr>
          <p:cNvPicPr>
            <a:picLocks noChangeAspect="1"/>
          </p:cNvPicPr>
          <p:nvPr/>
        </p:nvPicPr>
        <p:blipFill>
          <a:blip r:embed="rId3">
            <a:extLst>
              <a:ext uri="{28A0092B-C50C-407E-A947-70E740481C1C}">
                <a14:useLocalDpi xmlns:a14="http://schemas.microsoft.com/office/drawing/2010/main" val="0"/>
              </a:ext>
            </a:extLst>
          </a:blip>
          <a:srcRect l="4847" t="1240" r="9662" b="8300"/>
          <a:stretch>
            <a:fillRect/>
          </a:stretch>
        </p:blipFill>
        <p:spPr>
          <a:xfrm>
            <a:off x="5915477" y="4245516"/>
            <a:ext cx="2876471" cy="1521832"/>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764C7342-C8BB-074B-010D-D368CEAEFAE7}"/>
              </a:ext>
            </a:extLst>
          </p:cNvPr>
          <p:cNvPicPr>
            <a:picLocks noChangeAspect="1"/>
          </p:cNvPicPr>
          <p:nvPr/>
        </p:nvPicPr>
        <p:blipFill>
          <a:blip r:embed="rId5">
            <a:extLst>
              <a:ext uri="{28A0092B-C50C-407E-A947-70E740481C1C}">
                <a14:useLocalDpi xmlns:a14="http://schemas.microsoft.com/office/drawing/2010/main" val="0"/>
              </a:ext>
            </a:extLst>
          </a:blip>
          <a:srcRect l="10435" t="14662" r="6209" b="6938"/>
          <a:stretch>
            <a:fillRect/>
          </a:stretch>
        </p:blipFill>
        <p:spPr>
          <a:xfrm>
            <a:off x="8914063" y="4245515"/>
            <a:ext cx="2876471" cy="1521833"/>
          </a:xfrm>
          <a:prstGeom prst="roundRect">
            <a:avLst>
              <a:gd name="adj" fmla="val 1469"/>
            </a:avLst>
          </a:prstGeom>
          <a:blipFill>
            <a:blip r:embed="rId4"/>
            <a:srcRect/>
            <a:stretch>
              <a:fillRect t="-13649" b="-13649"/>
            </a:stretch>
          </a:blipFill>
        </p:spPr>
      </p:pic>
      <p:sp>
        <p:nvSpPr>
          <p:cNvPr id="4" name="Subtitle 3">
            <a:extLst>
              <a:ext uri="{FF2B5EF4-FFF2-40B4-BE49-F238E27FC236}">
                <a16:creationId xmlns:a16="http://schemas.microsoft.com/office/drawing/2014/main" id="{E23FDDB1-E0DB-B1AD-2909-3419721A43AF}"/>
              </a:ext>
            </a:extLst>
          </p:cNvPr>
          <p:cNvSpPr>
            <a:spLocks noGrp="1"/>
          </p:cNvSpPr>
          <p:nvPr>
            <p:ph type="subTitle" idx="1"/>
          </p:nvPr>
        </p:nvSpPr>
        <p:spPr>
          <a:xfrm>
            <a:off x="508533" y="1146201"/>
            <a:ext cx="4617721" cy="347555"/>
          </a:xfrm>
        </p:spPr>
        <p:txBody>
          <a:bodyPr/>
          <a:lstStyle/>
          <a:p>
            <a:r>
              <a:rPr lang="en-GB" dirty="0"/>
              <a:t>Awards Season Sponsorship</a:t>
            </a:r>
          </a:p>
        </p:txBody>
      </p:sp>
      <p:graphicFrame>
        <p:nvGraphicFramePr>
          <p:cNvPr id="5" name="Table 4">
            <a:extLst>
              <a:ext uri="{FF2B5EF4-FFF2-40B4-BE49-F238E27FC236}">
                <a16:creationId xmlns:a16="http://schemas.microsoft.com/office/drawing/2014/main" id="{A8F313EC-965B-FD50-F9F5-5CBB3DD90E52}"/>
              </a:ext>
            </a:extLst>
          </p:cNvPr>
          <p:cNvGraphicFramePr>
            <a:graphicFrameLocks noGrp="1"/>
          </p:cNvGraphicFramePr>
          <p:nvPr>
            <p:extLst>
              <p:ext uri="{D42A27DB-BD31-4B8C-83A1-F6EECF244321}">
                <p14:modId xmlns:p14="http://schemas.microsoft.com/office/powerpoint/2010/main" val="2799570656"/>
              </p:ext>
            </p:extLst>
          </p:nvPr>
        </p:nvGraphicFramePr>
        <p:xfrm>
          <a:off x="5915477" y="689041"/>
          <a:ext cx="5840252" cy="802929"/>
        </p:xfrm>
        <a:graphic>
          <a:graphicData uri="http://schemas.openxmlformats.org/drawingml/2006/table">
            <a:tbl>
              <a:tblPr firstRow="1" bandRow="1">
                <a:tableStyleId>{93296810-A885-4BE3-A3E7-6D5BEEA58F35}</a:tableStyleId>
              </a:tblPr>
              <a:tblGrid>
                <a:gridCol w="1405258">
                  <a:extLst>
                    <a:ext uri="{9D8B030D-6E8A-4147-A177-3AD203B41FA5}">
                      <a16:colId xmlns:a16="http://schemas.microsoft.com/office/drawing/2014/main" val="3445733911"/>
                    </a:ext>
                  </a:extLst>
                </a:gridCol>
                <a:gridCol w="1514868">
                  <a:extLst>
                    <a:ext uri="{9D8B030D-6E8A-4147-A177-3AD203B41FA5}">
                      <a16:colId xmlns:a16="http://schemas.microsoft.com/office/drawing/2014/main" val="2072537272"/>
                    </a:ext>
                  </a:extLst>
                </a:gridCol>
                <a:gridCol w="1460063">
                  <a:extLst>
                    <a:ext uri="{9D8B030D-6E8A-4147-A177-3AD203B41FA5}">
                      <a16:colId xmlns:a16="http://schemas.microsoft.com/office/drawing/2014/main" val="3314162814"/>
                    </a:ext>
                  </a:extLst>
                </a:gridCol>
                <a:gridCol w="1460063">
                  <a:extLst>
                    <a:ext uri="{9D8B030D-6E8A-4147-A177-3AD203B41FA5}">
                      <a16:colId xmlns:a16="http://schemas.microsoft.com/office/drawing/2014/main" val="776944138"/>
                    </a:ext>
                  </a:extLst>
                </a:gridCol>
              </a:tblGrid>
              <a:tr h="385003">
                <a:tc>
                  <a:txBody>
                    <a:bodyPr/>
                    <a:lstStyle/>
                    <a:p>
                      <a:r>
                        <a:rPr lang="en-GB" sz="1200" dirty="0">
                          <a:solidFill>
                            <a:schemeClr val="tx1"/>
                          </a:solidFill>
                        </a:rPr>
                        <a:t>Media agency</a:t>
                      </a:r>
                    </a:p>
                  </a:txBody>
                  <a:tcPr marL="52167" marR="52167" marT="26083" marB="26083"/>
                </a:tc>
                <a:tc>
                  <a:txBody>
                    <a:bodyPr/>
                    <a:lstStyle/>
                    <a:p>
                      <a:r>
                        <a:rPr lang="en-GB" sz="1200" dirty="0">
                          <a:solidFill>
                            <a:schemeClr val="tx1"/>
                          </a:solidFill>
                        </a:rPr>
                        <a:t>Target</a:t>
                      </a:r>
                    </a:p>
                  </a:txBody>
                  <a:tcPr marL="52167" marR="52167" marT="26083" marB="26083"/>
                </a:tc>
                <a:tc>
                  <a:txBody>
                    <a:bodyPr/>
                    <a:lstStyle/>
                    <a:p>
                      <a:r>
                        <a:rPr lang="en-GB" sz="1200" dirty="0">
                          <a:solidFill>
                            <a:schemeClr val="tx1"/>
                          </a:solidFill>
                        </a:rPr>
                        <a:t>Buying route</a:t>
                      </a:r>
                    </a:p>
                  </a:txBody>
                  <a:tcPr marL="52167" marR="52167" marT="26083" marB="26083"/>
                </a:tc>
                <a:tc>
                  <a:txBody>
                    <a:bodyPr/>
                    <a:lstStyle/>
                    <a:p>
                      <a:r>
                        <a:rPr lang="en-GB" sz="12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378395">
                <a:tc>
                  <a:txBody>
                    <a:bodyPr/>
                    <a:lstStyle/>
                    <a:p>
                      <a:pPr algn="l" fontAlgn="ctr"/>
                      <a:r>
                        <a:rPr lang="en-GB" sz="1200" b="0" u="none" strike="noStrike" dirty="0" err="1">
                          <a:solidFill>
                            <a:schemeClr val="tx1"/>
                          </a:solidFill>
                          <a:effectLst/>
                        </a:rPr>
                        <a:t>EssenceMediaCom</a:t>
                      </a:r>
                      <a:endParaRPr lang="en-GB" sz="1200" b="0" i="0" u="none" strike="noStrike" dirty="0">
                        <a:solidFill>
                          <a:schemeClr val="tx1"/>
                        </a:solidFill>
                        <a:effectLst/>
                        <a:latin typeface="+mn-lt"/>
                      </a:endParaRPr>
                    </a:p>
                  </a:txBody>
                  <a:tcPr marL="52167" marR="52167" marT="26083" marB="26083"/>
                </a:tc>
                <a:tc>
                  <a:txBody>
                    <a:bodyPr/>
                    <a:lstStyle/>
                    <a:p>
                      <a:pPr algn="l" fontAlgn="ctr"/>
                      <a:r>
                        <a:rPr lang="en-GB" sz="1200" b="0" u="none" strike="noStrike" dirty="0">
                          <a:solidFill>
                            <a:schemeClr val="tx1"/>
                          </a:solidFill>
                          <a:effectLst/>
                        </a:rPr>
                        <a:t>ABC1 35+</a:t>
                      </a:r>
                      <a:endParaRPr lang="en-GB" sz="1200" b="0" i="0" u="none" strike="noStrike" dirty="0">
                        <a:solidFill>
                          <a:schemeClr val="tx1"/>
                        </a:solidFill>
                        <a:effectLst/>
                        <a:latin typeface="+mn-lt"/>
                      </a:endParaRPr>
                    </a:p>
                  </a:txBody>
                  <a:tcPr marL="52167" marR="52167" marT="26083" marB="26083"/>
                </a:tc>
                <a:tc>
                  <a:txBody>
                    <a:bodyPr/>
                    <a:lstStyle/>
                    <a:p>
                      <a:pPr algn="l" fontAlgn="ctr"/>
                      <a:r>
                        <a:rPr lang="en-GB" sz="1200" b="0" u="none" strike="noStrike" dirty="0">
                          <a:solidFill>
                            <a:schemeClr val="tx1"/>
                          </a:solidFill>
                          <a:effectLst/>
                        </a:rPr>
                        <a:t>Awards Season Gold Spot</a:t>
                      </a:r>
                      <a:endParaRPr lang="en-GB" sz="1200" b="0" i="0" u="none" strike="noStrike" dirty="0">
                        <a:solidFill>
                          <a:schemeClr val="tx1"/>
                        </a:solidFill>
                        <a:effectLst/>
                        <a:latin typeface="+mn-lt"/>
                      </a:endParaRPr>
                    </a:p>
                  </a:txBody>
                  <a:tcPr marL="52167" marR="52167" marT="26083" marB="26083"/>
                </a:tc>
                <a:tc>
                  <a:txBody>
                    <a:bodyPr/>
                    <a:lstStyle/>
                    <a:p>
                      <a:pPr algn="l"/>
                      <a:r>
                        <a:rPr lang="en-GB" sz="1200" dirty="0"/>
                        <a:t>60”</a:t>
                      </a:r>
                    </a:p>
                  </a:txBody>
                  <a:tcPr marL="52167" marR="52167" marT="26083" marB="26083"/>
                </a:tc>
                <a:extLst>
                  <a:ext uri="{0D108BD9-81ED-4DB2-BD59-A6C34878D82A}">
                    <a16:rowId xmlns:a16="http://schemas.microsoft.com/office/drawing/2014/main" val="3682919480"/>
                  </a:ext>
                </a:extLst>
              </a:tr>
            </a:tbl>
          </a:graphicData>
        </a:graphic>
      </p:graphicFrame>
      <p:sp>
        <p:nvSpPr>
          <p:cNvPr id="6" name="Text Placeholder 4">
            <a:extLst>
              <a:ext uri="{FF2B5EF4-FFF2-40B4-BE49-F238E27FC236}">
                <a16:creationId xmlns:a16="http://schemas.microsoft.com/office/drawing/2014/main" id="{806C61D3-7DC0-0A19-253A-334C1012EF6D}"/>
              </a:ext>
            </a:extLst>
          </p:cNvPr>
          <p:cNvSpPr txBox="1">
            <a:spLocks/>
          </p:cNvSpPr>
          <p:nvPr/>
        </p:nvSpPr>
        <p:spPr>
          <a:xfrm>
            <a:off x="5915477" y="1664656"/>
            <a:ext cx="5840251" cy="2399901"/>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defTabSz="961844">
              <a:lnSpc>
                <a:spcPct val="100000"/>
              </a:lnSpc>
              <a:spcBef>
                <a:spcPts val="0"/>
              </a:spcBef>
              <a:buClr>
                <a:srgbClr val="FFFFFF"/>
              </a:buClr>
              <a:buSzPct val="100000"/>
              <a:defRPr/>
            </a:pPr>
            <a:r>
              <a:rPr lang="en-GB" sz="1300" b="1" dirty="0"/>
              <a:t>Results </a:t>
            </a:r>
            <a:br>
              <a:rPr lang="en-GB" sz="1300" b="1" dirty="0"/>
            </a:br>
            <a:r>
              <a:rPr lang="en-GB" sz="1300" dirty="0"/>
              <a:t>Aligning its brands with the high-quality content of ‘Awards Season’ helped PSA Group deliver significant additional impact at a key time of year across its three major brands. </a:t>
            </a:r>
          </a:p>
          <a:p>
            <a:pPr indent="0" defTabSz="961844">
              <a:lnSpc>
                <a:spcPct val="100000"/>
              </a:lnSpc>
              <a:spcBef>
                <a:spcPts val="0"/>
              </a:spcBef>
              <a:buClr>
                <a:srgbClr val="FFFFFF"/>
              </a:buClr>
              <a:buSzPct val="100000"/>
              <a:defRPr/>
            </a:pPr>
            <a:br>
              <a:rPr lang="en-GB" altLang="en-US" sz="1300" dirty="0">
                <a:solidFill>
                  <a:srgbClr val="000000"/>
                </a:solidFill>
                <a:cs typeface="Arial" pitchFamily="34" charset="0"/>
              </a:rPr>
            </a:br>
            <a:r>
              <a:rPr lang="en-GB" sz="1300" b="1" dirty="0"/>
              <a:t>Promoting reliability</a:t>
            </a:r>
            <a:br>
              <a:rPr lang="en-GB" sz="1300" b="1" dirty="0"/>
            </a:br>
            <a:r>
              <a:rPr lang="en-GB" sz="1300" dirty="0">
                <a:solidFill>
                  <a:srgbClr val="000000"/>
                </a:solidFill>
              </a:rPr>
              <a:t>The cinema campaign helped increase perceptions of reliability for both Citroen (+33%) and Peugeot (+42%).</a:t>
            </a:r>
          </a:p>
          <a:p>
            <a:pPr indent="0" defTabSz="961844">
              <a:lnSpc>
                <a:spcPct val="100000"/>
              </a:lnSpc>
              <a:spcBef>
                <a:spcPts val="0"/>
              </a:spcBef>
              <a:buClr>
                <a:srgbClr val="FFFFFF"/>
              </a:buClr>
              <a:buSzPct val="100000"/>
              <a:defRPr/>
            </a:pPr>
            <a:endParaRPr lang="en-GB" sz="1300" dirty="0">
              <a:solidFill>
                <a:srgbClr val="000000"/>
              </a:solidFill>
            </a:endParaRPr>
          </a:p>
          <a:p>
            <a:pPr indent="0" defTabSz="961844">
              <a:lnSpc>
                <a:spcPct val="100000"/>
              </a:lnSpc>
              <a:spcBef>
                <a:spcPts val="0"/>
              </a:spcBef>
              <a:buClr>
                <a:srgbClr val="FFFFFF"/>
              </a:buClr>
              <a:buSzPct val="100000"/>
              <a:defRPr/>
            </a:pPr>
            <a:r>
              <a:rPr lang="en-GB" sz="1300" b="1" dirty="0">
                <a:solidFill>
                  <a:srgbClr val="000000"/>
                </a:solidFill>
              </a:rPr>
              <a:t>Driving consideration </a:t>
            </a:r>
            <a:br>
              <a:rPr lang="en-GB" sz="1300" dirty="0">
                <a:solidFill>
                  <a:srgbClr val="000000"/>
                </a:solidFill>
              </a:rPr>
            </a:br>
            <a:r>
              <a:rPr lang="en-GB" sz="1300" dirty="0">
                <a:solidFill>
                  <a:srgbClr val="000000"/>
                </a:solidFill>
              </a:rPr>
              <a:t>Exposure via cinema led to increases in consideration for all three PSA Group brands – Citroen (+68%), DS (+72%) and Peugeot (+25%).</a:t>
            </a:r>
          </a:p>
          <a:p>
            <a:pPr indent="0" defTabSz="961844">
              <a:lnSpc>
                <a:spcPct val="100000"/>
              </a:lnSpc>
              <a:spcBef>
                <a:spcPts val="0"/>
              </a:spcBef>
              <a:buClr>
                <a:srgbClr val="FFFFFF"/>
              </a:buClr>
              <a:buSzPct val="100000"/>
              <a:defRPr/>
            </a:pPr>
            <a:endParaRPr lang="en-GB" sz="1300" dirty="0">
              <a:solidFill>
                <a:srgbClr val="000000"/>
              </a:solidFill>
            </a:endParaRPr>
          </a:p>
          <a:p>
            <a:pPr indent="0" defTabSz="961844">
              <a:lnSpc>
                <a:spcPct val="100000"/>
              </a:lnSpc>
              <a:spcBef>
                <a:spcPts val="0"/>
              </a:spcBef>
              <a:buClr>
                <a:srgbClr val="FFFFFF"/>
              </a:buClr>
              <a:buSzPct val="100000"/>
              <a:defRPr/>
            </a:pPr>
            <a:br>
              <a:rPr lang="en-GB" sz="1300" b="1" dirty="0"/>
            </a:br>
            <a:endParaRPr lang="en-GB" altLang="en-US" sz="1300" dirty="0">
              <a:solidFill>
                <a:srgbClr val="000000"/>
              </a:solidFill>
              <a:cs typeface="Arial" pitchFamily="34" charset="0"/>
            </a:endParaRPr>
          </a:p>
        </p:txBody>
      </p:sp>
    </p:spTree>
    <p:extLst>
      <p:ext uri="{BB962C8B-B14F-4D97-AF65-F5344CB8AC3E}">
        <p14:creationId xmlns:p14="http://schemas.microsoft.com/office/powerpoint/2010/main" val="1386021505"/>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2966</TotalTime>
  <Words>528</Words>
  <Application>Microsoft Macintosh PowerPoint</Application>
  <PresentationFormat>Widescreen</PresentationFormat>
  <Paragraphs>33</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PSA Group</vt:lpstr>
      <vt:lpstr>PSA Group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Lottie Thompson [sd22c2t]</cp:lastModifiedBy>
  <cp:revision>4</cp:revision>
  <dcterms:created xsi:type="dcterms:W3CDTF">2026-06-18T13:58:37Z</dcterms:created>
  <dcterms:modified xsi:type="dcterms:W3CDTF">2026-07-13T15:12:26Z</dcterms:modified>
</cp:coreProperties>
</file>