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30" r:id="rId2"/>
    <p:sldId id="33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30"/>
          </p14:sldIdLst>
        </p14:section>
        <p14:section name="Detailed" id="{0EA4DDEA-782D-AA44-8D9A-864B26D7F0FD}">
          <p14:sldIdLst>
            <p14:sldId id="33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7B6D3F-7581-4846-B287-F7EAC402E414}" v="18" dt="2026-07-21T22:12:43.3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1"/>
    <p:restoredTop sz="93493"/>
  </p:normalViewPr>
  <p:slideViewPr>
    <p:cSldViewPr snapToGrid="0">
      <p:cViewPr varScale="1">
        <p:scale>
          <a:sx n="103" d="100"/>
          <a:sy n="103" d="100"/>
        </p:scale>
        <p:origin x="1158" y="11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21T22:52:40.764" v="1137" actId="207"/>
      <pc:docMkLst>
        <pc:docMk/>
      </pc:docMkLst>
      <pc:sldChg chg="addSp delSp modSp new del mod">
        <pc:chgData name="Lottie Thompson [sd22c2t]" userId="98a8b714-f796-4d31-a9a4-7dc84f343c61" providerId="ADAL" clId="{2BD75302-921E-5E9F-A20A-9DC17D688525}" dt="2026-07-21T22:13:41.984" v="1135" actId="2696"/>
        <pc:sldMkLst>
          <pc:docMk/>
          <pc:sldMk cId="4079378437" sldId="328"/>
        </pc:sldMkLst>
        <pc:spChg chg="add mod">
          <ac:chgData name="Lottie Thompson [sd22c2t]" userId="98a8b714-f796-4d31-a9a4-7dc84f343c61" providerId="ADAL" clId="{2BD75302-921E-5E9F-A20A-9DC17D688525}" dt="2026-07-21T21:58:49.224" v="978" actId="20577"/>
          <ac:spMkLst>
            <pc:docMk/>
            <pc:sldMk cId="4079378437" sldId="328"/>
            <ac:spMk id="8" creationId="{FE5D128C-FA67-7936-0532-AD7A267E60C5}"/>
          </ac:spMkLst>
        </pc:spChg>
        <pc:spChg chg="add mod">
          <ac:chgData name="Lottie Thompson [sd22c2t]" userId="98a8b714-f796-4d31-a9a4-7dc84f343c61" providerId="ADAL" clId="{2BD75302-921E-5E9F-A20A-9DC17D688525}" dt="2026-07-21T22:00:47.770" v="987" actId="1076"/>
          <ac:spMkLst>
            <pc:docMk/>
            <pc:sldMk cId="4079378437" sldId="328"/>
            <ac:spMk id="9" creationId="{B703CA3E-4DA6-2640-6002-B62F29D66D1C}"/>
          </ac:spMkLst>
        </pc:spChg>
        <pc:picChg chg="add mod modCrop">
          <ac:chgData name="Lottie Thompson [sd22c2t]" userId="98a8b714-f796-4d31-a9a4-7dc84f343c61" providerId="ADAL" clId="{2BD75302-921E-5E9F-A20A-9DC17D688525}" dt="2026-07-21T22:03:11.612" v="990" actId="18131"/>
          <ac:picMkLst>
            <pc:docMk/>
            <pc:sldMk cId="4079378437" sldId="328"/>
            <ac:picMk id="10" creationId="{6DDDD2F9-7A8B-4B34-FEA6-D1117EF4C94E}"/>
          </ac:picMkLst>
        </pc:picChg>
        <pc:picChg chg="add mod modCrop">
          <ac:chgData name="Lottie Thompson [sd22c2t]" userId="98a8b714-f796-4d31-a9a4-7dc84f343c61" providerId="ADAL" clId="{2BD75302-921E-5E9F-A20A-9DC17D688525}" dt="2026-07-21T22:03:29.312" v="992" actId="18131"/>
          <ac:picMkLst>
            <pc:docMk/>
            <pc:sldMk cId="4079378437" sldId="328"/>
            <ac:picMk id="11" creationId="{EF52F1F5-C226-4831-E31C-B60DACC58055}"/>
          </ac:picMkLst>
        </pc:picChg>
      </pc:sldChg>
      <pc:sldChg chg="addSp delSp modSp add del mod ord">
        <pc:chgData name="Lottie Thompson [sd22c2t]" userId="98a8b714-f796-4d31-a9a4-7dc84f343c61" providerId="ADAL" clId="{2BD75302-921E-5E9F-A20A-9DC17D688525}" dt="2026-07-21T22:13:46.119" v="1136" actId="2696"/>
        <pc:sldMkLst>
          <pc:docMk/>
          <pc:sldMk cId="2113004620" sldId="329"/>
        </pc:sldMkLst>
        <pc:spChg chg="mod">
          <ac:chgData name="Lottie Thompson [sd22c2t]" userId="98a8b714-f796-4d31-a9a4-7dc84f343c61" providerId="ADAL" clId="{2BD75302-921E-5E9F-A20A-9DC17D688525}" dt="2026-07-21T21:58:56.141" v="979"/>
          <ac:spMkLst>
            <pc:docMk/>
            <pc:sldMk cId="2113004620" sldId="329"/>
            <ac:spMk id="8" creationId="{0C55DC40-80A6-4D1D-8BBC-67B61AB782F1}"/>
          </ac:spMkLst>
        </pc:spChg>
      </pc:sldChg>
      <pc:sldChg chg="addSp delSp modSp new mod modNotesTx">
        <pc:chgData name="Lottie Thompson [sd22c2t]" userId="98a8b714-f796-4d31-a9a4-7dc84f343c61" providerId="ADAL" clId="{2BD75302-921E-5E9F-A20A-9DC17D688525}" dt="2026-07-21T22:05:39.126" v="1034" actId="20577"/>
        <pc:sldMkLst>
          <pc:docMk/>
          <pc:sldMk cId="1783675375" sldId="330"/>
        </pc:sldMkLst>
        <pc:spChg chg="del">
          <ac:chgData name="Lottie Thompson [sd22c2t]" userId="98a8b714-f796-4d31-a9a4-7dc84f343c61" providerId="ADAL" clId="{2BD75302-921E-5E9F-A20A-9DC17D688525}" dt="2026-07-21T22:04:28.153" v="994" actId="478"/>
          <ac:spMkLst>
            <pc:docMk/>
            <pc:sldMk cId="1783675375" sldId="330"/>
            <ac:spMk id="3" creationId="{15BC8B60-4130-0DFE-A9FB-1CED73810D63}"/>
          </ac:spMkLst>
        </pc:spChg>
        <pc:spChg chg="del">
          <ac:chgData name="Lottie Thompson [sd22c2t]" userId="98a8b714-f796-4d31-a9a4-7dc84f343c61" providerId="ADAL" clId="{2BD75302-921E-5E9F-A20A-9DC17D688525}" dt="2026-07-21T22:04:29.697" v="995" actId="478"/>
          <ac:spMkLst>
            <pc:docMk/>
            <pc:sldMk cId="1783675375" sldId="330"/>
            <ac:spMk id="4" creationId="{8ADD7FBC-9BDA-E0FE-6414-F0D94DDA36BD}"/>
          </ac:spMkLst>
        </pc:spChg>
        <pc:spChg chg="del">
          <ac:chgData name="Lottie Thompson [sd22c2t]" userId="98a8b714-f796-4d31-a9a4-7dc84f343c61" providerId="ADAL" clId="{2BD75302-921E-5E9F-A20A-9DC17D688525}" dt="2026-07-21T22:04:31.891" v="996" actId="478"/>
          <ac:spMkLst>
            <pc:docMk/>
            <pc:sldMk cId="1783675375" sldId="330"/>
            <ac:spMk id="5" creationId="{271CA7B4-C293-0CBA-0CDF-0C21B2C00820}"/>
          </ac:spMkLst>
        </pc:spChg>
        <pc:spChg chg="del">
          <ac:chgData name="Lottie Thompson [sd22c2t]" userId="98a8b714-f796-4d31-a9a4-7dc84f343c61" providerId="ADAL" clId="{2BD75302-921E-5E9F-A20A-9DC17D688525}" dt="2026-07-21T22:04:31.891" v="996" actId="478"/>
          <ac:spMkLst>
            <pc:docMk/>
            <pc:sldMk cId="1783675375" sldId="330"/>
            <ac:spMk id="6" creationId="{E8129D9F-FEA7-14CD-6E33-77BC0A0D6DC7}"/>
          </ac:spMkLst>
        </pc:spChg>
        <pc:spChg chg="del">
          <ac:chgData name="Lottie Thompson [sd22c2t]" userId="98a8b714-f796-4d31-a9a4-7dc84f343c61" providerId="ADAL" clId="{2BD75302-921E-5E9F-A20A-9DC17D688525}" dt="2026-07-21T22:04:31.891" v="996" actId="478"/>
          <ac:spMkLst>
            <pc:docMk/>
            <pc:sldMk cId="1783675375" sldId="330"/>
            <ac:spMk id="7" creationId="{05BA3992-A319-9058-F1AF-C34C195C4941}"/>
          </ac:spMkLst>
        </pc:spChg>
        <pc:spChg chg="add mod">
          <ac:chgData name="Lottie Thompson [sd22c2t]" userId="98a8b714-f796-4d31-a9a4-7dc84f343c61" providerId="ADAL" clId="{2BD75302-921E-5E9F-A20A-9DC17D688525}" dt="2026-07-21T22:04:48.524" v="997"/>
          <ac:spMkLst>
            <pc:docMk/>
            <pc:sldMk cId="1783675375" sldId="330"/>
            <ac:spMk id="8" creationId="{E75B210E-6E0A-5C15-2AE7-BA33544CD1CB}"/>
          </ac:spMkLst>
        </pc:spChg>
        <pc:spChg chg="add mod">
          <ac:chgData name="Lottie Thompson [sd22c2t]" userId="98a8b714-f796-4d31-a9a4-7dc84f343c61" providerId="ADAL" clId="{2BD75302-921E-5E9F-A20A-9DC17D688525}" dt="2026-07-21T22:04:48.524" v="997"/>
          <ac:spMkLst>
            <pc:docMk/>
            <pc:sldMk cId="1783675375" sldId="330"/>
            <ac:spMk id="9" creationId="{25BDCCBB-B047-6E7E-BC5C-D2EF422C47B7}"/>
          </ac:spMkLst>
        </pc:spChg>
        <pc:picChg chg="add mod">
          <ac:chgData name="Lottie Thompson [sd22c2t]" userId="98a8b714-f796-4d31-a9a4-7dc84f343c61" providerId="ADAL" clId="{2BD75302-921E-5E9F-A20A-9DC17D688525}" dt="2026-07-21T22:04:48.524" v="997"/>
          <ac:picMkLst>
            <pc:docMk/>
            <pc:sldMk cId="1783675375" sldId="330"/>
            <ac:picMk id="10" creationId="{5A8354C5-F4DA-A14C-96A1-04D9D082207F}"/>
          </ac:picMkLst>
        </pc:picChg>
        <pc:picChg chg="add mod">
          <ac:chgData name="Lottie Thompson [sd22c2t]" userId="98a8b714-f796-4d31-a9a4-7dc84f343c61" providerId="ADAL" clId="{2BD75302-921E-5E9F-A20A-9DC17D688525}" dt="2026-07-21T22:04:48.524" v="997"/>
          <ac:picMkLst>
            <pc:docMk/>
            <pc:sldMk cId="1783675375" sldId="330"/>
            <ac:picMk id="11" creationId="{6BB42CBD-188F-3600-E083-D2742426A70B}"/>
          </ac:picMkLst>
        </pc:picChg>
      </pc:sldChg>
      <pc:sldChg chg="addSp modSp add mod ord">
        <pc:chgData name="Lottie Thompson [sd22c2t]" userId="98a8b714-f796-4d31-a9a4-7dc84f343c61" providerId="ADAL" clId="{2BD75302-921E-5E9F-A20A-9DC17D688525}" dt="2026-07-21T22:52:40.764" v="1137" actId="207"/>
        <pc:sldMkLst>
          <pc:docMk/>
          <pc:sldMk cId="4248354417" sldId="331"/>
        </pc:sldMkLst>
        <pc:spChg chg="add mod">
          <ac:chgData name="Lottie Thompson [sd22c2t]" userId="98a8b714-f796-4d31-a9a4-7dc84f343c61" providerId="ADAL" clId="{2BD75302-921E-5E9F-A20A-9DC17D688525}" dt="2026-07-21T22:08:15.363" v="1071" actId="20577"/>
          <ac:spMkLst>
            <pc:docMk/>
            <pc:sldMk cId="4248354417" sldId="331"/>
            <ac:spMk id="4" creationId="{C8954ABE-6DEF-21FA-8A9F-98D28D11397C}"/>
          </ac:spMkLst>
        </pc:spChg>
        <pc:spChg chg="add mod">
          <ac:chgData name="Lottie Thompson [sd22c2t]" userId="98a8b714-f796-4d31-a9a4-7dc84f343c61" providerId="ADAL" clId="{2BD75302-921E-5E9F-A20A-9DC17D688525}" dt="2026-07-21T22:13:10.194" v="1133" actId="1076"/>
          <ac:spMkLst>
            <pc:docMk/>
            <pc:sldMk cId="4248354417" sldId="331"/>
            <ac:spMk id="5" creationId="{3FC58D67-855A-071C-8620-1F7D3E651655}"/>
          </ac:spMkLst>
        </pc:spChg>
        <pc:spChg chg="mod">
          <ac:chgData name="Lottie Thompson [sd22c2t]" userId="98a8b714-f796-4d31-a9a4-7dc84f343c61" providerId="ADAL" clId="{2BD75302-921E-5E9F-A20A-9DC17D688525}" dt="2026-07-21T22:08:50.728" v="1077" actId="14100"/>
          <ac:spMkLst>
            <pc:docMk/>
            <pc:sldMk cId="4248354417" sldId="331"/>
            <ac:spMk id="9" creationId="{B4FFED8F-2E99-0437-2BF7-37436A01B04C}"/>
          </ac:spMkLst>
        </pc:spChg>
        <pc:graphicFrameChg chg="add mod modGraphic">
          <ac:chgData name="Lottie Thompson [sd22c2t]" userId="98a8b714-f796-4d31-a9a4-7dc84f343c61" providerId="ADAL" clId="{2BD75302-921E-5E9F-A20A-9DC17D688525}" dt="2026-07-21T22:52:40.764" v="1137" actId="207"/>
          <ac:graphicFrameMkLst>
            <pc:docMk/>
            <pc:sldMk cId="4248354417" sldId="331"/>
            <ac:graphicFrameMk id="3" creationId="{DC35D1FD-AA03-D5E0-C73C-4F12EDE03966}"/>
          </ac:graphicFrameMkLst>
        </pc:graphicFrameChg>
        <pc:picChg chg="mod">
          <ac:chgData name="Lottie Thompson [sd22c2t]" userId="98a8b714-f796-4d31-a9a4-7dc84f343c61" providerId="ADAL" clId="{2BD75302-921E-5E9F-A20A-9DC17D688525}" dt="2026-07-21T22:11:01.559" v="1092" actId="14100"/>
          <ac:picMkLst>
            <pc:docMk/>
            <pc:sldMk cId="4248354417" sldId="331"/>
            <ac:picMk id="10" creationId="{86D76EE1-D5DF-CB03-35B5-039281DEEF26}"/>
          </ac:picMkLst>
        </pc:picChg>
        <pc:picChg chg="mod">
          <ac:chgData name="Lottie Thompson [sd22c2t]" userId="98a8b714-f796-4d31-a9a4-7dc84f343c61" providerId="ADAL" clId="{2BD75302-921E-5E9F-A20A-9DC17D688525}" dt="2026-07-21T22:11:01.559" v="1092" actId="14100"/>
          <ac:picMkLst>
            <pc:docMk/>
            <pc:sldMk cId="4248354417" sldId="331"/>
            <ac:picMk id="11" creationId="{CF2D751F-2D58-727F-061B-83BA74110CC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26629302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61086-5858-798D-F9D4-E9C8144D59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7BCB8-F4E9-6431-D55E-08D751DF0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F0FDF6-6B59-B4EC-D496-3B3B022011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7882A2-B060-EDFE-07E8-9420D69CD8BD}"/>
              </a:ext>
            </a:extLst>
          </p:cNvPr>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8290572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31/07/2026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F9F0AB-4F94-3B4F-C791-16F94744E8D1}"/>
              </a:ext>
            </a:extLst>
          </p:cNvPr>
          <p:cNvSpPr>
            <a:spLocks noGrp="1"/>
          </p:cNvSpPr>
          <p:nvPr>
            <p:ph type="body" sz="quarter" idx="83"/>
          </p:nvPr>
        </p:nvSpPr>
        <p:spPr/>
        <p:txBody>
          <a:bodyPr/>
          <a:lstStyle/>
          <a:p>
            <a:endParaRPr lang="en-US"/>
          </a:p>
        </p:txBody>
      </p:sp>
      <p:sp>
        <p:nvSpPr>
          <p:cNvPr id="8" name="Title 2">
            <a:extLst>
              <a:ext uri="{FF2B5EF4-FFF2-40B4-BE49-F238E27FC236}">
                <a16:creationId xmlns:a16="http://schemas.microsoft.com/office/drawing/2014/main" id="{E75B210E-6E0A-5C15-2AE7-BA33544CD1CB}"/>
              </a:ext>
            </a:extLst>
          </p:cNvPr>
          <p:cNvSpPr>
            <a:spLocks noGrp="1"/>
          </p:cNvSpPr>
          <p:nvPr>
            <p:ph type="title"/>
          </p:nvPr>
        </p:nvSpPr>
        <p:spPr>
          <a:xfrm>
            <a:off x="510922" y="476824"/>
            <a:ext cx="10837631" cy="525552"/>
          </a:xfrm>
        </p:spPr>
        <p:txBody>
          <a:bodyPr/>
          <a:lstStyle/>
          <a:p>
            <a:r>
              <a:rPr lang="en-US" dirty="0"/>
              <a:t>Oreo</a:t>
            </a:r>
          </a:p>
        </p:txBody>
      </p:sp>
      <p:sp>
        <p:nvSpPr>
          <p:cNvPr id="9" name="Text Placeholder 4">
            <a:extLst>
              <a:ext uri="{FF2B5EF4-FFF2-40B4-BE49-F238E27FC236}">
                <a16:creationId xmlns:a16="http://schemas.microsoft.com/office/drawing/2014/main" id="{25BDCCBB-B047-6E7E-BC5C-D2EF422C47B7}"/>
              </a:ext>
            </a:extLst>
          </p:cNvPr>
          <p:cNvSpPr>
            <a:spLocks noGrp="1"/>
          </p:cNvSpPr>
          <p:nvPr>
            <p:ph type="body" sz="quarter" idx="16"/>
          </p:nvPr>
        </p:nvSpPr>
        <p:spPr>
          <a:xfrm>
            <a:off x="510922" y="1368373"/>
            <a:ext cx="6956678" cy="4121253"/>
          </a:xfrm>
        </p:spPr>
        <p:txBody>
          <a:bodyPr/>
          <a:lstStyle/>
          <a:p>
            <a:pPr lvl="0" indent="0" defTabSz="961844">
              <a:lnSpc>
                <a:spcPct val="100000"/>
              </a:lnSpc>
              <a:spcBef>
                <a:spcPts val="0"/>
              </a:spcBef>
              <a:buClr>
                <a:srgbClr val="FFFFFF"/>
              </a:buClr>
              <a:buSzPct val="100000"/>
              <a:defRPr/>
            </a:pPr>
            <a:r>
              <a:rPr lang="en-GB" sz="1600" b="1" dirty="0"/>
              <a:t>Background </a:t>
            </a:r>
            <a:endParaRPr lang="en-GB" sz="1600" dirty="0"/>
          </a:p>
          <a:p>
            <a:pPr lvl="0" indent="0" defTabSz="961844">
              <a:lnSpc>
                <a:spcPct val="100000"/>
              </a:lnSpc>
              <a:spcBef>
                <a:spcPts val="0"/>
              </a:spcBef>
              <a:buClr>
                <a:srgbClr val="FFFFFF"/>
              </a:buClr>
              <a:buSzPct val="100000"/>
              <a:defRPr/>
            </a:pPr>
            <a:r>
              <a:rPr lang="en-GB" sz="1600" dirty="0"/>
              <a:t>Oreo wanted to reach a young audience and elevate its campaign with an immersive experience that would delight the audience whilst also driving fame &amp; talkability. </a:t>
            </a:r>
          </a:p>
          <a:p>
            <a:pPr lvl="0" indent="0" defTabSz="961844">
              <a:lnSpc>
                <a:spcPct val="100000"/>
              </a:lnSpc>
              <a:spcBef>
                <a:spcPts val="0"/>
              </a:spcBef>
              <a:buClr>
                <a:srgbClr val="FFFFFF"/>
              </a:buClr>
              <a:buSzPct val="100000"/>
              <a:defRPr/>
            </a:pPr>
            <a:endParaRPr lang="en-GB" sz="1600" b="1" dirty="0">
              <a:solidFill>
                <a:srgbClr val="000000"/>
              </a:solidFill>
            </a:endParaRPr>
          </a:p>
          <a:p>
            <a:pPr lvl="0" indent="0" defTabSz="961844">
              <a:lnSpc>
                <a:spcPct val="100000"/>
              </a:lnSpc>
              <a:spcBef>
                <a:spcPts val="0"/>
              </a:spcBef>
              <a:buClr>
                <a:srgbClr val="FFFFFF"/>
              </a:buClr>
              <a:buSzPct val="100000"/>
              <a:defRPr/>
            </a:pPr>
            <a:r>
              <a:rPr lang="en-GB" sz="1600" b="1" dirty="0"/>
              <a:t>Plan</a:t>
            </a:r>
            <a:endParaRPr lang="en-GB" sz="1600" b="1" dirty="0">
              <a:solidFill>
                <a:srgbClr val="000000"/>
              </a:solidFill>
            </a:endParaRPr>
          </a:p>
          <a:p>
            <a:pPr lvl="0" indent="0" defTabSz="961844">
              <a:lnSpc>
                <a:spcPct val="100000"/>
              </a:lnSpc>
              <a:spcBef>
                <a:spcPts val="0"/>
              </a:spcBef>
              <a:buClr>
                <a:srgbClr val="FFFFFF"/>
              </a:buClr>
              <a:buSzPct val="100000"/>
              <a:defRPr/>
            </a:pPr>
            <a:r>
              <a:rPr lang="en-GB" sz="1600" dirty="0">
                <a:solidFill>
                  <a:srgbClr val="000000"/>
                </a:solidFill>
              </a:rPr>
              <a:t>Collaborating with DCM Studios &amp; </a:t>
            </a:r>
            <a:r>
              <a:rPr lang="en-GB" sz="1600" dirty="0" err="1">
                <a:solidFill>
                  <a:srgbClr val="000000"/>
                </a:solidFill>
              </a:rPr>
              <a:t>ElevenFiftyFive</a:t>
            </a:r>
            <a:r>
              <a:rPr lang="en-GB" sz="1600" dirty="0">
                <a:solidFill>
                  <a:srgbClr val="000000"/>
                </a:solidFill>
              </a:rPr>
              <a:t>, Oreo captivated cinemagoers with a Gotham-City inspired Oreo experience to coincide with </a:t>
            </a:r>
            <a:r>
              <a:rPr lang="en-GB" sz="1600" i="1" dirty="0">
                <a:solidFill>
                  <a:srgbClr val="000000"/>
                </a:solidFill>
              </a:rPr>
              <a:t>The Batman’s </a:t>
            </a:r>
            <a:r>
              <a:rPr lang="en-GB" sz="1600" dirty="0">
                <a:solidFill>
                  <a:srgbClr val="000000"/>
                </a:solidFill>
              </a:rPr>
              <a:t>opening weekend. The three-day experience hosted by East London’s Rio Cinema formed part of a broader partnership that included a 30” ident running across HFSS AGP titles. </a:t>
            </a:r>
          </a:p>
          <a:p>
            <a:pPr lvl="0" indent="0" defTabSz="961844">
              <a:lnSpc>
                <a:spcPct val="100000"/>
              </a:lnSpc>
              <a:spcBef>
                <a:spcPts val="0"/>
              </a:spcBef>
              <a:buClr>
                <a:srgbClr val="FFFFFF"/>
              </a:buClr>
              <a:buSzPct val="100000"/>
              <a:defRPr/>
            </a:pPr>
            <a:endParaRPr lang="en-GB" sz="1600" dirty="0">
              <a:solidFill>
                <a:srgbClr val="000000"/>
              </a:solidFill>
            </a:endParaRPr>
          </a:p>
          <a:p>
            <a:pPr lvl="0" indent="0" defTabSz="961844">
              <a:lnSpc>
                <a:spcPct val="100000"/>
              </a:lnSpc>
              <a:spcBef>
                <a:spcPts val="0"/>
              </a:spcBef>
              <a:buClr>
                <a:srgbClr val="FFFFFF"/>
              </a:buClr>
              <a:buSzPct val="100000"/>
              <a:defRPr/>
            </a:pPr>
            <a:r>
              <a:rPr lang="en-GB" sz="1600" b="1" dirty="0"/>
              <a:t>Results</a:t>
            </a:r>
            <a:endParaRPr lang="en-GB" sz="1600" dirty="0"/>
          </a:p>
          <a:p>
            <a:pPr marL="285750" indent="-285750" defTabSz="654246">
              <a:lnSpc>
                <a:spcPct val="100000"/>
              </a:lnSpc>
              <a:buClr>
                <a:schemeClr val="tx1"/>
              </a:buClr>
              <a:buFont typeface="Arial" panose="020B0604020202020204" pitchFamily="34" charset="0"/>
              <a:buChar char="•"/>
            </a:pPr>
            <a:r>
              <a:rPr lang="en-GB" sz="1600" dirty="0"/>
              <a:t>Avg. number of people per showing at the Rio Cinema was double that of the rest of the DCM’s estate that weekend.</a:t>
            </a:r>
          </a:p>
          <a:p>
            <a:pPr marL="285750" indent="-285750" defTabSz="654246">
              <a:lnSpc>
                <a:spcPct val="100000"/>
              </a:lnSpc>
              <a:buClr>
                <a:schemeClr val="tx1"/>
              </a:buClr>
              <a:buFont typeface="Arial" panose="020B0604020202020204" pitchFamily="34" charset="0"/>
              <a:buChar char="•"/>
            </a:pPr>
            <a:r>
              <a:rPr lang="en-GB" sz="1600" dirty="0"/>
              <a:t>60% of cinemagoers said it made them more likely to consider Oreo.</a:t>
            </a:r>
          </a:p>
        </p:txBody>
      </p:sp>
      <p:pic>
        <p:nvPicPr>
          <p:cNvPr id="10" name="Picture Placeholder 8">
            <a:extLst>
              <a:ext uri="{FF2B5EF4-FFF2-40B4-BE49-F238E27FC236}">
                <a16:creationId xmlns:a16="http://schemas.microsoft.com/office/drawing/2014/main" id="{5A8354C5-F4DA-A14C-96A1-04D9D082207F}"/>
              </a:ext>
            </a:extLst>
          </p:cNvPr>
          <p:cNvPicPr>
            <a:picLocks noChangeAspect="1"/>
          </p:cNvPicPr>
          <p:nvPr/>
        </p:nvPicPr>
        <p:blipFill>
          <a:blip r:embed="rId3">
            <a:extLst>
              <a:ext uri="{28A0092B-C50C-407E-A947-70E740481C1C}">
                <a14:useLocalDpi xmlns:a14="http://schemas.microsoft.com/office/drawing/2010/main" val="0"/>
              </a:ext>
            </a:extLst>
          </a:blip>
          <a:srcRect l="1809" t="1257" b="1765"/>
          <a:stretch>
            <a:fillRect/>
          </a:stretch>
        </p:blipFill>
        <p:spPr>
          <a:xfrm>
            <a:off x="7975600" y="882061"/>
            <a:ext cx="3790890" cy="2390828"/>
          </a:xfrm>
          <a:prstGeom prst="roundRect">
            <a:avLst>
              <a:gd name="adj" fmla="val 1469"/>
            </a:avLst>
          </a:prstGeom>
          <a:blipFill>
            <a:blip r:embed="rId4"/>
            <a:srcRect/>
            <a:stretch>
              <a:fillRect t="-13649" b="-13649"/>
            </a:stretch>
          </a:blipFill>
        </p:spPr>
      </p:pic>
      <p:pic>
        <p:nvPicPr>
          <p:cNvPr id="11" name="Picture Placeholder 8">
            <a:extLst>
              <a:ext uri="{FF2B5EF4-FFF2-40B4-BE49-F238E27FC236}">
                <a16:creationId xmlns:a16="http://schemas.microsoft.com/office/drawing/2014/main" id="{6BB42CBD-188F-3600-E083-D2742426A70B}"/>
              </a:ext>
            </a:extLst>
          </p:cNvPr>
          <p:cNvPicPr>
            <a:picLocks noChangeAspect="1"/>
          </p:cNvPicPr>
          <p:nvPr/>
        </p:nvPicPr>
        <p:blipFill>
          <a:blip r:embed="rId5">
            <a:extLst>
              <a:ext uri="{28A0092B-C50C-407E-A947-70E740481C1C}">
                <a14:useLocalDpi xmlns:a14="http://schemas.microsoft.com/office/drawing/2010/main" val="0"/>
              </a:ext>
            </a:extLst>
          </a:blip>
          <a:srcRect t="6181" b="11191"/>
          <a:stretch>
            <a:fillRect/>
          </a:stretch>
        </p:blipFill>
        <p:spPr>
          <a:xfrm>
            <a:off x="7975600" y="3378121"/>
            <a:ext cx="3790890" cy="2390828"/>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1783675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A6C4B-E633-42F4-20B8-28B74F1C795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5E15215-AF8A-9B69-F82C-1C6177DD376F}"/>
              </a:ext>
            </a:extLst>
          </p:cNvPr>
          <p:cNvSpPr>
            <a:spLocks noGrp="1"/>
          </p:cNvSpPr>
          <p:nvPr>
            <p:ph type="body" sz="quarter" idx="83"/>
          </p:nvPr>
        </p:nvSpPr>
        <p:spPr/>
        <p:txBody>
          <a:bodyPr/>
          <a:lstStyle/>
          <a:p>
            <a:endParaRPr lang="en-US"/>
          </a:p>
        </p:txBody>
      </p:sp>
      <p:sp>
        <p:nvSpPr>
          <p:cNvPr id="8" name="Title 2">
            <a:extLst>
              <a:ext uri="{FF2B5EF4-FFF2-40B4-BE49-F238E27FC236}">
                <a16:creationId xmlns:a16="http://schemas.microsoft.com/office/drawing/2014/main" id="{E9A618EA-6DE4-4FC9-99ED-AFF47DF113C0}"/>
              </a:ext>
            </a:extLst>
          </p:cNvPr>
          <p:cNvSpPr>
            <a:spLocks noGrp="1"/>
          </p:cNvSpPr>
          <p:nvPr>
            <p:ph type="title"/>
          </p:nvPr>
        </p:nvSpPr>
        <p:spPr>
          <a:xfrm>
            <a:off x="510922" y="476824"/>
            <a:ext cx="10837631" cy="525552"/>
          </a:xfrm>
        </p:spPr>
        <p:txBody>
          <a:bodyPr/>
          <a:lstStyle/>
          <a:p>
            <a:r>
              <a:rPr lang="en-US" dirty="0"/>
              <a:t>Oreo</a:t>
            </a:r>
          </a:p>
        </p:txBody>
      </p:sp>
      <p:sp>
        <p:nvSpPr>
          <p:cNvPr id="9" name="Text Placeholder 4">
            <a:extLst>
              <a:ext uri="{FF2B5EF4-FFF2-40B4-BE49-F238E27FC236}">
                <a16:creationId xmlns:a16="http://schemas.microsoft.com/office/drawing/2014/main" id="{B4FFED8F-2E99-0437-2BF7-37436A01B04C}"/>
              </a:ext>
            </a:extLst>
          </p:cNvPr>
          <p:cNvSpPr>
            <a:spLocks noGrp="1"/>
          </p:cNvSpPr>
          <p:nvPr>
            <p:ph type="body" sz="quarter" idx="16"/>
          </p:nvPr>
        </p:nvSpPr>
        <p:spPr>
          <a:xfrm>
            <a:off x="508533" y="1637581"/>
            <a:ext cx="4693387" cy="4074218"/>
          </a:xfrm>
        </p:spPr>
        <p:txBody>
          <a:bodyPr/>
          <a:lstStyle/>
          <a:p>
            <a:pPr defTabSz="654246">
              <a:lnSpc>
                <a:spcPct val="100000"/>
              </a:lnSpc>
            </a:pPr>
            <a:r>
              <a:rPr lang="en-GB" altLang="en-US" b="1" dirty="0">
                <a:cs typeface="Arial" pitchFamily="34" charset="0"/>
              </a:rPr>
              <a:t>Background</a:t>
            </a:r>
            <a:br>
              <a:rPr lang="en-GB" altLang="en-US" dirty="0">
                <a:cs typeface="Arial" pitchFamily="34" charset="0"/>
              </a:rPr>
            </a:br>
            <a:r>
              <a:rPr lang="en-GB" altLang="en-US" dirty="0">
                <a:solidFill>
                  <a:srgbClr val="000000"/>
                </a:solidFill>
                <a:cs typeface="Arial" pitchFamily="34" charset="0"/>
              </a:rPr>
              <a:t>Oreo wanted to reach a young audience and elevate its campaign with an immersive experience that would delight the audience while also driving fame &amp; talkability. </a:t>
            </a:r>
            <a:br>
              <a:rPr lang="en-GB" altLang="en-US" dirty="0">
                <a:solidFill>
                  <a:srgbClr val="000000"/>
                </a:solidFill>
                <a:cs typeface="Arial" pitchFamily="34" charset="0"/>
              </a:rPr>
            </a:br>
            <a:br>
              <a:rPr lang="en-GB" altLang="en-US" dirty="0">
                <a:solidFill>
                  <a:srgbClr val="000000"/>
                </a:solidFill>
                <a:cs typeface="Arial" pitchFamily="34" charset="0"/>
              </a:rPr>
            </a:br>
            <a:r>
              <a:rPr lang="en-GB" altLang="en-US" b="1" dirty="0">
                <a:solidFill>
                  <a:srgbClr val="000000"/>
                </a:solidFill>
                <a:cs typeface="Arial" pitchFamily="34" charset="0"/>
              </a:rPr>
              <a:t>Plan</a:t>
            </a:r>
            <a:br>
              <a:rPr lang="en-GB" altLang="en-US" dirty="0">
                <a:solidFill>
                  <a:srgbClr val="000000"/>
                </a:solidFill>
                <a:cs typeface="Arial" pitchFamily="34" charset="0"/>
              </a:rPr>
            </a:br>
            <a:r>
              <a:rPr lang="en-GB" dirty="0">
                <a:solidFill>
                  <a:srgbClr val="000000"/>
                </a:solidFill>
              </a:rPr>
              <a:t>Collaborating with DCM Studios &amp; </a:t>
            </a:r>
            <a:r>
              <a:rPr lang="en-GB" dirty="0" err="1">
                <a:solidFill>
                  <a:srgbClr val="000000"/>
                </a:solidFill>
              </a:rPr>
              <a:t>ElevenFiftyFive</a:t>
            </a:r>
            <a:r>
              <a:rPr lang="en-GB" dirty="0">
                <a:solidFill>
                  <a:srgbClr val="000000"/>
                </a:solidFill>
              </a:rPr>
              <a:t>, Oreo wanted to captivate cinemagoers with a Gotham-City inspired Oreo experience to coincide with the release of The Batman over its opening weekend. The three-day experience hosted by East London’s Rio Cinema formed part of a broader partnership that included a 30” ident running in HFSS AGP titles.</a:t>
            </a:r>
            <a:br>
              <a:rPr lang="en-GB" dirty="0">
                <a:solidFill>
                  <a:srgbClr val="000000"/>
                </a:solidFill>
              </a:rPr>
            </a:br>
            <a:br>
              <a:rPr lang="en-GB" dirty="0">
                <a:solidFill>
                  <a:srgbClr val="000000"/>
                </a:solidFill>
              </a:rPr>
            </a:br>
            <a:r>
              <a:rPr lang="en-GB" dirty="0">
                <a:solidFill>
                  <a:srgbClr val="000000"/>
                </a:solidFill>
              </a:rPr>
              <a:t>At the Rio Cinema the opening weekend takeover saw the venue taped off as a crime scene in which everyone in the audience was a suspect. To complete the picture all signage was given an Oreo-themed makeover including the ticket kiosk, branded vinyl wall coverings and as many ‘Oreo x The Batman’ embossed cookies as you could eat.</a:t>
            </a:r>
            <a:br>
              <a:rPr lang="en-GB" dirty="0">
                <a:solidFill>
                  <a:srgbClr val="000000"/>
                </a:solidFill>
              </a:rPr>
            </a:br>
            <a:br>
              <a:rPr lang="en-GB" dirty="0">
                <a:solidFill>
                  <a:srgbClr val="000000"/>
                </a:solidFill>
              </a:rPr>
            </a:br>
            <a:r>
              <a:rPr lang="en-GB" b="1" dirty="0"/>
              <a:t>Results</a:t>
            </a:r>
            <a:br>
              <a:rPr lang="en-GB" dirty="0"/>
            </a:br>
            <a:r>
              <a:rPr lang="en-GB" dirty="0">
                <a:solidFill>
                  <a:srgbClr val="000000"/>
                </a:solidFill>
              </a:rPr>
              <a:t>Cinema delivered on Oreo’s key objectives of connecting meaningfully with its target audience while also driving fame and talkability.</a:t>
            </a:r>
          </a:p>
          <a:p>
            <a:pPr defTabSz="654246">
              <a:lnSpc>
                <a:spcPct val="100000"/>
              </a:lnSpc>
            </a:pPr>
            <a:endParaRPr lang="en-GB" dirty="0">
              <a:solidFill>
                <a:srgbClr val="000000"/>
              </a:solidFill>
            </a:endParaRPr>
          </a:p>
        </p:txBody>
      </p:sp>
      <p:pic>
        <p:nvPicPr>
          <p:cNvPr id="10" name="Picture Placeholder 8">
            <a:extLst>
              <a:ext uri="{FF2B5EF4-FFF2-40B4-BE49-F238E27FC236}">
                <a16:creationId xmlns:a16="http://schemas.microsoft.com/office/drawing/2014/main" id="{86D76EE1-D5DF-CB03-35B5-039281DEEF26}"/>
              </a:ext>
            </a:extLst>
          </p:cNvPr>
          <p:cNvPicPr>
            <a:picLocks noChangeAspect="1"/>
          </p:cNvPicPr>
          <p:nvPr/>
        </p:nvPicPr>
        <p:blipFill>
          <a:blip r:embed="rId3">
            <a:extLst>
              <a:ext uri="{28A0092B-C50C-407E-A947-70E740481C1C}">
                <a14:useLocalDpi xmlns:a14="http://schemas.microsoft.com/office/drawing/2010/main" val="0"/>
              </a:ext>
            </a:extLst>
          </a:blip>
          <a:srcRect l="1809" t="1257" b="1765"/>
          <a:stretch>
            <a:fillRect/>
          </a:stretch>
        </p:blipFill>
        <p:spPr>
          <a:xfrm>
            <a:off x="5726430" y="3956086"/>
            <a:ext cx="2955140" cy="1863740"/>
          </a:xfrm>
          <a:prstGeom prst="roundRect">
            <a:avLst>
              <a:gd name="adj" fmla="val 1469"/>
            </a:avLst>
          </a:prstGeom>
          <a:blipFill>
            <a:blip r:embed="rId4"/>
            <a:srcRect/>
            <a:stretch>
              <a:fillRect t="-13649" b="-13649"/>
            </a:stretch>
          </a:blipFill>
        </p:spPr>
      </p:pic>
      <p:pic>
        <p:nvPicPr>
          <p:cNvPr id="11" name="Picture Placeholder 8">
            <a:extLst>
              <a:ext uri="{FF2B5EF4-FFF2-40B4-BE49-F238E27FC236}">
                <a16:creationId xmlns:a16="http://schemas.microsoft.com/office/drawing/2014/main" id="{CF2D751F-2D58-727F-061B-83BA74110CCD}"/>
              </a:ext>
            </a:extLst>
          </p:cNvPr>
          <p:cNvPicPr>
            <a:picLocks noChangeAspect="1"/>
          </p:cNvPicPr>
          <p:nvPr/>
        </p:nvPicPr>
        <p:blipFill>
          <a:blip r:embed="rId5">
            <a:extLst>
              <a:ext uri="{28A0092B-C50C-407E-A947-70E740481C1C}">
                <a14:useLocalDpi xmlns:a14="http://schemas.microsoft.com/office/drawing/2010/main" val="0"/>
              </a:ext>
            </a:extLst>
          </a:blip>
          <a:srcRect t="6181" b="11191"/>
          <a:stretch>
            <a:fillRect/>
          </a:stretch>
        </p:blipFill>
        <p:spPr>
          <a:xfrm>
            <a:off x="8866037" y="3956086"/>
            <a:ext cx="2955140" cy="1863740"/>
          </a:xfrm>
          <a:prstGeom prst="roundRect">
            <a:avLst>
              <a:gd name="adj" fmla="val 1469"/>
            </a:avLst>
          </a:prstGeom>
          <a:blipFill>
            <a:blip r:embed="rId4"/>
            <a:srcRect/>
            <a:stretch>
              <a:fillRect t="-13649" b="-13649"/>
            </a:stretch>
          </a:blipFill>
        </p:spPr>
      </p:pic>
      <p:graphicFrame>
        <p:nvGraphicFramePr>
          <p:cNvPr id="3" name="Table 2">
            <a:extLst>
              <a:ext uri="{FF2B5EF4-FFF2-40B4-BE49-F238E27FC236}">
                <a16:creationId xmlns:a16="http://schemas.microsoft.com/office/drawing/2014/main" id="{DC35D1FD-AA03-D5E0-C73C-4F12EDE03966}"/>
              </a:ext>
            </a:extLst>
          </p:cNvPr>
          <p:cNvGraphicFramePr>
            <a:graphicFrameLocks noGrp="1"/>
          </p:cNvGraphicFramePr>
          <p:nvPr>
            <p:extLst>
              <p:ext uri="{D42A27DB-BD31-4B8C-83A1-F6EECF244321}">
                <p14:modId xmlns:p14="http://schemas.microsoft.com/office/powerpoint/2010/main" val="1786152189"/>
              </p:ext>
            </p:extLst>
          </p:nvPr>
        </p:nvGraphicFramePr>
        <p:xfrm>
          <a:off x="5722002" y="1041767"/>
          <a:ext cx="6099175" cy="901769"/>
        </p:xfrm>
        <a:graphic>
          <a:graphicData uri="http://schemas.openxmlformats.org/drawingml/2006/table">
            <a:tbl>
              <a:tblPr firstRow="1" bandRow="1">
                <a:tableStyleId>{21E4AEA4-8DFA-4A89-87EB-49C32662AFE0}</a:tableStyleId>
              </a:tblPr>
              <a:tblGrid>
                <a:gridCol w="1467559">
                  <a:extLst>
                    <a:ext uri="{9D8B030D-6E8A-4147-A177-3AD203B41FA5}">
                      <a16:colId xmlns:a16="http://schemas.microsoft.com/office/drawing/2014/main" val="3445733911"/>
                    </a:ext>
                  </a:extLst>
                </a:gridCol>
                <a:gridCol w="1582028">
                  <a:extLst>
                    <a:ext uri="{9D8B030D-6E8A-4147-A177-3AD203B41FA5}">
                      <a16:colId xmlns:a16="http://schemas.microsoft.com/office/drawing/2014/main" val="2072537272"/>
                    </a:ext>
                  </a:extLst>
                </a:gridCol>
                <a:gridCol w="1524794">
                  <a:extLst>
                    <a:ext uri="{9D8B030D-6E8A-4147-A177-3AD203B41FA5}">
                      <a16:colId xmlns:a16="http://schemas.microsoft.com/office/drawing/2014/main" val="3314162814"/>
                    </a:ext>
                  </a:extLst>
                </a:gridCol>
                <a:gridCol w="1524794">
                  <a:extLst>
                    <a:ext uri="{9D8B030D-6E8A-4147-A177-3AD203B41FA5}">
                      <a16:colId xmlns:a16="http://schemas.microsoft.com/office/drawing/2014/main" val="776944138"/>
                    </a:ext>
                  </a:extLst>
                </a:gridCol>
              </a:tblGrid>
              <a:tr h="441956">
                <a:tc>
                  <a:txBody>
                    <a:bodyPr/>
                    <a:lstStyle/>
                    <a:p>
                      <a:pPr algn="l"/>
                      <a:r>
                        <a:rPr lang="en-GB" sz="1300" dirty="0">
                          <a:solidFill>
                            <a:schemeClr val="bg1"/>
                          </a:solidFill>
                        </a:rPr>
                        <a:t>Media agency</a:t>
                      </a:r>
                    </a:p>
                  </a:txBody>
                  <a:tcPr marL="52167" marR="52167" marT="26083" marB="26083"/>
                </a:tc>
                <a:tc>
                  <a:txBody>
                    <a:bodyPr/>
                    <a:lstStyle/>
                    <a:p>
                      <a:pPr algn="l"/>
                      <a:r>
                        <a:rPr lang="en-GB" sz="1300" dirty="0">
                          <a:solidFill>
                            <a:schemeClr val="bg1"/>
                          </a:solidFill>
                        </a:rPr>
                        <a:t>Target</a:t>
                      </a:r>
                    </a:p>
                  </a:txBody>
                  <a:tcPr marL="52167" marR="52167" marT="26083" marB="26083"/>
                </a:tc>
                <a:tc>
                  <a:txBody>
                    <a:bodyPr/>
                    <a:lstStyle/>
                    <a:p>
                      <a:pPr algn="l"/>
                      <a:r>
                        <a:rPr lang="en-GB" sz="1300" dirty="0">
                          <a:solidFill>
                            <a:schemeClr val="bg1"/>
                          </a:solidFill>
                        </a:rPr>
                        <a:t>Buying route</a:t>
                      </a:r>
                    </a:p>
                  </a:txBody>
                  <a:tcPr marL="52167" marR="52167" marT="26083" marB="26083"/>
                </a:tc>
                <a:tc>
                  <a:txBody>
                    <a:bodyPr/>
                    <a:lstStyle/>
                    <a:p>
                      <a:pPr algn="l"/>
                      <a:r>
                        <a:rPr lang="en-GB" sz="1300" dirty="0">
                          <a:solidFill>
                            <a:schemeClr val="bg1"/>
                          </a:solidFill>
                        </a:rPr>
                        <a:t>Copy length</a:t>
                      </a:r>
                    </a:p>
                  </a:txBody>
                  <a:tcPr marL="52167" marR="52167" marT="26083" marB="26083"/>
                </a:tc>
                <a:extLst>
                  <a:ext uri="{0D108BD9-81ED-4DB2-BD59-A6C34878D82A}">
                    <a16:rowId xmlns:a16="http://schemas.microsoft.com/office/drawing/2014/main" val="1179928151"/>
                  </a:ext>
                </a:extLst>
              </a:tr>
              <a:tr h="459813">
                <a:tc>
                  <a:txBody>
                    <a:bodyPr/>
                    <a:lstStyle/>
                    <a:p>
                      <a:pPr algn="l" fontAlgn="ctr"/>
                      <a:r>
                        <a:rPr lang="en-GB" sz="1200" b="0" i="0" u="none" strike="noStrike" dirty="0">
                          <a:solidFill>
                            <a:schemeClr val="tx1"/>
                          </a:solidFill>
                          <a:effectLst/>
                          <a:latin typeface="+mn-lt"/>
                        </a:rPr>
                        <a:t> Carat</a:t>
                      </a:r>
                    </a:p>
                  </a:txBody>
                  <a:tcPr marL="4319" marR="4319" marT="4319" marB="0" anchor="ctr"/>
                </a:tc>
                <a:tc>
                  <a:txBody>
                    <a:bodyPr/>
                    <a:lstStyle/>
                    <a:p>
                      <a:pPr algn="l" fontAlgn="ctr"/>
                      <a:r>
                        <a:rPr lang="en-GB" sz="1200" b="0" i="0" u="none" strike="noStrike" dirty="0">
                          <a:solidFill>
                            <a:schemeClr val="tx1"/>
                          </a:solidFill>
                          <a:effectLst/>
                          <a:latin typeface="+mn-lt"/>
                        </a:rPr>
                        <a:t> 18-34s</a:t>
                      </a:r>
                    </a:p>
                  </a:txBody>
                  <a:tcPr marL="4319" marR="4319" marT="4319" marB="0" anchor="ctr"/>
                </a:tc>
                <a:tc>
                  <a:txBody>
                    <a:bodyPr/>
                    <a:lstStyle/>
                    <a:p>
                      <a:pPr algn="l" fontAlgn="ctr"/>
                      <a:r>
                        <a:rPr lang="es-ES" sz="1200" b="0" i="0" u="none" strike="noStrike" dirty="0">
                          <a:solidFill>
                            <a:schemeClr val="tx1"/>
                          </a:solidFill>
                          <a:effectLst/>
                          <a:latin typeface="+mn-lt"/>
                        </a:rPr>
                        <a:t> DCM Studios x </a:t>
                      </a:r>
                      <a:br>
                        <a:rPr lang="es-ES" sz="1200" b="0" i="0" u="none" strike="noStrike" dirty="0">
                          <a:solidFill>
                            <a:schemeClr val="tx1"/>
                          </a:solidFill>
                          <a:effectLst/>
                          <a:latin typeface="+mn-lt"/>
                        </a:rPr>
                      </a:br>
                      <a:r>
                        <a:rPr lang="es-ES" sz="1200" b="0" i="0" u="none" strike="noStrike" dirty="0">
                          <a:solidFill>
                            <a:schemeClr val="tx1"/>
                          </a:solidFill>
                          <a:effectLst/>
                          <a:latin typeface="+mn-lt"/>
                        </a:rPr>
                        <a:t> HFSS AGP</a:t>
                      </a:r>
                    </a:p>
                  </a:txBody>
                  <a:tcPr marL="4319" marR="4319" marT="4319" marB="0" anchor="ctr"/>
                </a:tc>
                <a:tc>
                  <a:txBody>
                    <a:bodyPr/>
                    <a:lstStyle/>
                    <a:p>
                      <a:pPr algn="l" fontAlgn="ctr"/>
                      <a:r>
                        <a:rPr lang="en-GB" sz="1200" b="0" i="0" u="none" strike="noStrike" dirty="0">
                          <a:solidFill>
                            <a:schemeClr val="tx1"/>
                          </a:solidFill>
                          <a:effectLst/>
                          <a:latin typeface="+mn-lt"/>
                        </a:rPr>
                        <a:t> 30”</a:t>
                      </a:r>
                    </a:p>
                  </a:txBody>
                  <a:tcPr marL="4319" marR="4319" marT="4319" marB="0" anchor="ctr"/>
                </a:tc>
                <a:extLst>
                  <a:ext uri="{0D108BD9-81ED-4DB2-BD59-A6C34878D82A}">
                    <a16:rowId xmlns:a16="http://schemas.microsoft.com/office/drawing/2014/main" val="3682919480"/>
                  </a:ext>
                </a:extLst>
              </a:tr>
            </a:tbl>
          </a:graphicData>
        </a:graphic>
      </p:graphicFrame>
      <p:sp>
        <p:nvSpPr>
          <p:cNvPr id="4" name="Subtitle 3">
            <a:extLst>
              <a:ext uri="{FF2B5EF4-FFF2-40B4-BE49-F238E27FC236}">
                <a16:creationId xmlns:a16="http://schemas.microsoft.com/office/drawing/2014/main" id="{C8954ABE-6DEF-21FA-8A9F-98D28D11397C}"/>
              </a:ext>
            </a:extLst>
          </p:cNvPr>
          <p:cNvSpPr>
            <a:spLocks noGrp="1"/>
          </p:cNvSpPr>
          <p:nvPr>
            <p:ph type="subTitle" idx="1"/>
          </p:nvPr>
        </p:nvSpPr>
        <p:spPr>
          <a:xfrm>
            <a:off x="508533" y="1146201"/>
            <a:ext cx="4617721" cy="347555"/>
          </a:xfrm>
        </p:spPr>
        <p:txBody>
          <a:bodyPr/>
          <a:lstStyle/>
          <a:p>
            <a:r>
              <a:rPr lang="en-GB" dirty="0"/>
              <a:t>Oreo x The Batman</a:t>
            </a:r>
          </a:p>
        </p:txBody>
      </p:sp>
      <p:sp>
        <p:nvSpPr>
          <p:cNvPr id="5" name="Text Placeholder 4">
            <a:extLst>
              <a:ext uri="{FF2B5EF4-FFF2-40B4-BE49-F238E27FC236}">
                <a16:creationId xmlns:a16="http://schemas.microsoft.com/office/drawing/2014/main" id="{3FC58D67-855A-071C-8620-1F7D3E651655}"/>
              </a:ext>
            </a:extLst>
          </p:cNvPr>
          <p:cNvSpPr txBox="1">
            <a:spLocks/>
          </p:cNvSpPr>
          <p:nvPr/>
        </p:nvSpPr>
        <p:spPr>
          <a:xfrm>
            <a:off x="5722003" y="2217427"/>
            <a:ext cx="6099173" cy="1464768"/>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spcBef>
                <a:spcPts val="600"/>
              </a:spcBef>
            </a:pPr>
            <a:r>
              <a:rPr lang="en-GB" b="1" dirty="0"/>
              <a:t>Driving interest</a:t>
            </a:r>
            <a:br>
              <a:rPr lang="en-GB" dirty="0"/>
            </a:br>
            <a:r>
              <a:rPr lang="en-GB" dirty="0"/>
              <a:t>The opening weekend takeover drove over 1,300 attendees and the avg. number of people per showing at the Rio Cinema was double that of the rest of DCM’s estate. Recall of the Oreo x Batman partnership was 166% higher for cinemagoers vs. control.</a:t>
            </a:r>
            <a:br>
              <a:rPr lang="en-GB" dirty="0"/>
            </a:br>
            <a:br>
              <a:rPr lang="en-GB" dirty="0"/>
            </a:br>
            <a:r>
              <a:rPr lang="en-GB" b="1" dirty="0"/>
              <a:t>Impact on brand consideration</a:t>
            </a:r>
            <a:br>
              <a:rPr lang="en-GB" dirty="0"/>
            </a:br>
            <a:r>
              <a:rPr lang="en-GB" dirty="0">
                <a:solidFill>
                  <a:srgbClr val="000000"/>
                </a:solidFill>
              </a:rPr>
              <a:t>60% of cinemagoers said it made them more likely to consider Oreo having experienced the opening weekend takeover.</a:t>
            </a:r>
          </a:p>
        </p:txBody>
      </p:sp>
    </p:spTree>
    <p:extLst>
      <p:ext uri="{BB962C8B-B14F-4D97-AF65-F5344CB8AC3E}">
        <p14:creationId xmlns:p14="http://schemas.microsoft.com/office/powerpoint/2010/main" val="4248354417"/>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2926</TotalTime>
  <Words>407</Words>
  <Application>Microsoft Office PowerPoint</Application>
  <PresentationFormat>Widescreen</PresentationFormat>
  <Paragraphs>24</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Oreo</vt:lpstr>
      <vt:lpstr>Oreo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5</cp:revision>
  <dcterms:created xsi:type="dcterms:W3CDTF">2026-06-18T13:58:37Z</dcterms:created>
  <dcterms:modified xsi:type="dcterms:W3CDTF">2026-07-31T10:05:57Z</dcterms:modified>
</cp:coreProperties>
</file>