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3" r:id="rId2"/>
    <p:sldId id="32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9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94A5A-77A1-4A5A-9712-F0BC94906E6C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90537-5482-42BC-A2C3-D2D858C9C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4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D7945C0-505E-ECDA-B16E-3DCD2966A4C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/>
              <a:t>Source: DCM / </a:t>
            </a:r>
            <a:r>
              <a:rPr lang="en-GB" dirty="0" err="1"/>
              <a:t>Natwest</a:t>
            </a:r>
            <a:r>
              <a:rPr lang="en-GB" dirty="0"/>
              <a:t> Conducted by; </a:t>
            </a:r>
            <a:r>
              <a:rPr lang="en-GB" dirty="0" err="1"/>
              <a:t>Differentology</a:t>
            </a:r>
            <a:r>
              <a:rPr lang="en-GB" dirty="0"/>
              <a:t>, September 2023.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/>
              <a:t>Results base: 16+. Uplifts are test (exposed to ad) vs control (unexposed to ad)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4636354-A74F-B3C8-DF6E-FCB7ECBF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NatWest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075C04E-6A45-7A65-964D-5ED74D1093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951983"/>
            <a:ext cx="6517108" cy="3452775"/>
          </a:xfrm>
        </p:spPr>
        <p:txBody>
          <a:bodyPr/>
          <a:lstStyle/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NatWest wanted to raise awareness of NatWest Thrive, a money-confidence program designed to help young people develop the self-belief, confidence and money skills to achieve their aspirations.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sz="1600" b="1" dirty="0">
              <a:solidFill>
                <a:srgbClr val="000000"/>
              </a:solidFill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Idea and Plan</a:t>
            </a:r>
            <a:r>
              <a:rPr lang="en-GB" sz="1600" b="1" dirty="0">
                <a:solidFill>
                  <a:srgbClr val="000000"/>
                </a:solidFill>
              </a:rPr>
              <a:t>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In collaboration with DCM Studios and Sony Pictures, NatWest partnered with </a:t>
            </a:r>
            <a:r>
              <a:rPr lang="en-GB" altLang="en-US" sz="1600" i="1" dirty="0">
                <a:solidFill>
                  <a:srgbClr val="000000"/>
                </a:solidFill>
                <a:cs typeface="Arial" pitchFamily="34" charset="0"/>
              </a:rPr>
              <a:t>Gran Turismo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, producing a 60” copy that ran in the Silver Spot of the film, as well as across the 16-34 Adults AGP in the months leading up to the film’s release date.</a:t>
            </a:r>
            <a:endParaRPr lang="en-GB" altLang="en-US" sz="1600" i="1" dirty="0">
              <a:solidFill>
                <a:srgbClr val="000000"/>
              </a:solidFill>
              <a:cs typeface="Arial" pitchFamily="34" charset="0"/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600" dirty="0">
              <a:solidFill>
                <a:srgbClr val="000000"/>
              </a:solidFill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Results</a:t>
            </a: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600" b="1" dirty="0"/>
          </a:p>
          <a:p>
            <a:pPr marL="285750" lvl="0" indent="-285750" defTabSz="961844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Prompted awareness of NatWest Thrive increased by +233%</a:t>
            </a:r>
          </a:p>
          <a:p>
            <a:pPr marL="285750" lvl="0" indent="-285750" defTabSz="961844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solidFill>
                <a:srgbClr val="000000"/>
              </a:solidFill>
            </a:endParaRPr>
          </a:p>
          <a:p>
            <a:pPr marL="285750" indent="-285750" defTabSz="654246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/>
              <a:t>Two thirds of those exposed to the cinema ad are likely to consider NatWest, +46% uplift vs. control.</a:t>
            </a:r>
          </a:p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800" b="1" dirty="0"/>
          </a:p>
        </p:txBody>
      </p:sp>
      <p:pic>
        <p:nvPicPr>
          <p:cNvPr id="12" name="Picture Placeholder 10">
            <a:extLst>
              <a:ext uri="{FF2B5EF4-FFF2-40B4-BE49-F238E27FC236}">
                <a16:creationId xmlns:a16="http://schemas.microsoft.com/office/drawing/2014/main" id="{1D727AC3-5662-AD21-869B-5C607DD57D6A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7083"/>
          <a:stretch>
            <a:fillRect/>
          </a:stretch>
        </p:blipFill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069D039-3ADC-00B5-5784-8869CB17AB76}"/>
              </a:ext>
            </a:extLst>
          </p:cNvPr>
          <p:cNvPicPr>
            <a:picLocks noGrp="1" noChangeAspect="1"/>
          </p:cNvPicPr>
          <p:nvPr>
            <p:ph type="pic" sz="quarter" idx="8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6" b="23888"/>
          <a:stretch>
            <a:fillRect/>
          </a:stretch>
        </p:blipFill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217305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445E0-633E-7C42-EE4E-700730E7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61AC8A4-55BA-F1C0-3319-748471DBB8B4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/>
              <a:t>Source: DCM / </a:t>
            </a:r>
            <a:r>
              <a:rPr lang="en-GB" dirty="0" err="1"/>
              <a:t>Natwest</a:t>
            </a:r>
            <a:r>
              <a:rPr lang="en-GB" dirty="0"/>
              <a:t> Conducted by; </a:t>
            </a:r>
            <a:r>
              <a:rPr lang="en-GB" dirty="0" err="1"/>
              <a:t>Differentology</a:t>
            </a:r>
            <a:r>
              <a:rPr lang="en-GB" dirty="0"/>
              <a:t>, September 2023.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/>
              <a:t>Results base: 16+. Uplifts are test (exposed to ad) vs control (unexposed to ad)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endParaRPr lang="en-GB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9D89C48-C46D-5405-1660-3D78CC2CB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NatWest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9D0C60D0-B996-C165-17CA-7CB7621AA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679"/>
            <a:ext cx="6551835" cy="310347"/>
          </a:xfrm>
        </p:spPr>
        <p:txBody>
          <a:bodyPr/>
          <a:lstStyle/>
          <a:p>
            <a:r>
              <a:rPr lang="en-GB" dirty="0"/>
              <a:t>Thrive &amp; Gran Turismo Partnership</a:t>
            </a:r>
          </a:p>
          <a:p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1285E96-78C2-557A-8EE3-8D639EEF80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2" y="1844675"/>
            <a:ext cx="5397318" cy="3839645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cs typeface="Arial" pitchFamily="34" charset="0"/>
              </a:rPr>
              <a:t>Background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NatWest wanted to raise awareness of NatWest Thrive, a money-confidence program designed to help young people develop the self-belief, confidence and money skills to achieve their aspirations. 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solidFill>
                  <a:srgbClr val="000000"/>
                </a:solidFill>
                <a:cs typeface="Arial" pitchFamily="34" charset="0"/>
              </a:rPr>
              <a:t>Idea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Knowing that contextualisation of the ads will help boost engagement and cut-through, the bank collaborated with DCM Studios and Sony Pictures to create a film partnership with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Gran Turismo – 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with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the film’s themes of dedication/commitment leading to a dream becoming reality, making it the perfect fit. DCM Studios produced a 60” copy showcasing 9 aspiring film makers on site recreating a shot from the film, with Sony providing the car that was used in the filming of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Gran Turismo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.​ 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solidFill>
                  <a:srgbClr val="000000"/>
                </a:solidFill>
                <a:cs typeface="Arial" pitchFamily="34" charset="0"/>
              </a:rPr>
              <a:t>Plan</a:t>
            </a:r>
            <a:endParaRPr lang="en-GB" altLang="en-US" sz="1300" b="1" dirty="0"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Before running in a Silver Spot in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Gran Turismo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NatWest also ran the ad across 16-34 Adults AGP titles across July – August to build up awareness of the campaign.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C789A06-A9F5-E941-72B2-7DB2E2EDAC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24572"/>
              </p:ext>
            </p:extLst>
          </p:nvPr>
        </p:nvGraphicFramePr>
        <p:xfrm>
          <a:off x="6285396" y="862511"/>
          <a:ext cx="5397320" cy="73393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9330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Initiative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16-24s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Film Partnership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60”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D68E80E4-4A98-FAC9-1FB9-F84F6DA62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r="3302"/>
          <a:stretch/>
        </p:blipFill>
        <p:spPr>
          <a:xfrm>
            <a:off x="6285395" y="1701784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pic>
        <p:nvPicPr>
          <p:cNvPr id="15" name="Picture Placeholder 36">
            <a:extLst>
              <a:ext uri="{FF2B5EF4-FFF2-40B4-BE49-F238E27FC236}">
                <a16:creationId xmlns:a16="http://schemas.microsoft.com/office/drawing/2014/main" id="{F486248E-C717-9FB1-81F3-CF6B08E80C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r="3302"/>
          <a:stretch/>
        </p:blipFill>
        <p:spPr>
          <a:xfrm>
            <a:off x="9091967" y="1701784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D46F03-960B-9BA6-93E6-F1443A5787C7}"/>
              </a:ext>
            </a:extLst>
          </p:cNvPr>
          <p:cNvSpPr txBox="1"/>
          <p:nvPr/>
        </p:nvSpPr>
        <p:spPr>
          <a:xfrm>
            <a:off x="6285398" y="3199595"/>
            <a:ext cx="539731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54246">
              <a:defRPr/>
            </a:pPr>
            <a:r>
              <a:rPr lang="en-GB" sz="1250" b="1" dirty="0">
                <a:cs typeface="Arial" pitchFamily="34" charset="0"/>
              </a:rPr>
              <a:t>Results 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dirty="0">
                <a:solidFill>
                  <a:srgbClr val="000000"/>
                </a:solidFill>
                <a:cs typeface="Arial" pitchFamily="34" charset="0"/>
              </a:rPr>
              <a:t>Exposure to the contextual NatWest Thrive ad in cinema helped improved NatWest’s key campaign objectives.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50" dirty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b="1" dirty="0">
                <a:solidFill>
                  <a:srgbClr val="000000"/>
                </a:solidFill>
                <a:cs typeface="Arial" pitchFamily="34" charset="0"/>
              </a:rPr>
              <a:t>Improved Awareness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dirty="0">
                <a:solidFill>
                  <a:srgbClr val="000000"/>
                </a:solidFill>
                <a:cs typeface="Arial" pitchFamily="34" charset="0"/>
              </a:rPr>
              <a:t>Prompted awareness of NatWest Thrive increased by +233%.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50" dirty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b="1" dirty="0">
                <a:solidFill>
                  <a:srgbClr val="000000"/>
                </a:solidFill>
                <a:cs typeface="Arial" pitchFamily="34" charset="0"/>
              </a:rPr>
              <a:t>Increased Consideration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dirty="0">
                <a:solidFill>
                  <a:srgbClr val="000000"/>
                </a:solidFill>
                <a:cs typeface="Arial" pitchFamily="34" charset="0"/>
              </a:rPr>
              <a:t>Two thirds of those exposed to the cinema ad are likely to consider NatWest, +46% uplift vs. control.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50" dirty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b="1" dirty="0">
                <a:solidFill>
                  <a:srgbClr val="000000"/>
                </a:solidFill>
                <a:cs typeface="Arial" pitchFamily="34" charset="0"/>
              </a:rPr>
              <a:t>Driving Key Associations</a:t>
            </a:r>
          </a:p>
          <a:p>
            <a:pPr marL="0" marR="0" lvl="0" indent="0" algn="l" defTabSz="65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50" dirty="0">
                <a:solidFill>
                  <a:srgbClr val="000000"/>
                </a:solidFill>
                <a:cs typeface="Arial" pitchFamily="34" charset="0"/>
              </a:rPr>
              <a:t>+29% uplift for key statement - ‘NatWest gives people the confidence to kickstart their future’.</a:t>
            </a:r>
          </a:p>
        </p:txBody>
      </p:sp>
    </p:spTree>
    <p:extLst>
      <p:ext uri="{BB962C8B-B14F-4D97-AF65-F5344CB8AC3E}">
        <p14:creationId xmlns:p14="http://schemas.microsoft.com/office/powerpoint/2010/main" val="1492284850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433</Words>
  <Application>Microsoft Office PowerPoint</Application>
  <PresentationFormat>Widescreen</PresentationFormat>
  <Paragraphs>46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NatWest</vt:lpstr>
      <vt:lpstr>NatWest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9</cp:revision>
  <dcterms:created xsi:type="dcterms:W3CDTF">2026-06-18T13:58:37Z</dcterms:created>
  <dcterms:modified xsi:type="dcterms:W3CDTF">2026-07-31T11:11:04Z</dcterms:modified>
</cp:coreProperties>
</file>