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5" r:id="rId2"/>
    <p:sldId id="32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5"/>
          </p14:sldIdLst>
        </p14:section>
        <p14:section name="Detailed" id="{0EA4DDEA-782D-AA44-8D9A-864B26D7F0FD}">
          <p14:sldIdLst>
            <p14:sldId id="3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9856AA-DE31-F94F-9E5C-63D1357A29AF}" v="23" dt="2026-07-09T10:40:04.2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370"/>
  </p:normalViewPr>
  <p:slideViewPr>
    <p:cSldViewPr snapToGrid="0">
      <p:cViewPr varScale="1">
        <p:scale>
          <a:sx n="62" d="100"/>
          <a:sy n="62" d="100"/>
        </p:scale>
        <p:origin x="102" y="32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09T10:40:32.482" v="558" actId="20577"/>
      <pc:docMkLst>
        <pc:docMk/>
      </pc:docMkLst>
      <pc:sldChg chg="addSp delSp modSp add del mod setBg">
        <pc:chgData name="Lottie Thompson [sd22c2t]" userId="98a8b714-f796-4d31-a9a4-7dc84f343c61" providerId="ADAL" clId="{2BD75302-921E-5E9F-A20A-9DC17D688525}" dt="2026-07-08T23:54:24.875" v="258" actId="2696"/>
        <pc:sldMkLst>
          <pc:docMk/>
          <pc:sldMk cId="2242289400" sldId="323"/>
        </pc:sldMkLst>
        <pc:spChg chg="add mod">
          <ac:chgData name="Lottie Thompson [sd22c2t]" userId="98a8b714-f796-4d31-a9a4-7dc84f343c61" providerId="ADAL" clId="{2BD75302-921E-5E9F-A20A-9DC17D688525}" dt="2026-07-08T23:53:48.728" v="251" actId="20577"/>
          <ac:spMkLst>
            <pc:docMk/>
            <pc:sldMk cId="2242289400" sldId="323"/>
            <ac:spMk id="4" creationId="{4C0D2E1E-BDE4-F0A9-D8CD-CE27B1CA3FD4}"/>
          </ac:spMkLst>
        </pc:spChg>
        <pc:spChg chg="add del mod">
          <ac:chgData name="Lottie Thompson [sd22c2t]" userId="98a8b714-f796-4d31-a9a4-7dc84f343c61" providerId="ADAL" clId="{2BD75302-921E-5E9F-A20A-9DC17D688525}" dt="2026-07-08T23:42:06.401" v="158" actId="478"/>
          <ac:spMkLst>
            <pc:docMk/>
            <pc:sldMk cId="2242289400" sldId="323"/>
            <ac:spMk id="5" creationId="{4D786D1F-CCC1-051E-C259-FD218E68DA55}"/>
          </ac:spMkLst>
        </pc:spChg>
        <pc:spChg chg="del">
          <ac:chgData name="Lottie Thompson [sd22c2t]" userId="98a8b714-f796-4d31-a9a4-7dc84f343c61" providerId="ADAL" clId="{2BD75302-921E-5E9F-A20A-9DC17D688525}" dt="2026-07-08T10:17:37.679" v="124" actId="478"/>
          <ac:spMkLst>
            <pc:docMk/>
            <pc:sldMk cId="2242289400" sldId="323"/>
            <ac:spMk id="6" creationId="{B10A584F-83C4-CB95-DAA0-08F95A277807}"/>
          </ac:spMkLst>
        </pc:spChg>
        <pc:spChg chg="mod">
          <ac:chgData name="Lottie Thompson [sd22c2t]" userId="98a8b714-f796-4d31-a9a4-7dc84f343c61" providerId="ADAL" clId="{2BD75302-921E-5E9F-A20A-9DC17D688525}" dt="2026-07-08T10:21:27.157" v="146" actId="20577"/>
          <ac:spMkLst>
            <pc:docMk/>
            <pc:sldMk cId="2242289400" sldId="323"/>
            <ac:spMk id="10" creationId="{9ECD8AEB-7A4B-272F-9961-4B4FC9D8DFA6}"/>
          </ac:spMkLst>
        </pc:spChg>
      </pc:sldChg>
      <pc:sldChg chg="addSp delSp modSp del mod setBg">
        <pc:chgData name="Lottie Thompson [sd22c2t]" userId="98a8b714-f796-4d31-a9a4-7dc84f343c61" providerId="ADAL" clId="{2BD75302-921E-5E9F-A20A-9DC17D688525}" dt="2026-07-08T23:59:54.195" v="322" actId="2696"/>
        <pc:sldMkLst>
          <pc:docMk/>
          <pc:sldMk cId="3769117390" sldId="324"/>
        </pc:sldMkLst>
        <pc:spChg chg="add del mod">
          <ac:chgData name="Lottie Thompson [sd22c2t]" userId="98a8b714-f796-4d31-a9a4-7dc84f343c61" providerId="ADAL" clId="{2BD75302-921E-5E9F-A20A-9DC17D688525}" dt="2026-07-08T10:20:15.731" v="140" actId="478"/>
          <ac:spMkLst>
            <pc:docMk/>
            <pc:sldMk cId="3769117390" sldId="324"/>
            <ac:spMk id="9" creationId="{11CC11CA-8679-AAE1-8CC1-A5A6B1BCF674}"/>
          </ac:spMkLst>
        </pc:spChg>
        <pc:spChg chg="add mod">
          <ac:chgData name="Lottie Thompson [sd22c2t]" userId="98a8b714-f796-4d31-a9a4-7dc84f343c61" providerId="ADAL" clId="{2BD75302-921E-5E9F-A20A-9DC17D688525}" dt="2026-07-08T10:20:16.143" v="141"/>
          <ac:spMkLst>
            <pc:docMk/>
            <pc:sldMk cId="3769117390" sldId="324"/>
            <ac:spMk id="10" creationId="{2A3FB396-A97B-724E-EA89-7C09E59C9A9A}"/>
          </ac:spMkLst>
        </pc:spChg>
      </pc:sldChg>
      <pc:sldChg chg="addSp delSp modSp new mod ord setBg modNotesTx">
        <pc:chgData name="Lottie Thompson [sd22c2t]" userId="98a8b714-f796-4d31-a9a4-7dc84f343c61" providerId="ADAL" clId="{2BD75302-921E-5E9F-A20A-9DC17D688525}" dt="2026-07-09T10:40:32.482" v="558" actId="20577"/>
        <pc:sldMkLst>
          <pc:docMk/>
          <pc:sldMk cId="1210969268" sldId="325"/>
        </pc:sldMkLst>
        <pc:spChg chg="mod">
          <ac:chgData name="Lottie Thompson [sd22c2t]" userId="98a8b714-f796-4d31-a9a4-7dc84f343c61" providerId="ADAL" clId="{2BD75302-921E-5E9F-A20A-9DC17D688525}" dt="2026-07-08T23:52:25.996" v="174" actId="20577"/>
          <ac:spMkLst>
            <pc:docMk/>
            <pc:sldMk cId="1210969268" sldId="325"/>
            <ac:spMk id="3" creationId="{E12FE75C-7984-3990-E962-ABB22E0AC418}"/>
          </ac:spMkLst>
        </pc:spChg>
        <pc:spChg chg="del">
          <ac:chgData name="Lottie Thompson [sd22c2t]" userId="98a8b714-f796-4d31-a9a4-7dc84f343c61" providerId="ADAL" clId="{2BD75302-921E-5E9F-A20A-9DC17D688525}" dt="2026-07-08T23:52:49.053" v="177" actId="478"/>
          <ac:spMkLst>
            <pc:docMk/>
            <pc:sldMk cId="1210969268" sldId="325"/>
            <ac:spMk id="4" creationId="{B2A29746-272A-FB00-00C1-59EDDB2B40AC}"/>
          </ac:spMkLst>
        </pc:spChg>
        <pc:spChg chg="del">
          <ac:chgData name="Lottie Thompson [sd22c2t]" userId="98a8b714-f796-4d31-a9a4-7dc84f343c61" providerId="ADAL" clId="{2BD75302-921E-5E9F-A20A-9DC17D688525}" dt="2026-07-08T23:54:20.368" v="256" actId="478"/>
          <ac:spMkLst>
            <pc:docMk/>
            <pc:sldMk cId="1210969268" sldId="325"/>
            <ac:spMk id="5" creationId="{5AB1179C-EA09-F2ED-69C0-AA33E8FAA612}"/>
          </ac:spMkLst>
        </pc:spChg>
        <pc:spChg chg="del">
          <ac:chgData name="Lottie Thompson [sd22c2t]" userId="98a8b714-f796-4d31-a9a4-7dc84f343c61" providerId="ADAL" clId="{2BD75302-921E-5E9F-A20A-9DC17D688525}" dt="2026-07-08T23:52:16.679" v="170" actId="931"/>
          <ac:spMkLst>
            <pc:docMk/>
            <pc:sldMk cId="1210969268" sldId="325"/>
            <ac:spMk id="6" creationId="{162166F0-B0CC-3A57-2C6D-3ACC69063B17}"/>
          </ac:spMkLst>
        </pc:spChg>
        <pc:spChg chg="del">
          <ac:chgData name="Lottie Thompson [sd22c2t]" userId="98a8b714-f796-4d31-a9a4-7dc84f343c61" providerId="ADAL" clId="{2BD75302-921E-5E9F-A20A-9DC17D688525}" dt="2026-07-08T23:52:11.829" v="169" actId="931"/>
          <ac:spMkLst>
            <pc:docMk/>
            <pc:sldMk cId="1210969268" sldId="325"/>
            <ac:spMk id="7" creationId="{A1C05F9A-D487-6FD7-050F-AA5AD86C207A}"/>
          </ac:spMkLst>
        </pc:spChg>
        <pc:spChg chg="add mod">
          <ac:chgData name="Lottie Thompson [sd22c2t]" userId="98a8b714-f796-4d31-a9a4-7dc84f343c61" providerId="ADAL" clId="{2BD75302-921E-5E9F-A20A-9DC17D688525}" dt="2026-07-08T23:54:07.378" v="253" actId="1076"/>
          <ac:spMkLst>
            <pc:docMk/>
            <pc:sldMk cId="1210969268" sldId="325"/>
            <ac:spMk id="12" creationId="{DF49D2F7-349C-2237-6F7A-5D5BAFDE0775}"/>
          </ac:spMkLst>
        </pc:spChg>
        <pc:spChg chg="add mod">
          <ac:chgData name="Lottie Thompson [sd22c2t]" userId="98a8b714-f796-4d31-a9a4-7dc84f343c61" providerId="ADAL" clId="{2BD75302-921E-5E9F-A20A-9DC17D688525}" dt="2026-07-09T10:40:32.482" v="558" actId="20577"/>
          <ac:spMkLst>
            <pc:docMk/>
            <pc:sldMk cId="1210969268" sldId="325"/>
            <ac:spMk id="13" creationId="{9A0FDEF4-FCD1-F3E6-6469-1004F99ADADB}"/>
          </ac:spMkLst>
        </pc:spChg>
        <pc:picChg chg="add mod ord">
          <ac:chgData name="Lottie Thompson [sd22c2t]" userId="98a8b714-f796-4d31-a9a4-7dc84f343c61" providerId="ADAL" clId="{2BD75302-921E-5E9F-A20A-9DC17D688525}" dt="2026-07-08T23:52:11.829" v="169" actId="931"/>
          <ac:picMkLst>
            <pc:docMk/>
            <pc:sldMk cId="1210969268" sldId="325"/>
            <ac:picMk id="9" creationId="{4671BF6C-5832-AC58-0DCB-F8D196880779}"/>
          </ac:picMkLst>
        </pc:picChg>
        <pc:picChg chg="add mod ord">
          <ac:chgData name="Lottie Thompson [sd22c2t]" userId="98a8b714-f796-4d31-a9a4-7dc84f343c61" providerId="ADAL" clId="{2BD75302-921E-5E9F-A20A-9DC17D688525}" dt="2026-07-08T23:52:16.679" v="170" actId="931"/>
          <ac:picMkLst>
            <pc:docMk/>
            <pc:sldMk cId="1210969268" sldId="325"/>
            <ac:picMk id="11" creationId="{5EC54E55-7C84-C710-E9AF-70732F9F0C32}"/>
          </ac:picMkLst>
        </pc:picChg>
      </pc:sldChg>
      <pc:sldChg chg="addSp delSp modSp new del mod">
        <pc:chgData name="Lottie Thompson [sd22c2t]" userId="98a8b714-f796-4d31-a9a4-7dc84f343c61" providerId="ADAL" clId="{2BD75302-921E-5E9F-A20A-9DC17D688525}" dt="2026-07-08T23:52:02.659" v="167" actId="2696"/>
        <pc:sldMkLst>
          <pc:docMk/>
          <pc:sldMk cId="2295891872" sldId="325"/>
        </pc:sldMkLst>
        <pc:spChg chg="mod">
          <ac:chgData name="Lottie Thompson [sd22c2t]" userId="98a8b714-f796-4d31-a9a4-7dc84f343c61" providerId="ADAL" clId="{2BD75302-921E-5E9F-A20A-9DC17D688525}" dt="2026-07-08T23:41:55.144" v="157" actId="20577"/>
          <ac:spMkLst>
            <pc:docMk/>
            <pc:sldMk cId="2295891872" sldId="325"/>
            <ac:spMk id="3" creationId="{5C23B460-5369-B26A-FDEE-55A80513785C}"/>
          </ac:spMkLst>
        </pc:spChg>
        <pc:spChg chg="del">
          <ac:chgData name="Lottie Thompson [sd22c2t]" userId="98a8b714-f796-4d31-a9a4-7dc84f343c61" providerId="ADAL" clId="{2BD75302-921E-5E9F-A20A-9DC17D688525}" dt="2026-07-08T23:51:52.324" v="161" actId="478"/>
          <ac:spMkLst>
            <pc:docMk/>
            <pc:sldMk cId="2295891872" sldId="325"/>
            <ac:spMk id="5" creationId="{8EC49A4D-E071-3AA4-1D48-0E3FF8212DE8}"/>
          </ac:spMkLst>
        </pc:spChg>
        <pc:spChg chg="del">
          <ac:chgData name="Lottie Thompson [sd22c2t]" userId="98a8b714-f796-4d31-a9a4-7dc84f343c61" providerId="ADAL" clId="{2BD75302-921E-5E9F-A20A-9DC17D688525}" dt="2026-07-08T23:51:53.889" v="162" actId="478"/>
          <ac:spMkLst>
            <pc:docMk/>
            <pc:sldMk cId="2295891872" sldId="325"/>
            <ac:spMk id="6" creationId="{63B4D5F6-BFED-982E-B55E-C998F526B0AD}"/>
          </ac:spMkLst>
        </pc:spChg>
        <pc:spChg chg="add mod">
          <ac:chgData name="Lottie Thompson [sd22c2t]" userId="98a8b714-f796-4d31-a9a4-7dc84f343c61" providerId="ADAL" clId="{2BD75302-921E-5E9F-A20A-9DC17D688525}" dt="2026-07-08T23:42:19.607" v="160" actId="1076"/>
          <ac:spMkLst>
            <pc:docMk/>
            <pc:sldMk cId="2295891872" sldId="325"/>
            <ac:spMk id="7" creationId="{E7444891-35D1-2798-2692-415AA2116412}"/>
          </ac:spMkLst>
        </pc:spChg>
        <pc:picChg chg="add del mod">
          <ac:chgData name="Lottie Thompson [sd22c2t]" userId="98a8b714-f796-4d31-a9a4-7dc84f343c61" providerId="ADAL" clId="{2BD75302-921E-5E9F-A20A-9DC17D688525}" dt="2026-07-08T23:51:58.109" v="166" actId="478"/>
          <ac:picMkLst>
            <pc:docMk/>
            <pc:sldMk cId="2295891872" sldId="325"/>
            <ac:picMk id="8" creationId="{95AABC57-1F98-5B9C-53AD-32206D024264}"/>
          </ac:picMkLst>
        </pc:picChg>
      </pc:sldChg>
      <pc:sldChg chg="addSp delSp modSp add mod setBg">
        <pc:chgData name="Lottie Thompson [sd22c2t]" userId="98a8b714-f796-4d31-a9a4-7dc84f343c61" providerId="ADAL" clId="{2BD75302-921E-5E9F-A20A-9DC17D688525}" dt="2026-07-09T10:39:30.568" v="511" actId="12385"/>
        <pc:sldMkLst>
          <pc:docMk/>
          <pc:sldMk cId="2810446279" sldId="326"/>
        </pc:sldMkLst>
        <pc:spChg chg="mod">
          <ac:chgData name="Lottie Thompson [sd22c2t]" userId="98a8b714-f796-4d31-a9a4-7dc84f343c61" providerId="ADAL" clId="{2BD75302-921E-5E9F-A20A-9DC17D688525}" dt="2026-07-09T00:00:06.863" v="324" actId="14100"/>
          <ac:spMkLst>
            <pc:docMk/>
            <pc:sldMk cId="2810446279" sldId="326"/>
            <ac:spMk id="4" creationId="{1A28E2F2-F26D-6727-A704-84015EAE79B9}"/>
          </ac:spMkLst>
        </pc:spChg>
        <pc:spChg chg="del">
          <ac:chgData name="Lottie Thompson [sd22c2t]" userId="98a8b714-f796-4d31-a9a4-7dc84f343c61" providerId="ADAL" clId="{2BD75302-921E-5E9F-A20A-9DC17D688525}" dt="2026-07-08T23:56:01.187" v="273" actId="478"/>
          <ac:spMkLst>
            <pc:docMk/>
            <pc:sldMk cId="2810446279" sldId="326"/>
            <ac:spMk id="5" creationId="{4F73BC91-9E79-4C38-A3D4-6BE715B4C4E5}"/>
          </ac:spMkLst>
        </pc:spChg>
        <pc:spChg chg="add mod">
          <ac:chgData name="Lottie Thompson [sd22c2t]" userId="98a8b714-f796-4d31-a9a4-7dc84f343c61" providerId="ADAL" clId="{2BD75302-921E-5E9F-A20A-9DC17D688525}" dt="2026-07-09T00:00:13.813" v="325" actId="14100"/>
          <ac:spMkLst>
            <pc:docMk/>
            <pc:sldMk cId="2810446279" sldId="326"/>
            <ac:spMk id="6" creationId="{EBBF39DE-8BB2-4387-69F9-545F89EAD07F}"/>
          </ac:spMkLst>
        </pc:spChg>
        <pc:spChg chg="add mod">
          <ac:chgData name="Lottie Thompson [sd22c2t]" userId="98a8b714-f796-4d31-a9a4-7dc84f343c61" providerId="ADAL" clId="{2BD75302-921E-5E9F-A20A-9DC17D688525}" dt="2026-07-08T23:57:44.264" v="308"/>
          <ac:spMkLst>
            <pc:docMk/>
            <pc:sldMk cId="2810446279" sldId="326"/>
            <ac:spMk id="7" creationId="{6F01AE81-CD16-DB4C-3E8D-D95F178432D2}"/>
          </ac:spMkLst>
        </pc:spChg>
        <pc:spChg chg="add mod">
          <ac:chgData name="Lottie Thompson [sd22c2t]" userId="98a8b714-f796-4d31-a9a4-7dc84f343c61" providerId="ADAL" clId="{2BD75302-921E-5E9F-A20A-9DC17D688525}" dt="2026-07-09T00:05:49.149" v="497" actId="14100"/>
          <ac:spMkLst>
            <pc:docMk/>
            <pc:sldMk cId="2810446279" sldId="326"/>
            <ac:spMk id="10" creationId="{510F24B4-63C5-0ED5-837E-821F993F5021}"/>
          </ac:spMkLst>
        </pc:spChg>
        <pc:graphicFrameChg chg="add mod modGraphic">
          <ac:chgData name="Lottie Thompson [sd22c2t]" userId="98a8b714-f796-4d31-a9a4-7dc84f343c61" providerId="ADAL" clId="{2BD75302-921E-5E9F-A20A-9DC17D688525}" dt="2026-07-09T10:39:30.568" v="511" actId="12385"/>
          <ac:graphicFrameMkLst>
            <pc:docMk/>
            <pc:sldMk cId="2810446279" sldId="326"/>
            <ac:graphicFrameMk id="8" creationId="{0A7418AE-2017-D476-B4EE-F76382360E65}"/>
          </ac:graphicFrameMkLst>
        </pc:graphicFrameChg>
        <pc:picChg chg="mod modCrop">
          <ac:chgData name="Lottie Thompson [sd22c2t]" userId="98a8b714-f796-4d31-a9a4-7dc84f343c61" providerId="ADAL" clId="{2BD75302-921E-5E9F-A20A-9DC17D688525}" dt="2026-07-09T00:05:40.699" v="496" actId="1076"/>
          <ac:picMkLst>
            <pc:docMk/>
            <pc:sldMk cId="2810446279" sldId="326"/>
            <ac:picMk id="9" creationId="{30515228-ABC4-5FDC-6C38-4BC4BA8D72C3}"/>
          </ac:picMkLst>
        </pc:picChg>
        <pc:picChg chg="mod modCrop">
          <ac:chgData name="Lottie Thompson [sd22c2t]" userId="98a8b714-f796-4d31-a9a4-7dc84f343c61" providerId="ADAL" clId="{2BD75302-921E-5E9F-A20A-9DC17D688525}" dt="2026-07-09T00:05:34.815" v="495" actId="14100"/>
          <ac:picMkLst>
            <pc:docMk/>
            <pc:sldMk cId="2810446279" sldId="326"/>
            <ac:picMk id="11" creationId="{5912AC4F-D443-0FF2-5A91-F6A6A88A49E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source featured in previous presentation</a:t>
            </a:r>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2051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source featured in previous presentation</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23716266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09/07/2026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35EB75-E362-584D-24D1-C02D23BEAD8F}"/>
              </a:ext>
            </a:extLst>
          </p:cNvPr>
          <p:cNvSpPr>
            <a:spLocks noGrp="1"/>
          </p:cNvSpPr>
          <p:nvPr>
            <p:ph type="body" sz="quarter" idx="83"/>
          </p:nvPr>
        </p:nvSpPr>
        <p:spPr/>
        <p:txBody>
          <a:bodyPr/>
          <a:lstStyle/>
          <a:p>
            <a:endParaRPr lang="en-US"/>
          </a:p>
        </p:txBody>
      </p:sp>
      <p:sp>
        <p:nvSpPr>
          <p:cNvPr id="3" name="Title 2">
            <a:extLst>
              <a:ext uri="{FF2B5EF4-FFF2-40B4-BE49-F238E27FC236}">
                <a16:creationId xmlns:a16="http://schemas.microsoft.com/office/drawing/2014/main" id="{E12FE75C-7984-3990-E962-ABB22E0AC418}"/>
              </a:ext>
            </a:extLst>
          </p:cNvPr>
          <p:cNvSpPr>
            <a:spLocks noGrp="1"/>
          </p:cNvSpPr>
          <p:nvPr>
            <p:ph type="title"/>
          </p:nvPr>
        </p:nvSpPr>
        <p:spPr/>
        <p:txBody>
          <a:bodyPr/>
          <a:lstStyle/>
          <a:p>
            <a:r>
              <a:rPr lang="en-US" dirty="0"/>
              <a:t>Mind</a:t>
            </a:r>
          </a:p>
        </p:txBody>
      </p:sp>
      <p:pic>
        <p:nvPicPr>
          <p:cNvPr id="11" name="Picture Placeholder 10">
            <a:extLst>
              <a:ext uri="{FF2B5EF4-FFF2-40B4-BE49-F238E27FC236}">
                <a16:creationId xmlns:a16="http://schemas.microsoft.com/office/drawing/2014/main" id="{5EC54E55-7C84-C710-E9AF-70732F9F0C32}"/>
              </a:ext>
            </a:extLst>
          </p:cNvPr>
          <p:cNvPicPr>
            <a:picLocks noGrp="1" noChangeAspect="1"/>
          </p:cNvPicPr>
          <p:nvPr>
            <p:ph type="pic" sz="quarter" idx="84"/>
          </p:nvPr>
        </p:nvPicPr>
        <p:blipFill>
          <a:blip r:embed="rId3">
            <a:extLst>
              <a:ext uri="{28A0092B-C50C-407E-A947-70E740481C1C}">
                <a14:useLocalDpi xmlns:a14="http://schemas.microsoft.com/office/drawing/2010/main" val="0"/>
              </a:ext>
            </a:extLst>
          </a:blip>
          <a:srcRect t="3630" b="3630"/>
          <a:stretch>
            <a:fillRect/>
          </a:stretch>
        </p:blipFill>
        <p:spPr>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4671BF6C-5832-AC58-0DCB-F8D196880779}"/>
              </a:ext>
            </a:extLst>
          </p:cNvPr>
          <p:cNvPicPr>
            <a:picLocks noGrp="1" noChangeAspect="1"/>
          </p:cNvPicPr>
          <p:nvPr>
            <p:ph type="pic" sz="quarter" idx="85"/>
          </p:nvPr>
        </p:nvPicPr>
        <p:blipFill>
          <a:blip r:embed="rId5">
            <a:extLst>
              <a:ext uri="{28A0092B-C50C-407E-A947-70E740481C1C}">
                <a14:useLocalDpi xmlns:a14="http://schemas.microsoft.com/office/drawing/2010/main" val="0"/>
              </a:ext>
            </a:extLst>
          </a:blip>
          <a:srcRect t="3506" b="3506"/>
          <a:stretch>
            <a:fillRect/>
          </a:stretch>
        </p:blipFill>
        <p:spPr>
          <a:prstGeom prst="roundRect">
            <a:avLst>
              <a:gd name="adj" fmla="val 1469"/>
            </a:avLst>
          </a:prstGeom>
          <a:blipFill>
            <a:blip r:embed="rId4"/>
            <a:srcRect/>
            <a:stretch>
              <a:fillRect t="-13649" b="-13649"/>
            </a:stretch>
          </a:blipFill>
        </p:spPr>
      </p:pic>
      <p:sp>
        <p:nvSpPr>
          <p:cNvPr id="12" name="TextBox 11">
            <a:extLst>
              <a:ext uri="{FF2B5EF4-FFF2-40B4-BE49-F238E27FC236}">
                <a16:creationId xmlns:a16="http://schemas.microsoft.com/office/drawing/2014/main" id="{DF49D2F7-349C-2237-6F7A-5D5BAFDE0775}"/>
              </a:ext>
            </a:extLst>
          </p:cNvPr>
          <p:cNvSpPr txBox="1"/>
          <p:nvPr/>
        </p:nvSpPr>
        <p:spPr>
          <a:xfrm>
            <a:off x="9097505" y="306038"/>
            <a:ext cx="2831547"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winner: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‘Marketing for Good’ Campaign</a:t>
            </a:r>
          </a:p>
        </p:txBody>
      </p:sp>
      <p:sp>
        <p:nvSpPr>
          <p:cNvPr id="13" name="Text Placeholder 4">
            <a:extLst>
              <a:ext uri="{FF2B5EF4-FFF2-40B4-BE49-F238E27FC236}">
                <a16:creationId xmlns:a16="http://schemas.microsoft.com/office/drawing/2014/main" id="{9A0FDEF4-FCD1-F3E6-6469-1004F99ADADB}"/>
              </a:ext>
            </a:extLst>
          </p:cNvPr>
          <p:cNvSpPr>
            <a:spLocks noGrp="1"/>
          </p:cNvSpPr>
          <p:nvPr>
            <p:ph type="body" sz="quarter" idx="16"/>
          </p:nvPr>
        </p:nvSpPr>
        <p:spPr>
          <a:xfrm>
            <a:off x="510922" y="1577467"/>
            <a:ext cx="6359434" cy="4110411"/>
          </a:xfrm>
        </p:spPr>
        <p:txBody>
          <a:bodyPr/>
          <a:lstStyle/>
          <a:p>
            <a:pPr lvl="0" indent="0" defTabSz="961844">
              <a:lnSpc>
                <a:spcPct val="100000"/>
              </a:lnSpc>
              <a:spcBef>
                <a:spcPts val="0"/>
              </a:spcBef>
              <a:buClr>
                <a:srgbClr val="FFFFFF"/>
              </a:buClr>
              <a:buSzPct val="100000"/>
              <a:defRPr/>
            </a:pPr>
            <a:r>
              <a:rPr lang="en-GB" sz="1500" b="1" dirty="0"/>
              <a:t>Background </a:t>
            </a:r>
            <a:endParaRPr lang="en-GB" sz="1500" dirty="0"/>
          </a:p>
          <a:p>
            <a:pPr lvl="0" indent="0" defTabSz="961844">
              <a:lnSpc>
                <a:spcPct val="100000"/>
              </a:lnSpc>
              <a:spcBef>
                <a:spcPts val="0"/>
              </a:spcBef>
              <a:buClr>
                <a:srgbClr val="FFFFFF"/>
              </a:buClr>
              <a:buSzPct val="100000"/>
              <a:defRPr/>
            </a:pPr>
            <a:r>
              <a:rPr lang="en-GB" sz="1500" dirty="0"/>
              <a:t>Mind wanted to drive take up of its mental health services, particularly amongst young men who are one of the most vulnerable groups.</a:t>
            </a:r>
          </a:p>
          <a:p>
            <a:pPr lvl="0" indent="0" defTabSz="961844">
              <a:lnSpc>
                <a:spcPct val="100000"/>
              </a:lnSpc>
              <a:spcBef>
                <a:spcPts val="0"/>
              </a:spcBef>
              <a:buClr>
                <a:srgbClr val="FFFFFF"/>
              </a:buClr>
              <a:buSzPct val="100000"/>
              <a:defRPr/>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t>Plan</a:t>
            </a: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dirty="0">
                <a:solidFill>
                  <a:srgbClr val="000000"/>
                </a:solidFill>
              </a:rPr>
              <a:t>The release of </a:t>
            </a:r>
            <a:r>
              <a:rPr lang="en-GB" sz="1500" i="1" dirty="0">
                <a:solidFill>
                  <a:srgbClr val="000000"/>
                </a:solidFill>
              </a:rPr>
              <a:t>Doctor Strange in the Multiverse of Madness </a:t>
            </a:r>
            <a:r>
              <a:rPr lang="en-GB" sz="1500" dirty="0">
                <a:solidFill>
                  <a:srgbClr val="000000"/>
                </a:solidFill>
              </a:rPr>
              <a:t>coincided with Mental Health Awareness Week, so was the perfect moment to showcase two emotively powerful creatives. The ads also ran in </a:t>
            </a:r>
            <a:r>
              <a:rPr lang="en-GB" sz="1500" i="1" dirty="0">
                <a:solidFill>
                  <a:srgbClr val="000000"/>
                </a:solidFill>
              </a:rPr>
              <a:t>Ambulance</a:t>
            </a:r>
            <a:r>
              <a:rPr lang="en-GB" sz="1500" dirty="0">
                <a:solidFill>
                  <a:srgbClr val="000000"/>
                </a:solidFill>
              </a:rPr>
              <a:t>, </a:t>
            </a:r>
            <a:r>
              <a:rPr lang="en-GB" sz="1500" i="1" dirty="0">
                <a:solidFill>
                  <a:srgbClr val="000000"/>
                </a:solidFill>
              </a:rPr>
              <a:t>The Unbearable Weight Of Massive Talent</a:t>
            </a:r>
            <a:r>
              <a:rPr lang="en-GB" sz="1500" dirty="0">
                <a:solidFill>
                  <a:srgbClr val="000000"/>
                </a:solidFill>
              </a:rPr>
              <a:t> and </a:t>
            </a:r>
            <a:r>
              <a:rPr lang="en-GB" sz="1500" i="1" dirty="0">
                <a:solidFill>
                  <a:srgbClr val="000000"/>
                </a:solidFill>
              </a:rPr>
              <a:t>The Northman </a:t>
            </a:r>
            <a:r>
              <a:rPr lang="en-GB" sz="1500" dirty="0">
                <a:solidFill>
                  <a:srgbClr val="000000"/>
                </a:solidFill>
              </a:rPr>
              <a:t>and used regional targeting to target London cinemas.</a:t>
            </a:r>
          </a:p>
          <a:p>
            <a:pPr lvl="0" indent="0" defTabSz="961844">
              <a:lnSpc>
                <a:spcPct val="100000"/>
              </a:lnSpc>
              <a:spcBef>
                <a:spcPts val="0"/>
              </a:spcBef>
              <a:buClr>
                <a:srgbClr val="FFFFFF"/>
              </a:buClr>
              <a:buSzPct val="100000"/>
              <a:defRPr/>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endParaRPr lang="en-GB" sz="1500" dirty="0"/>
          </a:p>
          <a:p>
            <a:pPr marL="285750" indent="-285750" defTabSz="654246">
              <a:lnSpc>
                <a:spcPct val="100000"/>
              </a:lnSpc>
              <a:buClr>
                <a:schemeClr val="tx1"/>
              </a:buClr>
              <a:buFont typeface="Arial" panose="020B0604020202020204" pitchFamily="34" charset="0"/>
              <a:buChar char="•"/>
            </a:pPr>
            <a:r>
              <a:rPr lang="en-GB" sz="1500" dirty="0"/>
              <a:t>+7% uplift in understanding of Mind’s mental health support offering amongst men 20-40 in London vs. pre-campaign </a:t>
            </a:r>
          </a:p>
          <a:p>
            <a:pPr marL="285750" indent="-285750" defTabSz="654246">
              <a:lnSpc>
                <a:spcPct val="100000"/>
              </a:lnSpc>
              <a:buClr>
                <a:schemeClr val="tx1"/>
              </a:buClr>
              <a:buFont typeface="Arial" panose="020B0604020202020204" pitchFamily="34" charset="0"/>
              <a:buChar char="•"/>
            </a:pPr>
            <a:r>
              <a:rPr lang="en-GB" sz="1500" dirty="0"/>
              <a:t>Mind’s ‘belief in cause’ score for the key audience increased by 13% following the campaign</a:t>
            </a:r>
          </a:p>
          <a:p>
            <a:pPr defTabSz="654246">
              <a:lnSpc>
                <a:spcPct val="100000"/>
              </a:lnSpc>
              <a:buClr>
                <a:schemeClr val="tx1"/>
              </a:buClr>
            </a:pPr>
            <a:endParaRPr lang="en-GB" sz="1500" dirty="0">
              <a:solidFill>
                <a:srgbClr val="000000"/>
              </a:solidFill>
            </a:endParaRPr>
          </a:p>
          <a:p>
            <a:pPr marL="285750" indent="-285750" defTabSz="654246">
              <a:lnSpc>
                <a:spcPct val="100000"/>
              </a:lnSpc>
              <a:buClr>
                <a:schemeClr val="tx1"/>
              </a:buClr>
              <a:buFont typeface="Symbol" panose="05050102010706020507" pitchFamily="18" charset="2"/>
              <a:buChar char="-"/>
            </a:pPr>
            <a:endParaRPr lang="en-GB" sz="1500" dirty="0">
              <a:solidFill>
                <a:srgbClr val="000000"/>
              </a:solidFill>
            </a:endParaRPr>
          </a:p>
        </p:txBody>
      </p:sp>
    </p:spTree>
    <p:extLst>
      <p:ext uri="{BB962C8B-B14F-4D97-AF65-F5344CB8AC3E}">
        <p14:creationId xmlns:p14="http://schemas.microsoft.com/office/powerpoint/2010/main" val="1210969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4579D63A-807A-D0B1-8F5F-A208C231CD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87F104-8B31-E75F-01AC-1E8ECC85F9D0}"/>
              </a:ext>
            </a:extLst>
          </p:cNvPr>
          <p:cNvSpPr>
            <a:spLocks noGrp="1"/>
          </p:cNvSpPr>
          <p:nvPr>
            <p:ph type="body" sz="quarter" idx="83"/>
          </p:nvPr>
        </p:nvSpPr>
        <p:spPr/>
        <p:txBody>
          <a:bodyPr/>
          <a:lstStyle/>
          <a:p>
            <a:endParaRPr lang="en-US"/>
          </a:p>
        </p:txBody>
      </p:sp>
      <p:sp>
        <p:nvSpPr>
          <p:cNvPr id="3" name="Title 2">
            <a:extLst>
              <a:ext uri="{FF2B5EF4-FFF2-40B4-BE49-F238E27FC236}">
                <a16:creationId xmlns:a16="http://schemas.microsoft.com/office/drawing/2014/main" id="{DDB43CB5-04C7-AB85-FE5E-3F8128FA848A}"/>
              </a:ext>
            </a:extLst>
          </p:cNvPr>
          <p:cNvSpPr>
            <a:spLocks noGrp="1"/>
          </p:cNvSpPr>
          <p:nvPr>
            <p:ph type="title"/>
          </p:nvPr>
        </p:nvSpPr>
        <p:spPr/>
        <p:txBody>
          <a:bodyPr/>
          <a:lstStyle/>
          <a:p>
            <a:r>
              <a:rPr lang="en-US" dirty="0"/>
              <a:t>Mind</a:t>
            </a:r>
          </a:p>
        </p:txBody>
      </p:sp>
      <p:sp>
        <p:nvSpPr>
          <p:cNvPr id="4" name="Subtitle 3">
            <a:extLst>
              <a:ext uri="{FF2B5EF4-FFF2-40B4-BE49-F238E27FC236}">
                <a16:creationId xmlns:a16="http://schemas.microsoft.com/office/drawing/2014/main" id="{1A28E2F2-F26D-6727-A704-84015EAE79B9}"/>
              </a:ext>
            </a:extLst>
          </p:cNvPr>
          <p:cNvSpPr>
            <a:spLocks noGrp="1"/>
          </p:cNvSpPr>
          <p:nvPr>
            <p:ph type="subTitle" idx="1"/>
          </p:nvPr>
        </p:nvSpPr>
        <p:spPr>
          <a:xfrm>
            <a:off x="508533" y="1173163"/>
            <a:ext cx="5587467" cy="347555"/>
          </a:xfrm>
        </p:spPr>
        <p:txBody>
          <a:bodyPr/>
          <a:lstStyle/>
          <a:p>
            <a:r>
              <a:rPr lang="en-GB" dirty="0"/>
              <a:t>Connecting Mind and its services with those who need it most</a:t>
            </a:r>
          </a:p>
          <a:p>
            <a:endParaRPr lang="en-GB" dirty="0"/>
          </a:p>
          <a:p>
            <a:endParaRPr lang="en-US" dirty="0"/>
          </a:p>
        </p:txBody>
      </p:sp>
      <p:pic>
        <p:nvPicPr>
          <p:cNvPr id="11" name="Picture Placeholder 10">
            <a:extLst>
              <a:ext uri="{FF2B5EF4-FFF2-40B4-BE49-F238E27FC236}">
                <a16:creationId xmlns:a16="http://schemas.microsoft.com/office/drawing/2014/main" id="{5912AC4F-D443-0FF2-5A91-F6A6A88A49E5}"/>
              </a:ext>
            </a:extLst>
          </p:cNvPr>
          <p:cNvPicPr>
            <a:picLocks noGrp="1" noChangeAspect="1"/>
          </p:cNvPicPr>
          <p:nvPr>
            <p:ph type="pic" sz="quarter" idx="84"/>
          </p:nvPr>
        </p:nvPicPr>
        <p:blipFill>
          <a:blip r:embed="rId3">
            <a:extLst>
              <a:ext uri="{28A0092B-C50C-407E-A947-70E740481C1C}">
                <a14:useLocalDpi xmlns:a14="http://schemas.microsoft.com/office/drawing/2010/main" val="0"/>
              </a:ext>
            </a:extLst>
          </a:blip>
          <a:srcRect l="21184" t="16238" r="21184" b="12520"/>
          <a:stretch>
            <a:fillRect/>
          </a:stretch>
        </p:blipFill>
        <p:spPr>
          <a:xfrm>
            <a:off x="9253047" y="4139622"/>
            <a:ext cx="2640965" cy="1765880"/>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30515228-ABC4-5FDC-6C38-4BC4BA8D72C3}"/>
              </a:ext>
            </a:extLst>
          </p:cNvPr>
          <p:cNvPicPr>
            <a:picLocks noGrp="1" noChangeAspect="1"/>
          </p:cNvPicPr>
          <p:nvPr>
            <p:ph type="pic" sz="quarter" idx="85"/>
          </p:nvPr>
        </p:nvPicPr>
        <p:blipFill>
          <a:blip r:embed="rId5">
            <a:extLst>
              <a:ext uri="{28A0092B-C50C-407E-A947-70E740481C1C}">
                <a14:useLocalDpi xmlns:a14="http://schemas.microsoft.com/office/drawing/2010/main" val="0"/>
              </a:ext>
            </a:extLst>
          </a:blip>
          <a:srcRect l="12623" t="3506" r="12353" b="3506"/>
          <a:stretch>
            <a:fillRect/>
          </a:stretch>
        </p:blipFill>
        <p:spPr>
          <a:xfrm>
            <a:off x="6508973" y="4139621"/>
            <a:ext cx="2640965" cy="1765880"/>
          </a:xfrm>
          <a:prstGeom prst="roundRect">
            <a:avLst>
              <a:gd name="adj" fmla="val 1469"/>
            </a:avLst>
          </a:prstGeom>
          <a:blipFill>
            <a:blip r:embed="rId4"/>
            <a:srcRect/>
            <a:stretch>
              <a:fillRect t="-13649" b="-13649"/>
            </a:stretch>
          </a:blipFill>
        </p:spPr>
      </p:pic>
      <p:sp>
        <p:nvSpPr>
          <p:cNvPr id="6" name="Text Placeholder 4">
            <a:extLst>
              <a:ext uri="{FF2B5EF4-FFF2-40B4-BE49-F238E27FC236}">
                <a16:creationId xmlns:a16="http://schemas.microsoft.com/office/drawing/2014/main" id="{EBBF39DE-8BB2-4387-69F9-545F89EAD07F}"/>
              </a:ext>
            </a:extLst>
          </p:cNvPr>
          <p:cNvSpPr>
            <a:spLocks noGrp="1"/>
          </p:cNvSpPr>
          <p:nvPr>
            <p:ph type="body" sz="quarter" idx="16"/>
          </p:nvPr>
        </p:nvSpPr>
        <p:spPr>
          <a:xfrm>
            <a:off x="508533" y="1912169"/>
            <a:ext cx="5711645" cy="3993332"/>
          </a:xfrm>
        </p:spPr>
        <p:txBody>
          <a:bodyPr/>
          <a:lstStyle/>
          <a:p>
            <a:pPr defTabSz="654246">
              <a:lnSpc>
                <a:spcPct val="100000"/>
              </a:lnSpc>
            </a:pPr>
            <a:r>
              <a:rPr lang="en-GB" b="1" dirty="0"/>
              <a:t>Background </a:t>
            </a:r>
            <a:br>
              <a:rPr lang="en-GB" b="1" dirty="0"/>
            </a:br>
            <a:r>
              <a:rPr lang="en-GB" altLang="en-US" dirty="0">
                <a:solidFill>
                  <a:srgbClr val="000000"/>
                </a:solidFill>
                <a:cs typeface="Arial" pitchFamily="34" charset="0"/>
              </a:rPr>
              <a:t>Whilst Mind has been gaining visibility and relevancy in recent years, there is still a gap in take up of mental health support services in certain groups. One of the most vulnerable groups is young men and so, Mind set out to increase both ‘belief in cause’ and association with mental health resources among men aged 20-40 in London.</a:t>
            </a:r>
            <a:br>
              <a:rPr lang="en-GB" altLang="en-US" dirty="0">
                <a:solidFill>
                  <a:srgbClr val="000000"/>
                </a:solidFill>
                <a:cs typeface="Arial" pitchFamily="34" charset="0"/>
              </a:rPr>
            </a:br>
            <a:br>
              <a:rPr lang="en-GB" altLang="en-US" b="1" dirty="0">
                <a:cs typeface="Arial" pitchFamily="34" charset="0"/>
              </a:rPr>
            </a:br>
            <a:r>
              <a:rPr lang="en-GB" b="1" dirty="0"/>
              <a:t>Plan</a:t>
            </a:r>
            <a:br>
              <a:rPr lang="en-GB" b="1" dirty="0"/>
            </a:br>
            <a:r>
              <a:rPr lang="en-GB" dirty="0">
                <a:solidFill>
                  <a:srgbClr val="000000"/>
                </a:solidFill>
              </a:rPr>
              <a:t>With the release of </a:t>
            </a:r>
            <a:r>
              <a:rPr lang="en-GB" i="1" dirty="0">
                <a:solidFill>
                  <a:srgbClr val="000000"/>
                </a:solidFill>
              </a:rPr>
              <a:t>Doctor Strange in the Multiverse of Madness </a:t>
            </a:r>
            <a:r>
              <a:rPr lang="en-GB" dirty="0">
                <a:solidFill>
                  <a:srgbClr val="000000"/>
                </a:solidFill>
              </a:rPr>
              <a:t>coinciding with Mental Health Awareness Week, Mind saw it as an ideal time to engage young men. Mind created two powerful films, featuring spoken word artists showing the different ways people talk about their mental health experiences.</a:t>
            </a:r>
            <a:br>
              <a:rPr lang="en-GB" dirty="0">
                <a:solidFill>
                  <a:srgbClr val="000000"/>
                </a:solidFill>
              </a:rPr>
            </a:br>
            <a:br>
              <a:rPr lang="en-GB" dirty="0">
                <a:solidFill>
                  <a:srgbClr val="000000"/>
                </a:solidFill>
              </a:rPr>
            </a:br>
            <a:r>
              <a:rPr lang="en-GB" dirty="0">
                <a:solidFill>
                  <a:srgbClr val="000000"/>
                </a:solidFill>
              </a:rPr>
              <a:t>These copies ran in films including </a:t>
            </a:r>
            <a:r>
              <a:rPr lang="en-GB" i="1" dirty="0">
                <a:solidFill>
                  <a:srgbClr val="000000"/>
                </a:solidFill>
              </a:rPr>
              <a:t>Doctor Strange The Multiverse Of Madness</a:t>
            </a:r>
            <a:r>
              <a:rPr lang="en-GB" dirty="0">
                <a:solidFill>
                  <a:srgbClr val="000000"/>
                </a:solidFill>
              </a:rPr>
              <a:t>, </a:t>
            </a:r>
            <a:r>
              <a:rPr lang="en-GB" i="1" dirty="0">
                <a:solidFill>
                  <a:srgbClr val="000000"/>
                </a:solidFill>
              </a:rPr>
              <a:t>Ambulance</a:t>
            </a:r>
            <a:r>
              <a:rPr lang="en-GB" dirty="0">
                <a:solidFill>
                  <a:srgbClr val="000000"/>
                </a:solidFill>
              </a:rPr>
              <a:t>, </a:t>
            </a:r>
            <a:r>
              <a:rPr lang="en-GB" i="1" dirty="0">
                <a:solidFill>
                  <a:srgbClr val="000000"/>
                </a:solidFill>
              </a:rPr>
              <a:t>The Unbearable Weight Of Massive Talent</a:t>
            </a:r>
            <a:r>
              <a:rPr lang="en-GB" dirty="0">
                <a:solidFill>
                  <a:srgbClr val="000000"/>
                </a:solidFill>
              </a:rPr>
              <a:t> and </a:t>
            </a:r>
            <a:r>
              <a:rPr lang="en-GB" i="1" dirty="0">
                <a:solidFill>
                  <a:srgbClr val="000000"/>
                </a:solidFill>
              </a:rPr>
              <a:t>The Northman</a:t>
            </a:r>
            <a:r>
              <a:rPr lang="en-GB" dirty="0">
                <a:solidFill>
                  <a:srgbClr val="000000"/>
                </a:solidFill>
              </a:rPr>
              <a:t>. </a:t>
            </a:r>
            <a:br>
              <a:rPr lang="en-GB" dirty="0">
                <a:solidFill>
                  <a:srgbClr val="000000"/>
                </a:solidFill>
              </a:rPr>
            </a:br>
            <a:br>
              <a:rPr lang="en-GB" dirty="0">
                <a:solidFill>
                  <a:srgbClr val="000000"/>
                </a:solidFill>
              </a:rPr>
            </a:br>
            <a:r>
              <a:rPr lang="en-GB" dirty="0">
                <a:solidFill>
                  <a:srgbClr val="000000"/>
                </a:solidFill>
              </a:rPr>
              <a:t>Using regional targeting, the ad played out in all London cinemas in the DCM portfolio, with OOH support in and around local tube stations. </a:t>
            </a:r>
            <a:br>
              <a:rPr lang="en-GB" dirty="0">
                <a:solidFill>
                  <a:srgbClr val="000000"/>
                </a:solidFill>
              </a:rPr>
            </a:br>
            <a:br>
              <a:rPr lang="en-GB" dirty="0">
                <a:solidFill>
                  <a:srgbClr val="000000"/>
                </a:solidFill>
              </a:rPr>
            </a:br>
            <a:r>
              <a:rPr lang="en-GB" b="1" dirty="0">
                <a:solidFill>
                  <a:srgbClr val="000000"/>
                </a:solidFill>
              </a:rPr>
              <a:t>Results </a:t>
            </a:r>
            <a:br>
              <a:rPr lang="en-GB" dirty="0">
                <a:solidFill>
                  <a:srgbClr val="000000"/>
                </a:solidFill>
              </a:rPr>
            </a:br>
            <a:r>
              <a:rPr lang="en-GB" dirty="0">
                <a:solidFill>
                  <a:srgbClr val="000000"/>
                </a:solidFill>
              </a:rPr>
              <a:t>The cinema campaign was a resounding success with Mind seeing a marked increase in the metrics they set to target in the campaign.</a:t>
            </a:r>
          </a:p>
          <a:p>
            <a:pPr defTabSz="654246">
              <a:lnSpc>
                <a:spcPct val="100000"/>
              </a:lnSpc>
            </a:pPr>
            <a:endParaRPr lang="en-GB" dirty="0">
              <a:solidFill>
                <a:srgbClr val="000000"/>
              </a:solidFill>
            </a:endParaRPr>
          </a:p>
          <a:p>
            <a:pPr indent="0">
              <a:lnSpc>
                <a:spcPct val="100000"/>
              </a:lnSpc>
              <a:spcBef>
                <a:spcPts val="0"/>
              </a:spcBef>
            </a:pPr>
            <a:endParaRPr lang="en-GB" dirty="0"/>
          </a:p>
        </p:txBody>
      </p:sp>
      <p:sp>
        <p:nvSpPr>
          <p:cNvPr id="7" name="TextBox 6">
            <a:extLst>
              <a:ext uri="{FF2B5EF4-FFF2-40B4-BE49-F238E27FC236}">
                <a16:creationId xmlns:a16="http://schemas.microsoft.com/office/drawing/2014/main" id="{6F01AE81-CD16-DB4C-3E8D-D95F178432D2}"/>
              </a:ext>
            </a:extLst>
          </p:cNvPr>
          <p:cNvSpPr txBox="1"/>
          <p:nvPr/>
        </p:nvSpPr>
        <p:spPr>
          <a:xfrm>
            <a:off x="9149939" y="306038"/>
            <a:ext cx="2779114"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winner: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‘Marketing for Good’ Campaign</a:t>
            </a:r>
          </a:p>
        </p:txBody>
      </p:sp>
      <p:graphicFrame>
        <p:nvGraphicFramePr>
          <p:cNvPr id="8" name="Table 7">
            <a:extLst>
              <a:ext uri="{FF2B5EF4-FFF2-40B4-BE49-F238E27FC236}">
                <a16:creationId xmlns:a16="http://schemas.microsoft.com/office/drawing/2014/main" id="{0A7418AE-2017-D476-B4EE-F76382360E65}"/>
              </a:ext>
            </a:extLst>
          </p:cNvPr>
          <p:cNvGraphicFramePr>
            <a:graphicFrameLocks noGrp="1"/>
          </p:cNvGraphicFramePr>
          <p:nvPr>
            <p:extLst>
              <p:ext uri="{D42A27DB-BD31-4B8C-83A1-F6EECF244321}">
                <p14:modId xmlns:p14="http://schemas.microsoft.com/office/powerpoint/2010/main" val="3704553025"/>
              </p:ext>
            </p:extLst>
          </p:nvPr>
        </p:nvGraphicFramePr>
        <p:xfrm>
          <a:off x="6508972" y="965241"/>
          <a:ext cx="5385040" cy="763398"/>
        </p:xfrm>
        <a:graphic>
          <a:graphicData uri="http://schemas.openxmlformats.org/drawingml/2006/table">
            <a:tbl>
              <a:tblPr firstRow="1" bandRow="1">
                <a:tableStyleId>{00A15C55-8517-42AA-B614-E9B94910E393}</a:tableStyleId>
              </a:tblPr>
              <a:tblGrid>
                <a:gridCol w="1295727">
                  <a:extLst>
                    <a:ext uri="{9D8B030D-6E8A-4147-A177-3AD203B41FA5}">
                      <a16:colId xmlns:a16="http://schemas.microsoft.com/office/drawing/2014/main" val="3445733911"/>
                    </a:ext>
                  </a:extLst>
                </a:gridCol>
                <a:gridCol w="1396793">
                  <a:extLst>
                    <a:ext uri="{9D8B030D-6E8A-4147-A177-3AD203B41FA5}">
                      <a16:colId xmlns:a16="http://schemas.microsoft.com/office/drawing/2014/main" val="2072537272"/>
                    </a:ext>
                  </a:extLst>
                </a:gridCol>
                <a:gridCol w="1346260">
                  <a:extLst>
                    <a:ext uri="{9D8B030D-6E8A-4147-A177-3AD203B41FA5}">
                      <a16:colId xmlns:a16="http://schemas.microsoft.com/office/drawing/2014/main" val="3314162814"/>
                    </a:ext>
                  </a:extLst>
                </a:gridCol>
                <a:gridCol w="1346260">
                  <a:extLst>
                    <a:ext uri="{9D8B030D-6E8A-4147-A177-3AD203B41FA5}">
                      <a16:colId xmlns:a16="http://schemas.microsoft.com/office/drawing/2014/main" val="776944138"/>
                    </a:ext>
                  </a:extLst>
                </a:gridCol>
              </a:tblGrid>
              <a:tr h="381699">
                <a:tc>
                  <a:txBody>
                    <a:bodyPr/>
                    <a:lstStyle/>
                    <a:p>
                      <a:r>
                        <a:rPr lang="en-GB" sz="1200" dirty="0">
                          <a:solidFill>
                            <a:schemeClr val="tx1"/>
                          </a:solidFill>
                        </a:rPr>
                        <a:t>Media agency</a:t>
                      </a:r>
                    </a:p>
                  </a:txBody>
                  <a:tcPr marL="52167" marR="52167" marT="26083" marB="26083"/>
                </a:tc>
                <a:tc>
                  <a:txBody>
                    <a:bodyPr/>
                    <a:lstStyle/>
                    <a:p>
                      <a:r>
                        <a:rPr lang="en-GB" sz="1200" dirty="0">
                          <a:solidFill>
                            <a:schemeClr val="tx1"/>
                          </a:solidFill>
                        </a:rPr>
                        <a:t>Target</a:t>
                      </a:r>
                    </a:p>
                  </a:txBody>
                  <a:tcPr marL="52167" marR="52167" marT="26083" marB="26083"/>
                </a:tc>
                <a:tc>
                  <a:txBody>
                    <a:bodyPr/>
                    <a:lstStyle/>
                    <a:p>
                      <a:r>
                        <a:rPr lang="en-GB" sz="1200" dirty="0">
                          <a:solidFill>
                            <a:schemeClr val="tx1"/>
                          </a:solidFill>
                        </a:rPr>
                        <a:t>Buying route</a:t>
                      </a:r>
                    </a:p>
                  </a:txBody>
                  <a:tcPr marL="52167" marR="52167" marT="26083" marB="26083"/>
                </a:tc>
                <a:tc>
                  <a:txBody>
                    <a:bodyPr/>
                    <a:lstStyle/>
                    <a:p>
                      <a:r>
                        <a:rPr lang="en-GB" sz="12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81699">
                <a:tc>
                  <a:txBody>
                    <a:bodyPr/>
                    <a:lstStyle/>
                    <a:p>
                      <a:pPr algn="l" fontAlgn="ctr"/>
                      <a:r>
                        <a:rPr lang="en-GB" sz="1200" b="0" u="none" strike="noStrike" dirty="0" err="1">
                          <a:solidFill>
                            <a:schemeClr val="tx1"/>
                          </a:solidFill>
                          <a:effectLst/>
                        </a:rPr>
                        <a:t>Medialab</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u="none" strike="noStrike" dirty="0">
                          <a:solidFill>
                            <a:schemeClr val="tx1"/>
                          </a:solidFill>
                          <a:effectLst/>
                        </a:rPr>
                        <a:t>16-34 Men</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s-ES" sz="1200" b="0" u="none" strike="noStrike" dirty="0">
                          <a:solidFill>
                            <a:schemeClr val="tx1"/>
                          </a:solidFill>
                          <a:effectLst/>
                        </a:rPr>
                        <a:t>Film Pack</a:t>
                      </a:r>
                      <a:endParaRPr lang="es-ES" sz="1200" b="0" i="0" u="none" strike="noStrike" dirty="0">
                        <a:solidFill>
                          <a:schemeClr val="tx1"/>
                        </a:solidFill>
                        <a:effectLst/>
                        <a:latin typeface="+mn-lt"/>
                      </a:endParaRPr>
                    </a:p>
                  </a:txBody>
                  <a:tcPr marL="52167" marR="52167" marT="26083" marB="26083"/>
                </a:tc>
                <a:tc>
                  <a:txBody>
                    <a:bodyPr/>
                    <a:lstStyle/>
                    <a:p>
                      <a:pPr algn="l"/>
                      <a:r>
                        <a:rPr lang="en-GB" sz="1200" dirty="0"/>
                        <a:t>60”</a:t>
                      </a:r>
                    </a:p>
                  </a:txBody>
                  <a:tcPr marL="52167" marR="52167" marT="26083" marB="26083"/>
                </a:tc>
                <a:extLst>
                  <a:ext uri="{0D108BD9-81ED-4DB2-BD59-A6C34878D82A}">
                    <a16:rowId xmlns:a16="http://schemas.microsoft.com/office/drawing/2014/main" val="3682919480"/>
                  </a:ext>
                </a:extLst>
              </a:tr>
            </a:tbl>
          </a:graphicData>
        </a:graphic>
      </p:graphicFrame>
      <p:sp>
        <p:nvSpPr>
          <p:cNvPr id="10" name="Text Placeholder 4">
            <a:extLst>
              <a:ext uri="{FF2B5EF4-FFF2-40B4-BE49-F238E27FC236}">
                <a16:creationId xmlns:a16="http://schemas.microsoft.com/office/drawing/2014/main" id="{510F24B4-63C5-0ED5-837E-821F993F5021}"/>
              </a:ext>
            </a:extLst>
          </p:cNvPr>
          <p:cNvSpPr txBox="1">
            <a:spLocks/>
          </p:cNvSpPr>
          <p:nvPr/>
        </p:nvSpPr>
        <p:spPr>
          <a:xfrm>
            <a:off x="6508973" y="1912169"/>
            <a:ext cx="5385040" cy="1983777"/>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b="1" dirty="0"/>
              <a:t>Higher comprehension of support offering </a:t>
            </a:r>
            <a:br>
              <a:rPr lang="en-GB" b="1" dirty="0"/>
            </a:br>
            <a:r>
              <a:rPr lang="en-GB" dirty="0"/>
              <a:t>+7% uplift in the understanding of Mind’s mental health support offering amongst men 20-40 in London vs. pre-campaign.</a:t>
            </a:r>
            <a:br>
              <a:rPr lang="en-GB" altLang="en-US" dirty="0">
                <a:solidFill>
                  <a:srgbClr val="000000"/>
                </a:solidFill>
                <a:cs typeface="Arial" pitchFamily="34" charset="0"/>
              </a:rPr>
            </a:br>
            <a:br>
              <a:rPr lang="en-GB" altLang="en-US" b="1" dirty="0">
                <a:cs typeface="Arial" pitchFamily="34" charset="0"/>
              </a:rPr>
            </a:br>
            <a:r>
              <a:rPr lang="en-GB" b="1" dirty="0"/>
              <a:t>Improvement for ‘belief in cause’ score</a:t>
            </a:r>
            <a:br>
              <a:rPr lang="en-GB" b="1" dirty="0"/>
            </a:br>
            <a:r>
              <a:rPr lang="en-GB" dirty="0"/>
              <a:t>Mind’s ‘belief in cause’ score amongst key audience increased by +13% following the campaign.</a:t>
            </a:r>
            <a:br>
              <a:rPr lang="en-GB" dirty="0">
                <a:solidFill>
                  <a:srgbClr val="000000"/>
                </a:solidFill>
              </a:rPr>
            </a:br>
            <a:br>
              <a:rPr lang="en-GB" dirty="0">
                <a:solidFill>
                  <a:srgbClr val="000000"/>
                </a:solidFill>
              </a:rPr>
            </a:br>
            <a:r>
              <a:rPr lang="en-GB" b="1" dirty="0">
                <a:solidFill>
                  <a:srgbClr val="000000"/>
                </a:solidFill>
              </a:rPr>
              <a:t>Increased website traffic</a:t>
            </a:r>
            <a:br>
              <a:rPr lang="en-GB" dirty="0">
                <a:solidFill>
                  <a:srgbClr val="000000"/>
                </a:solidFill>
              </a:rPr>
            </a:br>
            <a:r>
              <a:rPr lang="en-GB" dirty="0">
                <a:solidFill>
                  <a:srgbClr val="000000"/>
                </a:solidFill>
              </a:rPr>
              <a:t>In London, Mind also experienced a significantly higher YOY increase in monthly website traffic (8x that of the rest of the UK).</a:t>
            </a:r>
          </a:p>
          <a:p>
            <a:pPr indent="0">
              <a:lnSpc>
                <a:spcPct val="100000"/>
              </a:lnSpc>
              <a:spcBef>
                <a:spcPts val="0"/>
              </a:spcBef>
            </a:pPr>
            <a:endParaRPr lang="en-GB" dirty="0"/>
          </a:p>
        </p:txBody>
      </p:sp>
    </p:spTree>
    <p:extLst>
      <p:ext uri="{BB962C8B-B14F-4D97-AF65-F5344CB8AC3E}">
        <p14:creationId xmlns:p14="http://schemas.microsoft.com/office/powerpoint/2010/main" val="281044627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3533</TotalTime>
  <Words>479</Words>
  <Application>Microsoft Office PowerPoint</Application>
  <PresentationFormat>Widescreen</PresentationFormat>
  <Paragraphs>30</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Helvetica Neue Light</vt:lpstr>
      <vt:lpstr>Inter 24pt Medium</vt:lpstr>
      <vt:lpstr>Inter Tight</vt:lpstr>
      <vt:lpstr>Symbol</vt:lpstr>
      <vt:lpstr>04. Text</vt:lpstr>
      <vt:lpstr>Mind</vt:lpstr>
      <vt:lpstr>Mind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2026-07-09T11:38:43Z</dcterms:modified>
</cp:coreProperties>
</file>