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3" r:id="rId2"/>
    <p:sldId id="325"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84" y="10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22/07/2026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ED7945C0-505E-ECDA-B16E-3DCD2966A4CE}"/>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A4636354-A74F-B3C8-DF6E-FCB7ECBF86F9}"/>
              </a:ext>
            </a:extLst>
          </p:cNvPr>
          <p:cNvSpPr>
            <a:spLocks noGrp="1"/>
          </p:cNvSpPr>
          <p:nvPr>
            <p:ph type="title"/>
          </p:nvPr>
        </p:nvSpPr>
        <p:spPr>
          <a:xfrm>
            <a:off x="510922" y="476824"/>
            <a:ext cx="10837631" cy="525552"/>
          </a:xfrm>
        </p:spPr>
        <p:txBody>
          <a:bodyPr/>
          <a:lstStyle/>
          <a:p>
            <a:r>
              <a:rPr lang="en-GB" dirty="0"/>
              <a:t>McDonald’s</a:t>
            </a:r>
          </a:p>
        </p:txBody>
      </p:sp>
      <p:sp>
        <p:nvSpPr>
          <p:cNvPr id="11" name="Text Placeholder 4">
            <a:extLst>
              <a:ext uri="{FF2B5EF4-FFF2-40B4-BE49-F238E27FC236}">
                <a16:creationId xmlns:a16="http://schemas.microsoft.com/office/drawing/2014/main" id="{8075C04E-6A45-7A65-964D-5ED74D109325}"/>
              </a:ext>
            </a:extLst>
          </p:cNvPr>
          <p:cNvSpPr>
            <a:spLocks noGrp="1"/>
          </p:cNvSpPr>
          <p:nvPr>
            <p:ph type="body" sz="quarter" idx="16"/>
          </p:nvPr>
        </p:nvSpPr>
        <p:spPr>
          <a:xfrm>
            <a:off x="510922" y="1539875"/>
            <a:ext cx="6517108" cy="3984624"/>
          </a:xfrm>
        </p:spPr>
        <p:txBody>
          <a:bodyPr/>
          <a:lstStyle/>
          <a:p>
            <a:pPr indent="0" defTabSz="961844">
              <a:lnSpc>
                <a:spcPct val="100000"/>
              </a:lnSpc>
              <a:spcBef>
                <a:spcPts val="0"/>
              </a:spcBef>
              <a:buClr>
                <a:srgbClr val="FFFFFF"/>
              </a:buClr>
              <a:buSzPct val="100000"/>
              <a:defRPr/>
            </a:pPr>
            <a:r>
              <a:rPr lang="en-GB" sz="1300" b="1" dirty="0"/>
              <a:t>Background</a:t>
            </a:r>
          </a:p>
          <a:p>
            <a:pPr indent="0" defTabSz="961844">
              <a:lnSpc>
                <a:spcPct val="100000"/>
              </a:lnSpc>
              <a:spcBef>
                <a:spcPts val="0"/>
              </a:spcBef>
              <a:buClr>
                <a:srgbClr val="FFFFFF"/>
              </a:buClr>
              <a:buSzPct val="100000"/>
              <a:defRPr/>
            </a:pPr>
            <a:r>
              <a:rPr lang="en-GB" sz="1300" b="1" dirty="0"/>
              <a:t> </a:t>
            </a:r>
          </a:p>
          <a:p>
            <a:pPr defTabSz="654246">
              <a:lnSpc>
                <a:spcPts val="1400"/>
              </a:lnSpc>
              <a:spcBef>
                <a:spcPts val="0"/>
              </a:spcBef>
            </a:pPr>
            <a:r>
              <a:rPr lang="en-GB" altLang="en-US" sz="1300" dirty="0">
                <a:solidFill>
                  <a:srgbClr val="000000"/>
                </a:solidFill>
                <a:cs typeface="Arial" pitchFamily="34" charset="0"/>
              </a:rPr>
              <a:t>McDonald’s needed to find a new solution that provided an environment with family ‘co-viewing’ that would enable the brand to reconnect with families, drive nostalgia around the Happy Meal, and ultimately improve ROI. </a:t>
            </a:r>
          </a:p>
          <a:p>
            <a:pPr defTabSz="654246">
              <a:lnSpc>
                <a:spcPts val="1400"/>
              </a:lnSpc>
              <a:spcBef>
                <a:spcPts val="0"/>
              </a:spcBef>
            </a:pPr>
            <a:endParaRPr lang="en-GB" sz="1300" b="1" dirty="0">
              <a:solidFill>
                <a:srgbClr val="000000"/>
              </a:solidFill>
            </a:endParaRPr>
          </a:p>
          <a:p>
            <a:pPr lvl="0" indent="0" defTabSz="961844">
              <a:lnSpc>
                <a:spcPts val="1400"/>
              </a:lnSpc>
              <a:spcBef>
                <a:spcPts val="0"/>
              </a:spcBef>
              <a:buClr>
                <a:srgbClr val="FFFFFF"/>
              </a:buClr>
              <a:buSzPct val="100000"/>
              <a:defRPr/>
            </a:pPr>
            <a:r>
              <a:rPr lang="en-GB" sz="1300" b="1" dirty="0"/>
              <a:t>Plan</a:t>
            </a:r>
          </a:p>
          <a:p>
            <a:pPr lvl="0" indent="0" defTabSz="961844">
              <a:lnSpc>
                <a:spcPts val="1400"/>
              </a:lnSpc>
              <a:spcBef>
                <a:spcPts val="0"/>
              </a:spcBef>
              <a:buClr>
                <a:srgbClr val="FFFFFF"/>
              </a:buClr>
              <a:buSzPct val="100000"/>
              <a:defRPr/>
            </a:pPr>
            <a:endParaRPr lang="en-GB" sz="1300" b="1" dirty="0">
              <a:solidFill>
                <a:srgbClr val="000000"/>
              </a:solidFill>
            </a:endParaRPr>
          </a:p>
          <a:p>
            <a:pPr defTabSz="654246">
              <a:lnSpc>
                <a:spcPts val="1400"/>
              </a:lnSpc>
              <a:spcBef>
                <a:spcPts val="0"/>
              </a:spcBef>
            </a:pPr>
            <a:r>
              <a:rPr lang="en-GB" altLang="en-US" sz="1300" dirty="0">
                <a:solidFill>
                  <a:srgbClr val="000000"/>
                </a:solidFill>
                <a:cs typeface="Arial" pitchFamily="34" charset="0"/>
              </a:rPr>
              <a:t>A long-term Bronze spot partnership was struck that gave McDonald’s access to every family film across the DCM estate. McDonald’s ran various 30” creatives across the year to reflect the current in-store Happy Meal promotions.</a:t>
            </a:r>
          </a:p>
          <a:p>
            <a:pPr defTabSz="654246">
              <a:lnSpc>
                <a:spcPts val="1400"/>
              </a:lnSpc>
              <a:spcBef>
                <a:spcPts val="0"/>
              </a:spcBef>
            </a:pPr>
            <a:endParaRPr lang="en-GB" sz="1300" dirty="0">
              <a:solidFill>
                <a:srgbClr val="000000"/>
              </a:solidFill>
            </a:endParaRPr>
          </a:p>
          <a:p>
            <a:pPr lvl="0" indent="0" defTabSz="961844">
              <a:lnSpc>
                <a:spcPts val="1400"/>
              </a:lnSpc>
              <a:spcBef>
                <a:spcPts val="0"/>
              </a:spcBef>
              <a:buClr>
                <a:srgbClr val="FFFFFF"/>
              </a:buClr>
              <a:buSzPct val="100000"/>
              <a:defRPr/>
            </a:pPr>
            <a:r>
              <a:rPr lang="en-GB" sz="1300" b="1" dirty="0"/>
              <a:t>Results</a:t>
            </a:r>
          </a:p>
          <a:p>
            <a:pPr marL="285750" lvl="0" indent="-285750" defTabSz="961844">
              <a:lnSpc>
                <a:spcPts val="1400"/>
              </a:lnSpc>
              <a:spcBef>
                <a:spcPts val="0"/>
              </a:spcBef>
              <a:buClr>
                <a:srgbClr val="FFFFFF"/>
              </a:buClr>
              <a:buSzPct val="100000"/>
              <a:buFont typeface="Arial" panose="020B0604020202020204" pitchFamily="34" charset="0"/>
              <a:buChar char="•"/>
              <a:defRPr/>
            </a:pPr>
            <a:endParaRPr lang="en-GB" sz="1300" b="1"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t>Half of cinemagoers exposed to the ad reported that they had gone on to visit McDonald’s</a:t>
            </a:r>
          </a:p>
          <a:p>
            <a:pPr marL="285750" lvl="0" indent="-285750" defTabSz="961844">
              <a:lnSpc>
                <a:spcPts val="1400"/>
              </a:lnSpc>
              <a:spcBef>
                <a:spcPts val="0"/>
              </a:spcBef>
              <a:buClr>
                <a:schemeClr val="tx1"/>
              </a:buClr>
              <a:buSzPct val="100000"/>
              <a:buFont typeface="Symbol" panose="05050102010706020507" pitchFamily="18" charset="2"/>
              <a:buChar char="-"/>
              <a:defRPr/>
            </a:pPr>
            <a:endParaRPr lang="en-GB" sz="1300" dirty="0">
              <a:highlight>
                <a:srgbClr val="FFFF00"/>
              </a:highlight>
            </a:endParaRPr>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t>61% of those that recalled the Bronze Spot ad went on to purchase a Happy Meal.</a:t>
            </a:r>
          </a:p>
          <a:p>
            <a:pPr indent="0" defTabSz="654246">
              <a:lnSpc>
                <a:spcPct val="100000"/>
              </a:lnSpc>
              <a:spcBef>
                <a:spcPts val="0"/>
              </a:spcBef>
            </a:pPr>
            <a:endParaRPr lang="en-GB" sz="1400" dirty="0"/>
          </a:p>
        </p:txBody>
      </p:sp>
      <p:pic>
        <p:nvPicPr>
          <p:cNvPr id="12" name="Picture Placeholder 10">
            <a:extLst>
              <a:ext uri="{FF2B5EF4-FFF2-40B4-BE49-F238E27FC236}">
                <a16:creationId xmlns:a16="http://schemas.microsoft.com/office/drawing/2014/main" id="{1D727AC3-5662-AD21-869B-5C607DD57D6A}"/>
              </a:ext>
            </a:extLst>
          </p:cNvPr>
          <p:cNvPicPr>
            <a:picLocks noGrp="1" noChangeAspect="1"/>
          </p:cNvPicPr>
          <p:nvPr>
            <p:ph type="pic" sz="quarter" idx="84"/>
          </p:nvPr>
        </p:nvPicPr>
        <p:blipFill rotWithShape="1">
          <a:blip r:embed="rId2">
            <a:extLst>
              <a:ext uri="{28A0092B-C50C-407E-A947-70E740481C1C}">
                <a14:useLocalDpi xmlns:a14="http://schemas.microsoft.com/office/drawing/2010/main" val="0"/>
              </a:ext>
            </a:extLst>
          </a:blip>
          <a:srcRect/>
          <a:stretch>
            <a:fillRect/>
          </a:stretch>
        </p:blipFill>
        <p:spPr>
          <a:xfrm>
            <a:off x="7277100" y="3208018"/>
            <a:ext cx="4617720" cy="2316481"/>
          </a:xfrm>
          <a:prstGeom prst="roundRect">
            <a:avLst>
              <a:gd name="adj" fmla="val 1469"/>
            </a:avLst>
          </a:prstGeom>
          <a:blipFill>
            <a:blip r:embed="rId3"/>
            <a:srcRect/>
            <a:stretch>
              <a:fillRect t="-13649" b="-13649"/>
            </a:stretch>
          </a:blipFill>
        </p:spPr>
      </p:pic>
      <p:pic>
        <p:nvPicPr>
          <p:cNvPr id="13" name="Picture Placeholder 8">
            <a:extLst>
              <a:ext uri="{FF2B5EF4-FFF2-40B4-BE49-F238E27FC236}">
                <a16:creationId xmlns:a16="http://schemas.microsoft.com/office/drawing/2014/main" id="{7069D039-3ADC-00B5-5784-8869CB17AB76}"/>
              </a:ext>
            </a:extLst>
          </p:cNvPr>
          <p:cNvPicPr>
            <a:picLocks noGrp="1" noChangeAspect="1"/>
          </p:cNvPicPr>
          <p:nvPr>
            <p:ph type="pic" sz="quarter" idx="85"/>
          </p:nvPr>
        </p:nvPicPr>
        <p:blipFill rotWithShape="1">
          <a:blip r:embed="rId4">
            <a:extLst>
              <a:ext uri="{28A0092B-C50C-407E-A947-70E740481C1C}">
                <a14:useLocalDpi xmlns:a14="http://schemas.microsoft.com/office/drawing/2010/main" val="0"/>
              </a:ext>
            </a:extLst>
          </a:blip>
          <a:srcRect l="1" r="-1" b="27649"/>
          <a:stretch>
            <a:fillRect/>
          </a:stretch>
        </p:blipFill>
        <p:spPr>
          <a:xfrm>
            <a:off x="7277100" y="748620"/>
            <a:ext cx="4617720" cy="2316481"/>
          </a:xfrm>
          <a:prstGeom prst="roundRect">
            <a:avLst>
              <a:gd name="adj" fmla="val 1469"/>
            </a:avLst>
          </a:prstGeom>
          <a:blipFill>
            <a:blip r:embed="rId3"/>
            <a:srcRect/>
            <a:stretch>
              <a:fillRect t="-13649" b="-13649"/>
            </a:stretch>
          </a:blipFill>
        </p:spPr>
      </p:pic>
    </p:spTree>
    <p:extLst>
      <p:ext uri="{BB962C8B-B14F-4D97-AF65-F5344CB8AC3E}">
        <p14:creationId xmlns:p14="http://schemas.microsoft.com/office/powerpoint/2010/main" val="2173052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445E0-633E-7C42-EE4E-700730E78D24}"/>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261AC8A4-55BA-F1C0-3319-748471DBB8B4}"/>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89D89C48-C46D-5405-1660-3D78CC2CB641}"/>
              </a:ext>
            </a:extLst>
          </p:cNvPr>
          <p:cNvSpPr>
            <a:spLocks noGrp="1"/>
          </p:cNvSpPr>
          <p:nvPr>
            <p:ph type="title"/>
          </p:nvPr>
        </p:nvSpPr>
        <p:spPr>
          <a:xfrm>
            <a:off x="510922" y="476824"/>
            <a:ext cx="10837631" cy="525552"/>
          </a:xfrm>
        </p:spPr>
        <p:txBody>
          <a:bodyPr/>
          <a:lstStyle/>
          <a:p>
            <a:r>
              <a:rPr lang="en-GB" dirty="0"/>
              <a:t>McDonald’s</a:t>
            </a:r>
          </a:p>
        </p:txBody>
      </p:sp>
      <p:sp>
        <p:nvSpPr>
          <p:cNvPr id="10" name="Subtitle 3">
            <a:extLst>
              <a:ext uri="{FF2B5EF4-FFF2-40B4-BE49-F238E27FC236}">
                <a16:creationId xmlns:a16="http://schemas.microsoft.com/office/drawing/2014/main" id="{9D0C60D0-B996-C165-17CA-7CB7621AA903}"/>
              </a:ext>
            </a:extLst>
          </p:cNvPr>
          <p:cNvSpPr>
            <a:spLocks noGrp="1"/>
          </p:cNvSpPr>
          <p:nvPr>
            <p:ph type="subTitle" idx="1"/>
          </p:nvPr>
        </p:nvSpPr>
        <p:spPr>
          <a:xfrm>
            <a:off x="508532" y="1173679"/>
            <a:ext cx="6551835" cy="310347"/>
          </a:xfrm>
        </p:spPr>
        <p:txBody>
          <a:bodyPr/>
          <a:lstStyle/>
          <a:p>
            <a:r>
              <a:rPr lang="en-GB" dirty="0"/>
              <a:t>Happy Meal</a:t>
            </a:r>
          </a:p>
          <a:p>
            <a:endParaRPr lang="en-GB" dirty="0"/>
          </a:p>
        </p:txBody>
      </p:sp>
      <p:sp>
        <p:nvSpPr>
          <p:cNvPr id="11" name="Text Placeholder 4">
            <a:extLst>
              <a:ext uri="{FF2B5EF4-FFF2-40B4-BE49-F238E27FC236}">
                <a16:creationId xmlns:a16="http://schemas.microsoft.com/office/drawing/2014/main" id="{D1285E96-78C2-557A-8EE3-8D639EEF8028}"/>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indent="0" defTabSz="654246">
              <a:lnSpc>
                <a:spcPct val="100000"/>
              </a:lnSpc>
              <a:spcBef>
                <a:spcPts val="0"/>
              </a:spcBef>
            </a:pPr>
            <a:endParaRPr lang="en-GB" altLang="en-US" sz="1300" b="1" dirty="0">
              <a:cs typeface="Arial" pitchFamily="34" charset="0"/>
            </a:endParaRPr>
          </a:p>
          <a:p>
            <a:pPr defTabSz="654246">
              <a:lnSpc>
                <a:spcPct val="100000"/>
              </a:lnSpc>
              <a:spcBef>
                <a:spcPts val="0"/>
              </a:spcBef>
            </a:pPr>
            <a:r>
              <a:rPr lang="en-GB" altLang="en-US" sz="1300" dirty="0">
                <a:solidFill>
                  <a:srgbClr val="000000"/>
                </a:solidFill>
                <a:cs typeface="Arial" pitchFamily="34" charset="0"/>
              </a:rPr>
              <a:t>Due to the changing media landscape with declining children’s TV consumption and increased restrictions around HFSS advertising, it was becoming more difficult to talk to Parents and Kids aged 4-7 about Happy Meal. </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dirty="0">
                <a:solidFill>
                  <a:srgbClr val="000000"/>
                </a:solidFill>
                <a:cs typeface="Arial" pitchFamily="34" charset="0"/>
              </a:rPr>
              <a:t>McDonald’s needed to find a solution that provided them with an environment they could reach dual viewing more effectively, reconnecting with families to drive nostalgia and remind them all the reasons why they love Happy Meal – and ultimately improve ROI. </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cs typeface="Arial" pitchFamily="34" charset="0"/>
              </a:rPr>
              <a:t>Plan</a:t>
            </a:r>
          </a:p>
          <a:p>
            <a:pPr defTabSz="654246">
              <a:lnSpc>
                <a:spcPct val="100000"/>
              </a:lnSpc>
              <a:spcBef>
                <a:spcPts val="0"/>
              </a:spcBef>
            </a:pPr>
            <a:endParaRPr lang="en-GB" altLang="en-US" sz="1300" b="1" dirty="0">
              <a:cs typeface="Arial" pitchFamily="34" charset="0"/>
            </a:endParaRPr>
          </a:p>
          <a:p>
            <a:pPr defTabSz="654246">
              <a:lnSpc>
                <a:spcPct val="100000"/>
              </a:lnSpc>
              <a:spcBef>
                <a:spcPts val="0"/>
              </a:spcBef>
            </a:pPr>
            <a:r>
              <a:rPr lang="en-GB" altLang="en-US" sz="1300" dirty="0">
                <a:solidFill>
                  <a:srgbClr val="000000"/>
                </a:solidFill>
                <a:cs typeface="Arial" pitchFamily="34" charset="0"/>
              </a:rPr>
              <a:t>DCM and OMD collaborated to create a long-term Bronze spot partnership that gave McDonald’s access to every family film – this would help establish a long-term association in cinema’s premium environment as well as also driving cut through within the ad reel. McDonald’s ran various 30” creatives across the year to reflect the current in-store Happy Meal promotions.</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graphicFrame>
        <p:nvGraphicFramePr>
          <p:cNvPr id="13" name="Table 12">
            <a:extLst>
              <a:ext uri="{FF2B5EF4-FFF2-40B4-BE49-F238E27FC236}">
                <a16:creationId xmlns:a16="http://schemas.microsoft.com/office/drawing/2014/main" id="{4C789A06-A9F5-E941-72B2-7DB2E2EDACAF}"/>
              </a:ext>
            </a:extLst>
          </p:cNvPr>
          <p:cNvGraphicFramePr>
            <a:graphicFrameLocks noGrp="1"/>
          </p:cNvGraphicFramePr>
          <p:nvPr>
            <p:extLst>
              <p:ext uri="{D42A27DB-BD31-4B8C-83A1-F6EECF244321}">
                <p14:modId xmlns:p14="http://schemas.microsoft.com/office/powerpoint/2010/main" val="473670973"/>
              </p:ext>
            </p:extLst>
          </p:nvPr>
        </p:nvGraphicFramePr>
        <p:xfrm>
          <a:off x="6285396" y="1023306"/>
          <a:ext cx="5397320" cy="754413"/>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a:t>OMD UK</a:t>
                      </a:r>
                    </a:p>
                  </a:txBody>
                  <a:tcPr marL="52167" marR="52167" marT="26083" marB="26083"/>
                </a:tc>
                <a:tc>
                  <a:txBody>
                    <a:bodyPr/>
                    <a:lstStyle/>
                    <a:p>
                      <a:r>
                        <a:rPr lang="en-GB" sz="1100" dirty="0"/>
                        <a:t>Families</a:t>
                      </a:r>
                    </a:p>
                  </a:txBody>
                  <a:tcPr marL="52167" marR="52167" marT="26083" marB="26083"/>
                </a:tc>
                <a:tc>
                  <a:txBody>
                    <a:bodyPr/>
                    <a:lstStyle/>
                    <a:p>
                      <a:r>
                        <a:rPr lang="en-GB" sz="1100" dirty="0"/>
                        <a:t>Family AGP Bronze Spot</a:t>
                      </a:r>
                    </a:p>
                  </a:txBody>
                  <a:tcPr marL="52167" marR="52167" marT="26083" marB="26083"/>
                </a:tc>
                <a:tc>
                  <a:txBody>
                    <a:bodyPr/>
                    <a:lstStyle/>
                    <a:p>
                      <a:r>
                        <a:rPr lang="en-GB" sz="1100" dirty="0"/>
                        <a:t>30”</a:t>
                      </a:r>
                    </a:p>
                  </a:txBody>
                  <a:tcPr marL="52167" marR="52167" marT="26083" marB="26083"/>
                </a:tc>
                <a:extLst>
                  <a:ext uri="{0D108BD9-81ED-4DB2-BD59-A6C34878D82A}">
                    <a16:rowId xmlns:a16="http://schemas.microsoft.com/office/drawing/2014/main" val="3682919480"/>
                  </a:ext>
                </a:extLst>
              </a:tr>
            </a:tbl>
          </a:graphicData>
        </a:graphic>
      </p:graphicFrame>
      <p:pic>
        <p:nvPicPr>
          <p:cNvPr id="14" name="Picture Placeholder 36">
            <a:extLst>
              <a:ext uri="{FF2B5EF4-FFF2-40B4-BE49-F238E27FC236}">
                <a16:creationId xmlns:a16="http://schemas.microsoft.com/office/drawing/2014/main" id="{D68E80E4-4A98-FAC9-1FB9-F84F6DA626AE}"/>
              </a:ext>
            </a:extLst>
          </p:cNvPr>
          <p:cNvPicPr>
            <a:picLocks noChangeAspect="1"/>
          </p:cNvPicPr>
          <p:nvPr/>
        </p:nvPicPr>
        <p:blipFill>
          <a:blip r:embed="rId2">
            <a:extLst>
              <a:ext uri="{28A0092B-C50C-407E-A947-70E740481C1C}">
                <a14:useLocalDpi xmlns:a14="http://schemas.microsoft.com/office/drawing/2010/main" val="0"/>
              </a:ext>
            </a:extLst>
          </a:blip>
          <a:srcRect l="3302" r="3302"/>
          <a:stretch/>
        </p:blipFill>
        <p:spPr>
          <a:xfrm>
            <a:off x="6285395" y="1926203"/>
            <a:ext cx="2590749" cy="1392472"/>
          </a:xfrm>
          <a:prstGeom prst="roundRect">
            <a:avLst>
              <a:gd name="adj" fmla="val 1469"/>
            </a:avLst>
          </a:prstGeom>
          <a:blipFill>
            <a:blip r:embed="rId3"/>
            <a:srcRect/>
            <a:stretch>
              <a:fillRect t="-43027" b="-43027"/>
            </a:stretch>
          </a:blipFill>
        </p:spPr>
      </p:pic>
      <p:pic>
        <p:nvPicPr>
          <p:cNvPr id="15" name="Picture Placeholder 36">
            <a:extLst>
              <a:ext uri="{FF2B5EF4-FFF2-40B4-BE49-F238E27FC236}">
                <a16:creationId xmlns:a16="http://schemas.microsoft.com/office/drawing/2014/main" id="{F486248E-C717-9FB1-81F3-CF6B08E80C70}"/>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a:stretch/>
        </p:blipFill>
        <p:spPr>
          <a:xfrm>
            <a:off x="9091967" y="1926203"/>
            <a:ext cx="2590749" cy="1392472"/>
          </a:xfrm>
          <a:prstGeom prst="roundRect">
            <a:avLst>
              <a:gd name="adj" fmla="val 1469"/>
            </a:avLst>
          </a:prstGeom>
          <a:blipFill>
            <a:blip r:embed="rId3"/>
            <a:srcRect/>
            <a:stretch>
              <a:fillRect t="-43027" b="-43027"/>
            </a:stretch>
          </a:blipFill>
        </p:spPr>
      </p:pic>
      <p:sp>
        <p:nvSpPr>
          <p:cNvPr id="3" name="TextBox 2">
            <a:extLst>
              <a:ext uri="{FF2B5EF4-FFF2-40B4-BE49-F238E27FC236}">
                <a16:creationId xmlns:a16="http://schemas.microsoft.com/office/drawing/2014/main" id="{9F4FAD00-1E26-D5FB-C823-BACD942636C4}"/>
              </a:ext>
            </a:extLst>
          </p:cNvPr>
          <p:cNvSpPr txBox="1"/>
          <p:nvPr/>
        </p:nvSpPr>
        <p:spPr>
          <a:xfrm>
            <a:off x="6285398" y="3539326"/>
            <a:ext cx="5397318" cy="2492990"/>
          </a:xfrm>
          <a:prstGeom prst="rect">
            <a:avLst/>
          </a:prstGeom>
          <a:noFill/>
        </p:spPr>
        <p:txBody>
          <a:bodyPr wrap="square">
            <a:spAutoFit/>
          </a:bodyPr>
          <a:lstStyle/>
          <a:p>
            <a:pPr indent="0" defTabSz="654246">
              <a:lnSpc>
                <a:spcPct val="100000"/>
              </a:lnSpc>
              <a:spcBef>
                <a:spcPts val="0"/>
              </a:spcBef>
              <a:buNone/>
            </a:pPr>
            <a:r>
              <a:rPr lang="en-GB" sz="1300" b="1" dirty="0"/>
              <a:t>Results</a:t>
            </a:r>
          </a:p>
          <a:p>
            <a:pPr indent="0" defTabSz="654246">
              <a:lnSpc>
                <a:spcPct val="100000"/>
              </a:lnSpc>
              <a:spcBef>
                <a:spcPts val="0"/>
              </a:spcBef>
              <a:buNone/>
            </a:pPr>
            <a:endParaRPr lang="en-GB" sz="1300" b="1" dirty="0"/>
          </a:p>
          <a:p>
            <a:pPr indent="0" defTabSz="654246">
              <a:lnSpc>
                <a:spcPct val="100000"/>
              </a:lnSpc>
              <a:spcBef>
                <a:spcPts val="0"/>
              </a:spcBef>
              <a:buNone/>
            </a:pPr>
            <a:r>
              <a:rPr lang="en-GB" sz="1300" b="0" dirty="0">
                <a:solidFill>
                  <a:srgbClr val="000000"/>
                </a:solidFill>
              </a:rPr>
              <a:t>The partnership worked well for McDonald’s, delivering significant reach among its key audience, as well as driving brand KPIs.</a:t>
            </a:r>
          </a:p>
          <a:p>
            <a:pPr marL="0" indent="0" defTabSz="654246">
              <a:lnSpc>
                <a:spcPct val="100000"/>
              </a:lnSpc>
              <a:spcBef>
                <a:spcPts val="0"/>
              </a:spcBef>
              <a:buNone/>
            </a:pPr>
            <a:endParaRPr lang="en-GB" sz="1300" b="0" dirty="0">
              <a:solidFill>
                <a:srgbClr val="000000"/>
              </a:solidFill>
            </a:endParaRPr>
          </a:p>
          <a:p>
            <a:pPr marL="0" indent="0" defTabSz="654246">
              <a:lnSpc>
                <a:spcPct val="100000"/>
              </a:lnSpc>
              <a:spcBef>
                <a:spcPts val="0"/>
              </a:spcBef>
              <a:buNone/>
            </a:pPr>
            <a:r>
              <a:rPr lang="en-GB" sz="1300" b="1" dirty="0"/>
              <a:t>Increased Intent To Visit Restaurants</a:t>
            </a:r>
          </a:p>
          <a:p>
            <a:pPr marL="0" indent="0" defTabSz="654246">
              <a:lnSpc>
                <a:spcPct val="100000"/>
              </a:lnSpc>
              <a:spcBef>
                <a:spcPts val="0"/>
              </a:spcBef>
              <a:buNone/>
            </a:pPr>
            <a:r>
              <a:rPr lang="en-GB" sz="1300" b="0" dirty="0">
                <a:solidFill>
                  <a:srgbClr val="000000"/>
                </a:solidFill>
              </a:rPr>
              <a:t>Half of cinemagoers exposed to the ad reported that they had gone on to visit McDonald’s.</a:t>
            </a:r>
          </a:p>
          <a:p>
            <a:pPr marL="0" indent="0" defTabSz="654246">
              <a:lnSpc>
                <a:spcPct val="100000"/>
              </a:lnSpc>
              <a:spcBef>
                <a:spcPts val="0"/>
              </a:spcBef>
              <a:buNone/>
            </a:pPr>
            <a:endParaRPr lang="en-GB" sz="1300" b="0" dirty="0">
              <a:solidFill>
                <a:srgbClr val="000000"/>
              </a:solidFill>
            </a:endParaRPr>
          </a:p>
          <a:p>
            <a:pPr marL="0" indent="0" defTabSz="654246">
              <a:lnSpc>
                <a:spcPct val="100000"/>
              </a:lnSpc>
              <a:spcBef>
                <a:spcPts val="0"/>
              </a:spcBef>
              <a:buNone/>
            </a:pPr>
            <a:r>
              <a:rPr lang="en-GB" sz="1300" b="1" dirty="0">
                <a:solidFill>
                  <a:srgbClr val="000000"/>
                </a:solidFill>
              </a:rPr>
              <a:t>Boosting Sales of Happy Meals</a:t>
            </a:r>
          </a:p>
          <a:p>
            <a:pPr marL="0" indent="0" defTabSz="654246">
              <a:lnSpc>
                <a:spcPct val="100000"/>
              </a:lnSpc>
              <a:spcBef>
                <a:spcPts val="0"/>
              </a:spcBef>
              <a:buNone/>
            </a:pPr>
            <a:r>
              <a:rPr lang="en-GB" sz="1300" b="0" dirty="0">
                <a:solidFill>
                  <a:srgbClr val="000000"/>
                </a:solidFill>
              </a:rPr>
              <a:t>61% of those that recalled the Bronze Spot ad went on to purchase a Happy Meal.</a:t>
            </a:r>
          </a:p>
        </p:txBody>
      </p:sp>
    </p:spTree>
    <p:extLst>
      <p:ext uri="{BB962C8B-B14F-4D97-AF65-F5344CB8AC3E}">
        <p14:creationId xmlns:p14="http://schemas.microsoft.com/office/powerpoint/2010/main" val="1492284850"/>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TotalTime>
  <Words>343</Words>
  <Application>Microsoft Office PowerPoint</Application>
  <PresentationFormat>Widescreen</PresentationFormat>
  <Paragraphs>42</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Helvetica Neue Light</vt:lpstr>
      <vt:lpstr>Inter Tight</vt:lpstr>
      <vt:lpstr>Symbol</vt:lpstr>
      <vt:lpstr>04. Text</vt:lpstr>
      <vt:lpstr>McDonald’s</vt:lpstr>
      <vt:lpstr>McDonald’s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9</cp:revision>
  <dcterms:created xsi:type="dcterms:W3CDTF">2026-06-18T13:58:37Z</dcterms:created>
  <dcterms:modified xsi:type="dcterms:W3CDTF">2026-07-22T10:57:53Z</dcterms:modified>
</cp:coreProperties>
</file>