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30"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3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AB271C-ECC6-0E45-9150-F5B51D95857C}" v="19" dt="2026-07-21T20:02:22.4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8"/>
    <p:restoredTop sz="91370"/>
  </p:normalViewPr>
  <p:slideViewPr>
    <p:cSldViewPr snapToGrid="0">
      <p:cViewPr>
        <p:scale>
          <a:sx n="114" d="100"/>
          <a:sy n="114" d="100"/>
        </p:scale>
        <p:origin x="1328" y="20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21T20:04:35.166" v="1128" actId="2696"/>
      <pc:docMkLst>
        <pc:docMk/>
      </pc:docMkLst>
      <pc:sldChg chg="addSp delSp modSp new mod setBg modNotesTx">
        <pc:chgData name="Lottie Thompson [sd22c2t]" userId="98a8b714-f796-4d31-a9a4-7dc84f343c61" providerId="ADAL" clId="{2BD75302-921E-5E9F-A20A-9DC17D688525}" dt="2026-07-21T19:57:18.105" v="1014" actId="207"/>
        <pc:sldMkLst>
          <pc:docMk/>
          <pc:sldMk cId="4079378437" sldId="328"/>
        </pc:sldMkLst>
        <pc:spChg chg="mod">
          <ac:chgData name="Lottie Thompson [sd22c2t]" userId="98a8b714-f796-4d31-a9a4-7dc84f343c61" providerId="ADAL" clId="{2BD75302-921E-5E9F-A20A-9DC17D688525}" dt="2026-07-21T19:57:18.105" v="1014" actId="207"/>
          <ac:spMkLst>
            <pc:docMk/>
            <pc:sldMk cId="4079378437" sldId="328"/>
            <ac:spMk id="2" creationId="{1FEECBC5-621D-05A9-5691-667647AB9AC2}"/>
          </ac:spMkLst>
        </pc:spChg>
        <pc:spChg chg="add del mod">
          <ac:chgData name="Lottie Thompson [sd22c2t]" userId="98a8b714-f796-4d31-a9a4-7dc84f343c61" providerId="ADAL" clId="{2BD75302-921E-5E9F-A20A-9DC17D688525}" dt="2026-07-21T19:57:13.709" v="1013"/>
          <ac:spMkLst>
            <pc:docMk/>
            <pc:sldMk cId="4079378437" sldId="328"/>
            <ac:spMk id="3" creationId="{9AC9B99B-F84F-7250-DD2D-0AF0C99D3F65}"/>
          </ac:spMkLst>
        </pc:spChg>
        <pc:spChg chg="add mod">
          <ac:chgData name="Lottie Thompson [sd22c2t]" userId="98a8b714-f796-4d31-a9a4-7dc84f343c61" providerId="ADAL" clId="{2BD75302-921E-5E9F-A20A-9DC17D688525}" dt="2026-07-21T19:53:58.365" v="980" actId="20577"/>
          <ac:spMkLst>
            <pc:docMk/>
            <pc:sldMk cId="4079378437" sldId="328"/>
            <ac:spMk id="8" creationId="{FE5D128C-FA67-7936-0532-AD7A267E60C5}"/>
          </ac:spMkLst>
        </pc:spChg>
        <pc:spChg chg="add mod">
          <ac:chgData name="Lottie Thompson [sd22c2t]" userId="98a8b714-f796-4d31-a9a4-7dc84f343c61" providerId="ADAL" clId="{2BD75302-921E-5E9F-A20A-9DC17D688525}" dt="2026-07-21T19:55:32.774" v="1003" actId="113"/>
          <ac:spMkLst>
            <pc:docMk/>
            <pc:sldMk cId="4079378437" sldId="328"/>
            <ac:spMk id="9" creationId="{B703CA3E-4DA6-2640-6002-B62F29D66D1C}"/>
          </ac:spMkLst>
        </pc:spChg>
        <pc:picChg chg="add mod">
          <ac:chgData name="Lottie Thompson [sd22c2t]" userId="98a8b714-f796-4d31-a9a4-7dc84f343c61" providerId="ADAL" clId="{2BD75302-921E-5E9F-A20A-9DC17D688525}" dt="2026-07-21T19:54:10.406" v="981" actId="14826"/>
          <ac:picMkLst>
            <pc:docMk/>
            <pc:sldMk cId="4079378437" sldId="328"/>
            <ac:picMk id="10" creationId="{6DDDD2F9-7A8B-4B34-FEA6-D1117EF4C94E}"/>
          </ac:picMkLst>
        </pc:picChg>
        <pc:picChg chg="add mod">
          <ac:chgData name="Lottie Thompson [sd22c2t]" userId="98a8b714-f796-4d31-a9a4-7dc84f343c61" providerId="ADAL" clId="{2BD75302-921E-5E9F-A20A-9DC17D688525}" dt="2026-07-21T19:54:18.746" v="982" actId="14826"/>
          <ac:picMkLst>
            <pc:docMk/>
            <pc:sldMk cId="4079378437" sldId="328"/>
            <ac:picMk id="11" creationId="{EF52F1F5-C226-4831-E31C-B60DACC58055}"/>
          </ac:picMkLst>
        </pc:picChg>
      </pc:sldChg>
      <pc:sldChg chg="addSp delSp modSp add del mod ord">
        <pc:chgData name="Lottie Thompson [sd22c2t]" userId="98a8b714-f796-4d31-a9a4-7dc84f343c61" providerId="ADAL" clId="{2BD75302-921E-5E9F-A20A-9DC17D688525}" dt="2026-07-21T20:04:35.166" v="1128" actId="2696"/>
        <pc:sldMkLst>
          <pc:docMk/>
          <pc:sldMk cId="2113004620" sldId="329"/>
        </pc:sldMkLst>
        <pc:spChg chg="add mod">
          <ac:chgData name="Lottie Thompson [sd22c2t]" userId="98a8b714-f796-4d31-a9a4-7dc84f343c61" providerId="ADAL" clId="{2BD75302-921E-5E9F-A20A-9DC17D688525}" dt="2026-07-14T21:38:50.840" v="888" actId="20577"/>
          <ac:spMkLst>
            <pc:docMk/>
            <pc:sldMk cId="2113004620" sldId="329"/>
            <ac:spMk id="3" creationId="{F214540B-4D20-BB88-090F-93CE082FE3A0}"/>
          </ac:spMkLst>
        </pc:spChg>
        <pc:spChg chg="add mod">
          <ac:chgData name="Lottie Thompson [sd22c2t]" userId="98a8b714-f796-4d31-a9a4-7dc84f343c61" providerId="ADAL" clId="{2BD75302-921E-5E9F-A20A-9DC17D688525}" dt="2026-07-14T21:43:16.168" v="963" actId="1076"/>
          <ac:spMkLst>
            <pc:docMk/>
            <pc:sldMk cId="2113004620" sldId="329"/>
            <ac:spMk id="5" creationId="{51F490F8-70D8-398E-891F-0A184A8C570D}"/>
          </ac:spMkLst>
        </pc:spChg>
        <pc:spChg chg="add mod">
          <ac:chgData name="Lottie Thompson [sd22c2t]" userId="98a8b714-f796-4d31-a9a4-7dc84f343c61" providerId="ADAL" clId="{2BD75302-921E-5E9F-A20A-9DC17D688525}" dt="2026-07-14T21:44:59.014" v="974"/>
          <ac:spMkLst>
            <pc:docMk/>
            <pc:sldMk cId="2113004620" sldId="329"/>
            <ac:spMk id="6" creationId="{8BE1FCF3-4AFB-B0B9-2BFB-9DE49046994C}"/>
          </ac:spMkLst>
        </pc:spChg>
        <pc:spChg chg="mod">
          <ac:chgData name="Lottie Thompson [sd22c2t]" userId="98a8b714-f796-4d31-a9a4-7dc84f343c61" providerId="ADAL" clId="{2BD75302-921E-5E9F-A20A-9DC17D688525}" dt="2026-07-14T21:40:41.580" v="916" actId="14100"/>
          <ac:spMkLst>
            <pc:docMk/>
            <pc:sldMk cId="2113004620" sldId="329"/>
            <ac:spMk id="9" creationId="{CBE53662-304C-B6E1-3095-7E7D7A64B66A}"/>
          </ac:spMkLst>
        </pc:spChg>
        <pc:graphicFrameChg chg="add mod modGraphic">
          <ac:chgData name="Lottie Thompson [sd22c2t]" userId="98a8b714-f796-4d31-a9a4-7dc84f343c61" providerId="ADAL" clId="{2BD75302-921E-5E9F-A20A-9DC17D688525}" dt="2026-07-14T21:43:52.802" v="969" actId="12385"/>
          <ac:graphicFrameMkLst>
            <pc:docMk/>
            <pc:sldMk cId="2113004620" sldId="329"/>
            <ac:graphicFrameMk id="4" creationId="{952B8B4F-B228-E545-6458-F9EEEC3E5BE9}"/>
          </ac:graphicFrameMkLst>
        </pc:graphicFrameChg>
        <pc:picChg chg="mod">
          <ac:chgData name="Lottie Thompson [sd22c2t]" userId="98a8b714-f796-4d31-a9a4-7dc84f343c61" providerId="ADAL" clId="{2BD75302-921E-5E9F-A20A-9DC17D688525}" dt="2026-07-14T21:42:12.859" v="941" actId="1076"/>
          <ac:picMkLst>
            <pc:docMk/>
            <pc:sldMk cId="2113004620" sldId="329"/>
            <ac:picMk id="10" creationId="{7B806246-33D9-6A15-F936-C5A39959E243}"/>
          </ac:picMkLst>
        </pc:picChg>
        <pc:picChg chg="mod">
          <ac:chgData name="Lottie Thompson [sd22c2t]" userId="98a8b714-f796-4d31-a9a4-7dc84f343c61" providerId="ADAL" clId="{2BD75302-921E-5E9F-A20A-9DC17D688525}" dt="2026-07-14T21:42:06.417" v="940" actId="14100"/>
          <ac:picMkLst>
            <pc:docMk/>
            <pc:sldMk cId="2113004620" sldId="329"/>
            <ac:picMk id="11" creationId="{D99F2C88-0D90-18A7-6D06-114E3F661A0D}"/>
          </ac:picMkLst>
        </pc:picChg>
      </pc:sldChg>
      <pc:sldChg chg="addSp modSp add mod ord">
        <pc:chgData name="Lottie Thompson [sd22c2t]" userId="98a8b714-f796-4d31-a9a4-7dc84f343c61" providerId="ADAL" clId="{2BD75302-921E-5E9F-A20A-9DC17D688525}" dt="2026-07-21T20:04:24.554" v="1127" actId="12385"/>
        <pc:sldMkLst>
          <pc:docMk/>
          <pc:sldMk cId="1193069851" sldId="330"/>
        </pc:sldMkLst>
        <pc:spChg chg="add mod">
          <ac:chgData name="Lottie Thompson [sd22c2t]" userId="98a8b714-f796-4d31-a9a4-7dc84f343c61" providerId="ADAL" clId="{2BD75302-921E-5E9F-A20A-9DC17D688525}" dt="2026-07-21T19:58:13.770" v="1044" actId="20577"/>
          <ac:spMkLst>
            <pc:docMk/>
            <pc:sldMk cId="1193069851" sldId="330"/>
            <ac:spMk id="3" creationId="{508962C3-DF88-6C99-0A18-CD1D429BF318}"/>
          </ac:spMkLst>
        </pc:spChg>
        <pc:spChg chg="add mod">
          <ac:chgData name="Lottie Thompson [sd22c2t]" userId="98a8b714-f796-4d31-a9a4-7dc84f343c61" providerId="ADAL" clId="{2BD75302-921E-5E9F-A20A-9DC17D688525}" dt="2026-07-21T20:04:03.657" v="1117" actId="1076"/>
          <ac:spMkLst>
            <pc:docMk/>
            <pc:sldMk cId="1193069851" sldId="330"/>
            <ac:spMk id="4" creationId="{0642B63C-4874-FAC3-DDB8-4A8DA80CED2E}"/>
          </ac:spMkLst>
        </pc:spChg>
        <pc:spChg chg="mod">
          <ac:chgData name="Lottie Thompson [sd22c2t]" userId="98a8b714-f796-4d31-a9a4-7dc84f343c61" providerId="ADAL" clId="{2BD75302-921E-5E9F-A20A-9DC17D688525}" dt="2026-07-21T20:04:07.772" v="1118" actId="14100"/>
          <ac:spMkLst>
            <pc:docMk/>
            <pc:sldMk cId="1193069851" sldId="330"/>
            <ac:spMk id="8" creationId="{9838C883-0B7C-4F5D-EFD5-C2A4090D9332}"/>
          </ac:spMkLst>
        </pc:spChg>
        <pc:spChg chg="mod">
          <ac:chgData name="Lottie Thompson [sd22c2t]" userId="98a8b714-f796-4d31-a9a4-7dc84f343c61" providerId="ADAL" clId="{2BD75302-921E-5E9F-A20A-9DC17D688525}" dt="2026-07-21T20:00:00.794" v="1075" actId="33524"/>
          <ac:spMkLst>
            <pc:docMk/>
            <pc:sldMk cId="1193069851" sldId="330"/>
            <ac:spMk id="9" creationId="{AB41D47F-64EC-9DFB-FC00-6B255F08151C}"/>
          </ac:spMkLst>
        </pc:spChg>
        <pc:graphicFrameChg chg="add mod modGraphic">
          <ac:chgData name="Lottie Thompson [sd22c2t]" userId="98a8b714-f796-4d31-a9a4-7dc84f343c61" providerId="ADAL" clId="{2BD75302-921E-5E9F-A20A-9DC17D688525}" dt="2026-07-21T20:04:24.554" v="1127" actId="12385"/>
          <ac:graphicFrameMkLst>
            <pc:docMk/>
            <pc:sldMk cId="1193069851" sldId="330"/>
            <ac:graphicFrameMk id="5" creationId="{59558A44-EFAC-847C-CA7C-DBB10772B3C3}"/>
          </ac:graphicFrameMkLst>
        </pc:graphicFrameChg>
        <pc:picChg chg="mod">
          <ac:chgData name="Lottie Thompson [sd22c2t]" userId="98a8b714-f796-4d31-a9a4-7dc84f343c61" providerId="ADAL" clId="{2BD75302-921E-5E9F-A20A-9DC17D688525}" dt="2026-07-21T20:00:51.306" v="1080" actId="1076"/>
          <ac:picMkLst>
            <pc:docMk/>
            <pc:sldMk cId="1193069851" sldId="330"/>
            <ac:picMk id="10" creationId="{D2420391-B26B-1BB6-D1E3-603AF8FE039A}"/>
          </ac:picMkLst>
        </pc:picChg>
        <pc:picChg chg="mod">
          <ac:chgData name="Lottie Thompson [sd22c2t]" userId="98a8b714-f796-4d31-a9a4-7dc84f343c61" providerId="ADAL" clId="{2BD75302-921E-5E9F-A20A-9DC17D688525}" dt="2026-07-21T20:00:43.773" v="1079" actId="14100"/>
          <ac:picMkLst>
            <pc:docMk/>
            <pc:sldMk cId="1193069851" sldId="330"/>
            <ac:picMk id="11" creationId="{3734B215-AC1C-526D-4820-8ACC21C4C8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dirty="0">
                <a:solidFill>
                  <a:schemeClr val="tx1">
                    <a:lumMod val="50000"/>
                    <a:lumOff val="50000"/>
                  </a:schemeClr>
                </a:solidFill>
              </a:rPr>
              <a:t>Source: </a:t>
            </a:r>
            <a:r>
              <a:rPr lang="en-GB" sz="1200" dirty="0">
                <a:solidFill>
                  <a:schemeClr val="tx1">
                    <a:lumMod val="50000"/>
                    <a:lumOff val="50000"/>
                  </a:schemeClr>
                </a:solidFill>
              </a:rPr>
              <a:t>DCM / Magnum. Conducted by: </a:t>
            </a:r>
            <a:r>
              <a:rPr lang="en-GB" sz="1200" dirty="0" err="1">
                <a:solidFill>
                  <a:schemeClr val="tx1">
                    <a:lumMod val="50000"/>
                    <a:lumOff val="50000"/>
                  </a:schemeClr>
                </a:solidFill>
              </a:rPr>
              <a:t>Differentology</a:t>
            </a:r>
            <a:r>
              <a:rPr lang="en-GB" sz="1200" dirty="0">
                <a:solidFill>
                  <a:schemeClr val="tx1">
                    <a:lumMod val="50000"/>
                    <a:lumOff val="50000"/>
                  </a:schemeClr>
                </a:solidFill>
              </a:rPr>
              <a:t> Feb 2025. Results base 18+. Uplifts are test (exposed to ad) vs control (unexposed to ad. </a:t>
            </a:r>
            <a:r>
              <a:rPr lang="en-GB" sz="1200" dirty="0">
                <a:solidFill>
                  <a:schemeClr val="tx1">
                    <a:lumMod val="50000"/>
                    <a:lumOff val="50000"/>
                  </a:schemeClr>
                </a:solidFill>
                <a:ea typeface="Arial" charset="0"/>
                <a:cs typeface="Arial" charset="0"/>
              </a:rPr>
              <a:t>Uplifts seen from Control (unexposed to cinema ad) vs Test (exposed to cinema ad)</a:t>
            </a:r>
            <a:endParaRPr lang="en-GB" sz="1200" dirty="0">
              <a:solidFill>
                <a:schemeClr val="tx1">
                  <a:lumMod val="50000"/>
                  <a:lumOff val="50000"/>
                </a:schemeClr>
              </a:solidFill>
            </a:endParaRPr>
          </a:p>
          <a:p>
            <a:pPr algn="l"/>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39859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9B99C-0893-5BCD-31E1-4E82A8D79F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DA5B7-4B1C-6EA0-9DEF-EFCBBDC4C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39BC4-B3CF-4299-3155-F7E93B1BBC02}"/>
              </a:ext>
            </a:extLst>
          </p:cNvPr>
          <p:cNvSpPr>
            <a:spLocks noGrp="1"/>
          </p:cNvSpPr>
          <p:nvPr>
            <p:ph type="body" idx="1"/>
          </p:nvPr>
        </p:nvSpPr>
        <p:spPr/>
        <p:txBody>
          <a:bodyPr/>
          <a:lstStyle/>
          <a:p>
            <a:pPr algn="l"/>
            <a:r>
              <a:rPr lang="en-GB" sz="1200" b="1" dirty="0">
                <a:solidFill>
                  <a:schemeClr val="tx1">
                    <a:lumMod val="50000"/>
                    <a:lumOff val="50000"/>
                  </a:schemeClr>
                </a:solidFill>
              </a:rPr>
              <a:t>Source: </a:t>
            </a:r>
            <a:r>
              <a:rPr lang="en-GB" sz="1200" dirty="0">
                <a:solidFill>
                  <a:schemeClr val="tx1">
                    <a:lumMod val="50000"/>
                    <a:lumOff val="50000"/>
                  </a:schemeClr>
                </a:solidFill>
              </a:rPr>
              <a:t>DCM / Magnum. Conducted by: </a:t>
            </a:r>
            <a:r>
              <a:rPr lang="en-GB" sz="1200" dirty="0" err="1">
                <a:solidFill>
                  <a:schemeClr val="tx1">
                    <a:lumMod val="50000"/>
                    <a:lumOff val="50000"/>
                  </a:schemeClr>
                </a:solidFill>
              </a:rPr>
              <a:t>Differentology</a:t>
            </a:r>
            <a:r>
              <a:rPr lang="en-GB" sz="1200" dirty="0">
                <a:solidFill>
                  <a:schemeClr val="tx1">
                    <a:lumMod val="50000"/>
                    <a:lumOff val="50000"/>
                  </a:schemeClr>
                </a:solidFill>
              </a:rPr>
              <a:t> Feb 2025. Results base 18+. Uplifts are test (exposed to ad) vs control (unexposed to ad. </a:t>
            </a:r>
            <a:r>
              <a:rPr lang="en-GB" sz="1200" dirty="0">
                <a:solidFill>
                  <a:schemeClr val="tx1">
                    <a:lumMod val="50000"/>
                    <a:lumOff val="50000"/>
                  </a:schemeClr>
                </a:solidFill>
                <a:ea typeface="Arial" charset="0"/>
                <a:cs typeface="Arial" charset="0"/>
              </a:rPr>
              <a:t>Uplifts seen from Control (unexposed to cinema ad) vs Test (exposed to cinema ad)</a:t>
            </a:r>
            <a:endParaRPr lang="en-GB" sz="1200" dirty="0">
              <a:solidFill>
                <a:schemeClr val="tx1">
                  <a:lumMod val="50000"/>
                  <a:lumOff val="50000"/>
                </a:schemeClr>
              </a:solidFill>
            </a:endParaRPr>
          </a:p>
          <a:p>
            <a:pPr algn="l"/>
            <a:endParaRPr lang="en-US" dirty="0"/>
          </a:p>
        </p:txBody>
      </p:sp>
      <p:sp>
        <p:nvSpPr>
          <p:cNvPr id="4" name="Slide Number Placeholder 3">
            <a:extLst>
              <a:ext uri="{FF2B5EF4-FFF2-40B4-BE49-F238E27FC236}">
                <a16:creationId xmlns:a16="http://schemas.microsoft.com/office/drawing/2014/main" id="{86E2C5DA-C42B-B401-B340-AFE55DA85D23}"/>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2779764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EECBC5-621D-05A9-5691-667647AB9AC2}"/>
              </a:ext>
            </a:extLst>
          </p:cNvPr>
          <p:cNvSpPr>
            <a:spLocks noGrp="1"/>
          </p:cNvSpPr>
          <p:nvPr>
            <p:ph type="body" sz="quarter" idx="83"/>
          </p:nvPr>
        </p:nvSpPr>
        <p:spPr/>
        <p:txBody>
          <a:bodyPr/>
          <a:lstStyle/>
          <a:p>
            <a:r>
              <a:rPr lang="en-GB" b="1" dirty="0"/>
              <a:t>Source: </a:t>
            </a:r>
            <a:r>
              <a:rPr lang="en-GB" dirty="0"/>
              <a:t>DCM / Magnum. Conducted by: </a:t>
            </a:r>
            <a:r>
              <a:rPr lang="en-GB" dirty="0" err="1"/>
              <a:t>Differentology</a:t>
            </a:r>
            <a:r>
              <a:rPr lang="en-GB" dirty="0"/>
              <a:t> Feb 2025. </a:t>
            </a:r>
            <a:endParaRPr lang="en-US" dirty="0"/>
          </a:p>
        </p:txBody>
      </p:sp>
      <p:sp>
        <p:nvSpPr>
          <p:cNvPr id="8" name="Title 2">
            <a:extLst>
              <a:ext uri="{FF2B5EF4-FFF2-40B4-BE49-F238E27FC236}">
                <a16:creationId xmlns:a16="http://schemas.microsoft.com/office/drawing/2014/main" id="{FE5D128C-FA67-7936-0532-AD7A267E60C5}"/>
              </a:ext>
            </a:extLst>
          </p:cNvPr>
          <p:cNvSpPr>
            <a:spLocks noGrp="1"/>
          </p:cNvSpPr>
          <p:nvPr>
            <p:ph type="title"/>
          </p:nvPr>
        </p:nvSpPr>
        <p:spPr>
          <a:xfrm>
            <a:off x="510922" y="476824"/>
            <a:ext cx="10837631" cy="525552"/>
          </a:xfrm>
        </p:spPr>
        <p:txBody>
          <a:bodyPr/>
          <a:lstStyle/>
          <a:p>
            <a:r>
              <a:rPr lang="en-US" dirty="0"/>
              <a:t>Magnum</a:t>
            </a:r>
          </a:p>
        </p:txBody>
      </p:sp>
      <p:sp>
        <p:nvSpPr>
          <p:cNvPr id="9" name="Text Placeholder 4">
            <a:extLst>
              <a:ext uri="{FF2B5EF4-FFF2-40B4-BE49-F238E27FC236}">
                <a16:creationId xmlns:a16="http://schemas.microsoft.com/office/drawing/2014/main" id="{B703CA3E-4DA6-2640-6002-B62F29D66D1C}"/>
              </a:ext>
            </a:extLst>
          </p:cNvPr>
          <p:cNvSpPr>
            <a:spLocks noGrp="1"/>
          </p:cNvSpPr>
          <p:nvPr>
            <p:ph type="body" sz="quarter" idx="16"/>
          </p:nvPr>
        </p:nvSpPr>
        <p:spPr>
          <a:xfrm>
            <a:off x="510922" y="1504846"/>
            <a:ext cx="6956678" cy="4121253"/>
          </a:xfrm>
        </p:spPr>
        <p:txBody>
          <a:bodyPr/>
          <a:lstStyle/>
          <a:p>
            <a:pPr defTabSz="961808">
              <a:lnSpc>
                <a:spcPct val="100000"/>
              </a:lnSpc>
              <a:defRPr/>
            </a:pPr>
            <a:r>
              <a:rPr lang="en-GB" sz="1600" b="1" dirty="0"/>
              <a:t>Background</a:t>
            </a:r>
            <a:br>
              <a:rPr lang="en-GB" sz="1600" dirty="0"/>
            </a:br>
            <a:r>
              <a:rPr lang="en-GB" altLang="en-US" sz="1600" dirty="0">
                <a:cs typeface="Arial"/>
              </a:rPr>
              <a:t>Given the upcoming changes to the HFSS regulations across TV, Magnum was keen to include cinema in the media mix to demonstrate how the big screen can boost their core KPIs including message takeout and perceptions surrounding quality and innovation.</a:t>
            </a:r>
            <a:br>
              <a:rPr lang="en-GB" altLang="en-US" sz="1600" dirty="0">
                <a:cs typeface="Arial"/>
              </a:rPr>
            </a:br>
            <a:br>
              <a:rPr lang="en-GB" altLang="en-US" sz="1600" dirty="0">
                <a:cs typeface="Arial"/>
              </a:rPr>
            </a:br>
            <a:r>
              <a:rPr lang="en-GB" sz="1600" b="1" dirty="0"/>
              <a:t>Plan</a:t>
            </a:r>
            <a:br>
              <a:rPr lang="en-GB" sz="1600" dirty="0">
                <a:cs typeface="Arial"/>
              </a:rPr>
            </a:br>
            <a:r>
              <a:rPr lang="en-GB" altLang="en-US" sz="1600" dirty="0">
                <a:cs typeface="Arial"/>
              </a:rPr>
              <a:t>Magnum bought into a Silver Spot in </a:t>
            </a:r>
            <a:r>
              <a:rPr lang="en-GB" altLang="en-US" sz="1600" i="1" dirty="0">
                <a:cs typeface="Arial"/>
              </a:rPr>
              <a:t>Bridget Jones: Mad About The Boy</a:t>
            </a:r>
            <a:r>
              <a:rPr lang="en-GB" altLang="en-US" sz="1600" dirty="0">
                <a:cs typeface="Arial"/>
              </a:rPr>
              <a:t>, showcasing its 60” copy in a premium position, accessing one of the biggest cultural moments of 2025.</a:t>
            </a:r>
            <a:br>
              <a:rPr lang="en-GB" altLang="en-US" sz="1600" dirty="0">
                <a:cs typeface="Arial"/>
              </a:rPr>
            </a:br>
            <a:br>
              <a:rPr lang="en-GB" altLang="en-US" sz="1600" dirty="0">
                <a:cs typeface="Arial"/>
              </a:rPr>
            </a:br>
            <a:r>
              <a:rPr lang="en-GB" sz="1600" b="1" dirty="0"/>
              <a:t>Results</a:t>
            </a:r>
            <a:br>
              <a:rPr lang="en-GB" sz="1600" dirty="0">
                <a:cs typeface="Arial"/>
              </a:rPr>
            </a:br>
            <a:r>
              <a:rPr lang="en-GB" sz="1600" dirty="0"/>
              <a:t>Cinema was integral in driving message takeout, seeing a +13% significant uplift in being able to identify ‘</a:t>
            </a:r>
            <a:r>
              <a:rPr lang="en-GB" sz="1600" i="1" dirty="0"/>
              <a:t>Nothing cracks like Magnum</a:t>
            </a:r>
            <a:r>
              <a:rPr lang="en-GB" sz="1600" dirty="0"/>
              <a:t>’. Additionally, cinema drove positive uplifts across perceptions surrounding ‘innovation’, ‘quality’ and ‘expertise’.</a:t>
            </a:r>
          </a:p>
        </p:txBody>
      </p:sp>
      <p:pic>
        <p:nvPicPr>
          <p:cNvPr id="10" name="Picture Placeholder 8">
            <a:extLst>
              <a:ext uri="{FF2B5EF4-FFF2-40B4-BE49-F238E27FC236}">
                <a16:creationId xmlns:a16="http://schemas.microsoft.com/office/drawing/2014/main" id="{6DDDD2F9-7A8B-4B34-FEA6-D1117EF4C94E}"/>
              </a:ext>
            </a:extLst>
          </p:cNvPr>
          <p:cNvPicPr>
            <a:picLocks noChangeAspect="1"/>
          </p:cNvPicPr>
          <p:nvPr/>
        </p:nvPicPr>
        <p:blipFill>
          <a:blip r:embed="rId3">
            <a:extLst>
              <a:ext uri="{28A0092B-C50C-407E-A947-70E740481C1C}">
                <a14:useLocalDpi xmlns:a14="http://schemas.microsoft.com/office/drawing/2010/main" val="0"/>
              </a:ext>
            </a:extLst>
          </a:blip>
          <a:srcRect l="16636" r="16636"/>
          <a:stretch/>
        </p:blipFill>
        <p:spPr>
          <a:xfrm>
            <a:off x="7975600" y="882061"/>
            <a:ext cx="3790890"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EF52F1F5-C226-4831-E31C-B60DACC58055}"/>
              </a:ext>
            </a:extLst>
          </p:cNvPr>
          <p:cNvPicPr>
            <a:picLocks noChangeAspect="1"/>
          </p:cNvPicPr>
          <p:nvPr/>
        </p:nvPicPr>
        <p:blipFill>
          <a:blip r:embed="rId5">
            <a:extLst>
              <a:ext uri="{28A0092B-C50C-407E-A947-70E740481C1C}">
                <a14:useLocalDpi xmlns:a14="http://schemas.microsoft.com/office/drawing/2010/main" val="0"/>
              </a:ext>
            </a:extLst>
          </a:blip>
          <a:srcRect l="16793" r="16793"/>
          <a:stretch/>
        </p:blipFill>
        <p:spPr>
          <a:xfrm>
            <a:off x="7975600" y="3378121"/>
            <a:ext cx="3790890"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407937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5E4226-E1C4-7BED-351B-836AB774EC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FF7977-64E8-4FF4-A420-FA5063F2A050}"/>
              </a:ext>
            </a:extLst>
          </p:cNvPr>
          <p:cNvSpPr>
            <a:spLocks noGrp="1"/>
          </p:cNvSpPr>
          <p:nvPr>
            <p:ph type="body" sz="quarter" idx="83"/>
          </p:nvPr>
        </p:nvSpPr>
        <p:spPr/>
        <p:txBody>
          <a:bodyPr/>
          <a:lstStyle/>
          <a:p>
            <a:r>
              <a:rPr lang="en-GB" b="1" dirty="0"/>
              <a:t>Source: </a:t>
            </a:r>
            <a:r>
              <a:rPr lang="en-GB" dirty="0"/>
              <a:t>DCM / Magnum. Conducted by: </a:t>
            </a:r>
            <a:r>
              <a:rPr lang="en-GB" dirty="0" err="1"/>
              <a:t>Differentology</a:t>
            </a:r>
            <a:r>
              <a:rPr lang="en-GB" dirty="0"/>
              <a:t> Feb 2025. </a:t>
            </a:r>
            <a:endParaRPr lang="en-US" dirty="0"/>
          </a:p>
        </p:txBody>
      </p:sp>
      <p:sp>
        <p:nvSpPr>
          <p:cNvPr id="8" name="Title 2">
            <a:extLst>
              <a:ext uri="{FF2B5EF4-FFF2-40B4-BE49-F238E27FC236}">
                <a16:creationId xmlns:a16="http://schemas.microsoft.com/office/drawing/2014/main" id="{9838C883-0B7C-4F5D-EFD5-C2A4090D9332}"/>
              </a:ext>
            </a:extLst>
          </p:cNvPr>
          <p:cNvSpPr>
            <a:spLocks noGrp="1"/>
          </p:cNvSpPr>
          <p:nvPr>
            <p:ph type="title"/>
          </p:nvPr>
        </p:nvSpPr>
        <p:spPr>
          <a:xfrm>
            <a:off x="510923" y="476824"/>
            <a:ext cx="4615332" cy="525552"/>
          </a:xfrm>
        </p:spPr>
        <p:txBody>
          <a:bodyPr/>
          <a:lstStyle/>
          <a:p>
            <a:r>
              <a:rPr lang="en-US" dirty="0"/>
              <a:t>Magnum</a:t>
            </a:r>
          </a:p>
        </p:txBody>
      </p:sp>
      <p:sp>
        <p:nvSpPr>
          <p:cNvPr id="9" name="Text Placeholder 4">
            <a:extLst>
              <a:ext uri="{FF2B5EF4-FFF2-40B4-BE49-F238E27FC236}">
                <a16:creationId xmlns:a16="http://schemas.microsoft.com/office/drawing/2014/main" id="{AB41D47F-64EC-9DFB-FC00-6B255F08151C}"/>
              </a:ext>
            </a:extLst>
          </p:cNvPr>
          <p:cNvSpPr>
            <a:spLocks noGrp="1"/>
          </p:cNvSpPr>
          <p:nvPr>
            <p:ph type="body" sz="quarter" idx="16"/>
          </p:nvPr>
        </p:nvSpPr>
        <p:spPr>
          <a:xfrm>
            <a:off x="508532" y="1714019"/>
            <a:ext cx="4497221" cy="3748935"/>
          </a:xfrm>
        </p:spPr>
        <p:txBody>
          <a:bodyPr/>
          <a:lstStyle/>
          <a:p>
            <a:pPr defTabSz="654221">
              <a:lnSpc>
                <a:spcPct val="100000"/>
              </a:lnSpc>
            </a:pPr>
            <a:r>
              <a:rPr lang="en-GB" altLang="en-US" sz="1300" b="1" dirty="0">
                <a:solidFill>
                  <a:srgbClr val="000000"/>
                </a:solidFill>
                <a:cs typeface="Arial" pitchFamily="34" charset="0"/>
              </a:rPr>
              <a:t>Background</a:t>
            </a:r>
            <a:br>
              <a:rPr lang="en-GB" altLang="en-US" sz="1300" dirty="0">
                <a:solidFill>
                  <a:srgbClr val="000000"/>
                </a:solidFill>
                <a:cs typeface="Arial" pitchFamily="34" charset="0"/>
              </a:rPr>
            </a:br>
            <a:r>
              <a:rPr lang="en-GB" altLang="en-US" sz="1300" dirty="0">
                <a:cs typeface="Arial"/>
              </a:rPr>
              <a:t>Despite already being a highly salient brand, Magnum aimed to convert lapsed buyers and given the upcoming changes to the HFSS regulations across TV &amp; VOD platforms, Magnum was keen to include cinema in the media mix to demonstrate how the big screen can boost core KPIs of quality and innovation.</a:t>
            </a:r>
            <a:br>
              <a:rPr lang="en-GB" altLang="en-US" sz="1300" dirty="0">
                <a:cs typeface="Arial"/>
              </a:rPr>
            </a:br>
            <a:br>
              <a:rPr lang="en-GB" altLang="en-US" sz="1300" dirty="0">
                <a:cs typeface="Arial"/>
              </a:rPr>
            </a:br>
            <a:r>
              <a:rPr lang="en-GB" altLang="en-US" sz="1300" b="1" dirty="0">
                <a:solidFill>
                  <a:srgbClr val="000000"/>
                </a:solidFill>
                <a:cs typeface="Arial" pitchFamily="34" charset="0"/>
              </a:rPr>
              <a:t>Plan</a:t>
            </a:r>
            <a:br>
              <a:rPr lang="en-GB" altLang="en-US" sz="1300" dirty="0">
                <a:solidFill>
                  <a:srgbClr val="000000"/>
                </a:solidFill>
                <a:cs typeface="Arial" pitchFamily="34" charset="0"/>
              </a:rPr>
            </a:br>
            <a:r>
              <a:rPr lang="en-GB" altLang="en-US" sz="1300" dirty="0">
                <a:cs typeface="Arial"/>
              </a:rPr>
              <a:t>Magnum launched its new creative copy that focused on the ‘Magnum crack’, a sonic signifier of the quality of its cracking chocolate. Knowing that cinema can provide a premium audio-visual experience, Magnum wanted to align itself with the quality of the big screen to land its key campaign line, “Nothing cracks like Magnum”.</a:t>
            </a:r>
            <a:br>
              <a:rPr lang="en-GB" altLang="en-US" sz="1300" dirty="0">
                <a:cs typeface="Arial"/>
              </a:rPr>
            </a:br>
            <a:br>
              <a:rPr lang="en-GB" altLang="en-US" sz="1300" dirty="0">
                <a:cs typeface="Arial"/>
              </a:rPr>
            </a:br>
            <a:r>
              <a:rPr lang="en-GB" altLang="en-US" sz="1300" dirty="0">
                <a:cs typeface="Arial"/>
              </a:rPr>
              <a:t>Magnum bought into a Silver Spot in </a:t>
            </a:r>
            <a:r>
              <a:rPr lang="en-GB" altLang="en-US" sz="1300" i="1" dirty="0">
                <a:cs typeface="Arial"/>
              </a:rPr>
              <a:t>Bridget Jones: Mad About The Boy</a:t>
            </a:r>
            <a:r>
              <a:rPr lang="en-GB" altLang="en-US" sz="1300" dirty="0">
                <a:cs typeface="Arial"/>
              </a:rPr>
              <a:t>, showcasing its 60” copy in a premium position, accessing one of the biggest cultural moments of 2025. </a:t>
            </a:r>
          </a:p>
        </p:txBody>
      </p:sp>
      <p:pic>
        <p:nvPicPr>
          <p:cNvPr id="10" name="Picture Placeholder 8">
            <a:extLst>
              <a:ext uri="{FF2B5EF4-FFF2-40B4-BE49-F238E27FC236}">
                <a16:creationId xmlns:a16="http://schemas.microsoft.com/office/drawing/2014/main" id="{D2420391-B26B-1BB6-D1E3-603AF8FE039A}"/>
              </a:ext>
            </a:extLst>
          </p:cNvPr>
          <p:cNvPicPr>
            <a:picLocks noChangeAspect="1"/>
          </p:cNvPicPr>
          <p:nvPr/>
        </p:nvPicPr>
        <p:blipFill>
          <a:blip r:embed="rId3">
            <a:extLst>
              <a:ext uri="{28A0092B-C50C-407E-A947-70E740481C1C}">
                <a14:useLocalDpi xmlns:a14="http://schemas.microsoft.com/office/drawing/2010/main" val="0"/>
              </a:ext>
            </a:extLst>
          </a:blip>
          <a:srcRect l="16636" r="16636"/>
          <a:stretch/>
        </p:blipFill>
        <p:spPr>
          <a:xfrm>
            <a:off x="5560157" y="3843830"/>
            <a:ext cx="3052459" cy="1925117"/>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3734B215-AC1C-526D-4820-8ACC21C4C8A6}"/>
              </a:ext>
            </a:extLst>
          </p:cNvPr>
          <p:cNvPicPr>
            <a:picLocks noChangeAspect="1"/>
          </p:cNvPicPr>
          <p:nvPr/>
        </p:nvPicPr>
        <p:blipFill>
          <a:blip r:embed="rId5">
            <a:extLst>
              <a:ext uri="{28A0092B-C50C-407E-A947-70E740481C1C}">
                <a14:useLocalDpi xmlns:a14="http://schemas.microsoft.com/office/drawing/2010/main" val="0"/>
              </a:ext>
            </a:extLst>
          </a:blip>
          <a:srcRect l="16793" r="16793"/>
          <a:stretch/>
        </p:blipFill>
        <p:spPr>
          <a:xfrm>
            <a:off x="8714030" y="3843831"/>
            <a:ext cx="3052459" cy="1925117"/>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508962C3-DF88-6C99-0A18-CD1D429BF318}"/>
              </a:ext>
            </a:extLst>
          </p:cNvPr>
          <p:cNvSpPr>
            <a:spLocks noGrp="1"/>
          </p:cNvSpPr>
          <p:nvPr>
            <p:ph type="subTitle" idx="1"/>
          </p:nvPr>
        </p:nvSpPr>
        <p:spPr>
          <a:xfrm>
            <a:off x="508533" y="1146201"/>
            <a:ext cx="4617721" cy="347555"/>
          </a:xfrm>
        </p:spPr>
        <p:txBody>
          <a:bodyPr/>
          <a:lstStyle/>
          <a:p>
            <a:r>
              <a:rPr lang="en-GB" dirty="0"/>
              <a:t>Nothing cracks like Magnum</a:t>
            </a:r>
          </a:p>
          <a:p>
            <a:endParaRPr lang="en-GB" dirty="0"/>
          </a:p>
        </p:txBody>
      </p:sp>
      <p:sp>
        <p:nvSpPr>
          <p:cNvPr id="4" name="Text Placeholder 4">
            <a:extLst>
              <a:ext uri="{FF2B5EF4-FFF2-40B4-BE49-F238E27FC236}">
                <a16:creationId xmlns:a16="http://schemas.microsoft.com/office/drawing/2014/main" id="{0642B63C-4874-FAC3-DDB8-4A8DA80CED2E}"/>
              </a:ext>
            </a:extLst>
          </p:cNvPr>
          <p:cNvSpPr txBox="1">
            <a:spLocks/>
          </p:cNvSpPr>
          <p:nvPr/>
        </p:nvSpPr>
        <p:spPr>
          <a:xfrm>
            <a:off x="5560157" y="2063112"/>
            <a:ext cx="6206332" cy="1562581"/>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21">
              <a:lnSpc>
                <a:spcPct val="100000"/>
              </a:lnSpc>
            </a:pPr>
            <a:r>
              <a:rPr lang="en-GB" sz="1300" b="1" dirty="0">
                <a:solidFill>
                  <a:srgbClr val="000000"/>
                </a:solidFill>
              </a:rPr>
              <a:t>Results</a:t>
            </a:r>
            <a:br>
              <a:rPr lang="en-GB" sz="1300" dirty="0">
                <a:solidFill>
                  <a:srgbClr val="000000"/>
                </a:solidFill>
              </a:rPr>
            </a:br>
            <a:r>
              <a:rPr lang="en-GB" sz="1300" dirty="0">
                <a:solidFill>
                  <a:srgbClr val="000000"/>
                </a:solidFill>
              </a:rPr>
              <a:t>Cinema was integral in driving message takeout, with those exposed to the ad in the cinema delivering a +13% significant uplift in being able to identify ‘Nothing cracks like Magnum’ as the main message of the ad.</a:t>
            </a:r>
            <a:br>
              <a:rPr lang="en-GB" sz="1300" dirty="0">
                <a:solidFill>
                  <a:srgbClr val="000000"/>
                </a:solidFill>
              </a:rPr>
            </a:br>
            <a:br>
              <a:rPr lang="en-GB" sz="1300" dirty="0">
                <a:solidFill>
                  <a:srgbClr val="000000"/>
                </a:solidFill>
              </a:rPr>
            </a:br>
            <a:r>
              <a:rPr lang="en-GB" sz="1300" dirty="0">
                <a:solidFill>
                  <a:srgbClr val="000000"/>
                </a:solidFill>
              </a:rPr>
              <a:t>Additionally, cinema drove positive uplifts across other metrics including ad awareness (+14%), recall (+15%), improved impressions (+10%), consideration (+4%) and perceptions surrounding ‘innovation’, ‘quality’ and ‘expertise’.</a:t>
            </a:r>
          </a:p>
        </p:txBody>
      </p:sp>
      <p:graphicFrame>
        <p:nvGraphicFramePr>
          <p:cNvPr id="5" name="Table 4">
            <a:extLst>
              <a:ext uri="{FF2B5EF4-FFF2-40B4-BE49-F238E27FC236}">
                <a16:creationId xmlns:a16="http://schemas.microsoft.com/office/drawing/2014/main" id="{59558A44-EFAC-847C-CA7C-DBB10772B3C3}"/>
              </a:ext>
            </a:extLst>
          </p:cNvPr>
          <p:cNvGraphicFramePr>
            <a:graphicFrameLocks noGrp="1"/>
          </p:cNvGraphicFramePr>
          <p:nvPr>
            <p:extLst>
              <p:ext uri="{D42A27DB-BD31-4B8C-83A1-F6EECF244321}">
                <p14:modId xmlns:p14="http://schemas.microsoft.com/office/powerpoint/2010/main" val="3406663149"/>
              </p:ext>
            </p:extLst>
          </p:nvPr>
        </p:nvGraphicFramePr>
        <p:xfrm>
          <a:off x="5560157" y="1097653"/>
          <a:ext cx="6261022" cy="747322"/>
        </p:xfrm>
        <a:graphic>
          <a:graphicData uri="http://schemas.openxmlformats.org/drawingml/2006/table">
            <a:tbl>
              <a:tblPr firstRow="1" bandRow="1">
                <a:tableStyleId>{93296810-A885-4BE3-A3E7-6D5BEEA58F35}</a:tableStyleId>
              </a:tblPr>
              <a:tblGrid>
                <a:gridCol w="1506501">
                  <a:extLst>
                    <a:ext uri="{9D8B030D-6E8A-4147-A177-3AD203B41FA5}">
                      <a16:colId xmlns:a16="http://schemas.microsoft.com/office/drawing/2014/main" val="3445733911"/>
                    </a:ext>
                  </a:extLst>
                </a:gridCol>
                <a:gridCol w="1624009">
                  <a:extLst>
                    <a:ext uri="{9D8B030D-6E8A-4147-A177-3AD203B41FA5}">
                      <a16:colId xmlns:a16="http://schemas.microsoft.com/office/drawing/2014/main" val="2072537272"/>
                    </a:ext>
                  </a:extLst>
                </a:gridCol>
                <a:gridCol w="1565256">
                  <a:extLst>
                    <a:ext uri="{9D8B030D-6E8A-4147-A177-3AD203B41FA5}">
                      <a16:colId xmlns:a16="http://schemas.microsoft.com/office/drawing/2014/main" val="3314162814"/>
                    </a:ext>
                  </a:extLst>
                </a:gridCol>
                <a:gridCol w="1565256">
                  <a:extLst>
                    <a:ext uri="{9D8B030D-6E8A-4147-A177-3AD203B41FA5}">
                      <a16:colId xmlns:a16="http://schemas.microsoft.com/office/drawing/2014/main" val="776944138"/>
                    </a:ext>
                  </a:extLst>
                </a:gridCol>
              </a:tblGrid>
              <a:tr h="366261">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381061">
                <a:tc>
                  <a:txBody>
                    <a:bodyPr/>
                    <a:lstStyle/>
                    <a:p>
                      <a:pPr algn="l" fontAlgn="ctr"/>
                      <a:r>
                        <a:rPr lang="en-GB" sz="1200" b="0" u="none" strike="noStrike" dirty="0">
                          <a:solidFill>
                            <a:schemeClr val="tx1"/>
                          </a:solidFill>
                          <a:effectLst/>
                        </a:rPr>
                        <a:t> Mindshare</a:t>
                      </a:r>
                      <a:endParaRPr lang="en-GB" sz="1200" b="0" i="0" u="none" strike="noStrike" dirty="0">
                        <a:solidFill>
                          <a:schemeClr val="tx1"/>
                        </a:solidFill>
                        <a:effectLst/>
                        <a:latin typeface="+mn-lt"/>
                      </a:endParaRPr>
                    </a:p>
                  </a:txBody>
                  <a:tcPr marL="4319" marR="4319" marT="4319" marB="0" anchor="ctr"/>
                </a:tc>
                <a:tc>
                  <a:txBody>
                    <a:bodyPr/>
                    <a:lstStyle>
                      <a:lvl1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9pPr>
                    </a:lstStyle>
                    <a:p>
                      <a:pPr algn="l" fontAlgn="ctr"/>
                      <a:r>
                        <a:rPr lang="en-GB" sz="1200" b="0" u="none" strike="noStrike" dirty="0">
                          <a:solidFill>
                            <a:srgbClr val="000000"/>
                          </a:solidFill>
                          <a:effectLst/>
                        </a:rPr>
                        <a:t> 28+ Adults</a:t>
                      </a:r>
                      <a:endParaRPr lang="en-GB" sz="1200" b="0" i="0" u="none" strike="noStrike" dirty="0">
                        <a:solidFill>
                          <a:srgbClr val="000000"/>
                        </a:solidFill>
                        <a:effectLst/>
                        <a:latin typeface="+mn-lt"/>
                      </a:endParaRPr>
                    </a:p>
                  </a:txBody>
                  <a:tcPr marL="4319" marR="4319" marT="4319" marB="0" anchor="ctr"/>
                </a:tc>
                <a:tc>
                  <a:txBody>
                    <a:bodyPr/>
                    <a:lstStyle>
                      <a:lvl1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1pPr>
                      <a:lvl2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2pPr>
                      <a:lvl3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3pPr>
                      <a:lvl4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4pPr>
                      <a:lvl5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5pPr>
                      <a:lvl6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6pPr>
                      <a:lvl7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7pPr>
                      <a:lvl8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8pPr>
                      <a:lvl9pPr marR="0" algn="l" rtl="0" eaLnBrk="1" hangingPunct="1">
                        <a:lnSpc>
                          <a:spcPct val="100000"/>
                        </a:lnSpc>
                        <a:spcBef>
                          <a:spcPts val="0"/>
                        </a:spcBef>
                        <a:spcAft>
                          <a:spcPts val="0"/>
                        </a:spcAft>
                        <a:buClr>
                          <a:srgbClr val="000000"/>
                        </a:buClr>
                        <a:buFont typeface="Arial"/>
                        <a:defRPr sz="1867" b="0" i="0" u="none" strike="noStrike" cap="none">
                          <a:solidFill>
                            <a:schemeClr val="dk1"/>
                          </a:solidFill>
                          <a:latin typeface="Arial"/>
                          <a:sym typeface="Arial"/>
                        </a:defRPr>
                      </a:lvl9pPr>
                    </a:lstStyle>
                    <a:p>
                      <a:pPr algn="l" fontAlgn="ctr"/>
                      <a:r>
                        <a:rPr lang="en-GB" sz="1200" b="0" u="none" strike="noStrike" dirty="0">
                          <a:solidFill>
                            <a:srgbClr val="000000"/>
                          </a:solidFill>
                          <a:effectLst/>
                        </a:rPr>
                        <a:t> Silver Spot</a:t>
                      </a:r>
                      <a:endParaRPr lang="en-GB" sz="1200" b="0" i="0" u="none" strike="noStrike" dirty="0">
                        <a:solidFill>
                          <a:srgbClr val="000000"/>
                        </a:solidFill>
                        <a:effectLst/>
                        <a:latin typeface="+mn-lt"/>
                      </a:endParaRPr>
                    </a:p>
                  </a:txBody>
                  <a:tcPr marL="4319" marR="4319" marT="4319" marB="0" anchor="ctr"/>
                </a:tc>
                <a:tc>
                  <a:txBody>
                    <a:bodyPr/>
                    <a:lstStyle/>
                    <a:p>
                      <a:pPr algn="l" fontAlgn="ctr"/>
                      <a:r>
                        <a:rPr lang="en-GB" sz="1200" b="0" u="none" strike="noStrike" dirty="0">
                          <a:solidFill>
                            <a:srgbClr val="000000"/>
                          </a:solidFill>
                          <a:effectLst/>
                        </a:rPr>
                        <a:t> 60”</a:t>
                      </a:r>
                      <a:endParaRPr lang="en-GB" sz="1200" b="0" i="0" u="none" strike="noStrike" dirty="0">
                        <a:solidFill>
                          <a:srgbClr val="000000"/>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Tree>
    <p:extLst>
      <p:ext uri="{BB962C8B-B14F-4D97-AF65-F5344CB8AC3E}">
        <p14:creationId xmlns:p14="http://schemas.microsoft.com/office/powerpoint/2010/main" val="1193069851"/>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2925</TotalTime>
  <Words>530</Words>
  <Application>Microsoft Macintosh PowerPoint</Application>
  <PresentationFormat>Widescreen</PresentationFormat>
  <Paragraphs>20</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Magnum</vt:lpstr>
      <vt:lpstr>Magnum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2026-07-21T20:04:44Z</dcterms:modified>
</cp:coreProperties>
</file>