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30" r:id="rId2"/>
    <p:sldId id="33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30"/>
          </p14:sldIdLst>
        </p14:section>
        <p14:section name="Detailed" id="{0EA4DDEA-782D-AA44-8D9A-864B26D7F0FD}">
          <p14:sldIdLst>
            <p14:sldId id="33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4166F0-E9F0-C348-98BB-8CAEDC7EFA24}" v="23" dt="2026-07-21T19:45:02.9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21"/>
    <p:restoredTop sz="91370"/>
  </p:normalViewPr>
  <p:slideViewPr>
    <p:cSldViewPr snapToGrid="0">
      <p:cViewPr varScale="1">
        <p:scale>
          <a:sx n="116" d="100"/>
          <a:sy n="116" d="100"/>
        </p:scale>
        <p:origin x="1272"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21T22:48:45.483" v="1112" actId="20577"/>
      <pc:docMkLst>
        <pc:docMk/>
      </pc:docMkLst>
      <pc:sldChg chg="addSp delSp modSp new del mod setBg">
        <pc:chgData name="Lottie Thompson [sd22c2t]" userId="98a8b714-f796-4d31-a9a4-7dc84f343c61" providerId="ADAL" clId="{2BD75302-921E-5E9F-A20A-9DC17D688525}" dt="2026-07-21T19:24:11.497" v="1005" actId="2696"/>
        <pc:sldMkLst>
          <pc:docMk/>
          <pc:sldMk cId="4079378437" sldId="328"/>
        </pc:sldMkLst>
        <pc:spChg chg="add mod">
          <ac:chgData name="Lottie Thompson [sd22c2t]" userId="98a8b714-f796-4d31-a9a4-7dc84f343c61" providerId="ADAL" clId="{2BD75302-921E-5E9F-A20A-9DC17D688525}" dt="2026-07-21T19:19:13.152" v="978" actId="20577"/>
          <ac:spMkLst>
            <pc:docMk/>
            <pc:sldMk cId="4079378437" sldId="328"/>
            <ac:spMk id="8" creationId="{FE5D128C-FA67-7936-0532-AD7A267E60C5}"/>
          </ac:spMkLst>
        </pc:spChg>
        <pc:spChg chg="add mod">
          <ac:chgData name="Lottie Thompson [sd22c2t]" userId="98a8b714-f796-4d31-a9a4-7dc84f343c61" providerId="ADAL" clId="{2BD75302-921E-5E9F-A20A-9DC17D688525}" dt="2026-07-21T19:23:56.711" v="1003" actId="14100"/>
          <ac:spMkLst>
            <pc:docMk/>
            <pc:sldMk cId="4079378437" sldId="328"/>
            <ac:spMk id="9" creationId="{B703CA3E-4DA6-2640-6002-B62F29D66D1C}"/>
          </ac:spMkLst>
        </pc:spChg>
        <pc:picChg chg="add mod modCrop">
          <ac:chgData name="Lottie Thompson [sd22c2t]" userId="98a8b714-f796-4d31-a9a4-7dc84f343c61" providerId="ADAL" clId="{2BD75302-921E-5E9F-A20A-9DC17D688525}" dt="2026-07-21T19:20:41.235" v="980" actId="18131"/>
          <ac:picMkLst>
            <pc:docMk/>
            <pc:sldMk cId="4079378437" sldId="328"/>
            <ac:picMk id="10" creationId="{6DDDD2F9-7A8B-4B34-FEA6-D1117EF4C94E}"/>
          </ac:picMkLst>
        </pc:picChg>
        <pc:picChg chg="add mod modCrop">
          <ac:chgData name="Lottie Thompson [sd22c2t]" userId="98a8b714-f796-4d31-a9a4-7dc84f343c61" providerId="ADAL" clId="{2BD75302-921E-5E9F-A20A-9DC17D688525}" dt="2026-07-21T19:21:04.561" v="982" actId="18131"/>
          <ac:picMkLst>
            <pc:docMk/>
            <pc:sldMk cId="4079378437" sldId="328"/>
            <ac:picMk id="11" creationId="{EF52F1F5-C226-4831-E31C-B60DACC58055}"/>
          </ac:picMkLst>
        </pc:picChg>
      </pc:sldChg>
      <pc:sldChg chg="addSp delSp modSp add del mod ord">
        <pc:chgData name="Lottie Thompson [sd22c2t]" userId="98a8b714-f796-4d31-a9a4-7dc84f343c61" providerId="ADAL" clId="{2BD75302-921E-5E9F-A20A-9DC17D688525}" dt="2026-07-21T19:43:02.506" v="1061" actId="2696"/>
        <pc:sldMkLst>
          <pc:docMk/>
          <pc:sldMk cId="2113004620" sldId="329"/>
        </pc:sldMkLst>
      </pc:sldChg>
      <pc:sldChg chg="addSp delSp modSp new mod">
        <pc:chgData name="Lottie Thompson [sd22c2t]" userId="98a8b714-f796-4d31-a9a4-7dc84f343c61" providerId="ADAL" clId="{2BD75302-921E-5E9F-A20A-9DC17D688525}" dt="2026-07-21T22:48:45.483" v="1112" actId="20577"/>
        <pc:sldMkLst>
          <pc:docMk/>
          <pc:sldMk cId="770584925" sldId="330"/>
        </pc:sldMkLst>
        <pc:spChg chg="mod">
          <ac:chgData name="Lottie Thompson [sd22c2t]" userId="98a8b714-f796-4d31-a9a4-7dc84f343c61" providerId="ADAL" clId="{2BD75302-921E-5E9F-A20A-9DC17D688525}" dt="2026-07-21T19:24:36.273" v="1008" actId="20577"/>
          <ac:spMkLst>
            <pc:docMk/>
            <pc:sldMk cId="770584925" sldId="330"/>
            <ac:spMk id="2" creationId="{40149048-B54E-F586-9A25-B6F726F8867B}"/>
          </ac:spMkLst>
        </pc:spChg>
        <pc:spChg chg="del">
          <ac:chgData name="Lottie Thompson [sd22c2t]" userId="98a8b714-f796-4d31-a9a4-7dc84f343c61" providerId="ADAL" clId="{2BD75302-921E-5E9F-A20A-9DC17D688525}" dt="2026-07-21T19:22:21.915" v="986" actId="478"/>
          <ac:spMkLst>
            <pc:docMk/>
            <pc:sldMk cId="770584925" sldId="330"/>
            <ac:spMk id="3" creationId="{F24703D5-2483-D455-6328-653FB93D0C0B}"/>
          </ac:spMkLst>
        </pc:spChg>
        <pc:spChg chg="del">
          <ac:chgData name="Lottie Thompson [sd22c2t]" userId="98a8b714-f796-4d31-a9a4-7dc84f343c61" providerId="ADAL" clId="{2BD75302-921E-5E9F-A20A-9DC17D688525}" dt="2026-07-21T19:22:21.915" v="986" actId="478"/>
          <ac:spMkLst>
            <pc:docMk/>
            <pc:sldMk cId="770584925" sldId="330"/>
            <ac:spMk id="4" creationId="{12A4DB51-08DC-DCAF-2129-9C8BD57A8DC5}"/>
          </ac:spMkLst>
        </pc:spChg>
        <pc:spChg chg="del">
          <ac:chgData name="Lottie Thompson [sd22c2t]" userId="98a8b714-f796-4d31-a9a4-7dc84f343c61" providerId="ADAL" clId="{2BD75302-921E-5E9F-A20A-9DC17D688525}" dt="2026-07-21T19:22:21.915" v="986" actId="478"/>
          <ac:spMkLst>
            <pc:docMk/>
            <pc:sldMk cId="770584925" sldId="330"/>
            <ac:spMk id="5" creationId="{5D7DB819-D54B-5D9D-F558-2129BB7F5816}"/>
          </ac:spMkLst>
        </pc:spChg>
        <pc:spChg chg="del">
          <ac:chgData name="Lottie Thompson [sd22c2t]" userId="98a8b714-f796-4d31-a9a4-7dc84f343c61" providerId="ADAL" clId="{2BD75302-921E-5E9F-A20A-9DC17D688525}" dt="2026-07-21T19:22:21.915" v="986" actId="478"/>
          <ac:spMkLst>
            <pc:docMk/>
            <pc:sldMk cId="770584925" sldId="330"/>
            <ac:spMk id="6" creationId="{05002879-9EE6-C8C2-01AC-CEF193E8D2F9}"/>
          </ac:spMkLst>
        </pc:spChg>
        <pc:spChg chg="del">
          <ac:chgData name="Lottie Thompson [sd22c2t]" userId="98a8b714-f796-4d31-a9a4-7dc84f343c61" providerId="ADAL" clId="{2BD75302-921E-5E9F-A20A-9DC17D688525}" dt="2026-07-21T19:22:21.915" v="986" actId="478"/>
          <ac:spMkLst>
            <pc:docMk/>
            <pc:sldMk cId="770584925" sldId="330"/>
            <ac:spMk id="7" creationId="{8A5B037E-8352-5A3A-78C5-3C1C9483E361}"/>
          </ac:spMkLst>
        </pc:spChg>
        <pc:spChg chg="del">
          <ac:chgData name="Lottie Thompson [sd22c2t]" userId="98a8b714-f796-4d31-a9a4-7dc84f343c61" providerId="ADAL" clId="{2BD75302-921E-5E9F-A20A-9DC17D688525}" dt="2026-07-21T19:22:21.915" v="986" actId="478"/>
          <ac:spMkLst>
            <pc:docMk/>
            <pc:sldMk cId="770584925" sldId="330"/>
            <ac:spMk id="8" creationId="{1198AE64-97E0-A338-D113-365434E4BCE9}"/>
          </ac:spMkLst>
        </pc:spChg>
        <pc:spChg chg="del">
          <ac:chgData name="Lottie Thompson [sd22c2t]" userId="98a8b714-f796-4d31-a9a4-7dc84f343c61" providerId="ADAL" clId="{2BD75302-921E-5E9F-A20A-9DC17D688525}" dt="2026-07-21T19:22:21.915" v="986" actId="478"/>
          <ac:spMkLst>
            <pc:docMk/>
            <pc:sldMk cId="770584925" sldId="330"/>
            <ac:spMk id="9" creationId="{AEE577DD-B69D-59C4-E274-78D2E6EA61B2}"/>
          </ac:spMkLst>
        </pc:spChg>
        <pc:spChg chg="add mod">
          <ac:chgData name="Lottie Thompson [sd22c2t]" userId="98a8b714-f796-4d31-a9a4-7dc84f343c61" providerId="ADAL" clId="{2BD75302-921E-5E9F-A20A-9DC17D688525}" dt="2026-07-21T19:24:06.616" v="1004"/>
          <ac:spMkLst>
            <pc:docMk/>
            <pc:sldMk cId="770584925" sldId="330"/>
            <ac:spMk id="10" creationId="{E5663AC8-90F3-4DE5-2126-5379027075B9}"/>
          </ac:spMkLst>
        </pc:spChg>
        <pc:spChg chg="add mod">
          <ac:chgData name="Lottie Thompson [sd22c2t]" userId="98a8b714-f796-4d31-a9a4-7dc84f343c61" providerId="ADAL" clId="{2BD75302-921E-5E9F-A20A-9DC17D688525}" dt="2026-07-21T22:48:45.483" v="1112" actId="20577"/>
          <ac:spMkLst>
            <pc:docMk/>
            <pc:sldMk cId="770584925" sldId="330"/>
            <ac:spMk id="11" creationId="{1DA827DE-9485-A5F7-BB79-8F935AE34A31}"/>
          </ac:spMkLst>
        </pc:spChg>
        <pc:picChg chg="add mod">
          <ac:chgData name="Lottie Thompson [sd22c2t]" userId="98a8b714-f796-4d31-a9a4-7dc84f343c61" providerId="ADAL" clId="{2BD75302-921E-5E9F-A20A-9DC17D688525}" dt="2026-07-21T19:24:06.616" v="1004"/>
          <ac:picMkLst>
            <pc:docMk/>
            <pc:sldMk cId="770584925" sldId="330"/>
            <ac:picMk id="12" creationId="{D365EE2C-CD82-BB6B-E0AE-EA8FA62CB950}"/>
          </ac:picMkLst>
        </pc:picChg>
        <pc:picChg chg="add mod">
          <ac:chgData name="Lottie Thompson [sd22c2t]" userId="98a8b714-f796-4d31-a9a4-7dc84f343c61" providerId="ADAL" clId="{2BD75302-921E-5E9F-A20A-9DC17D688525}" dt="2026-07-21T19:24:06.616" v="1004"/>
          <ac:picMkLst>
            <pc:docMk/>
            <pc:sldMk cId="770584925" sldId="330"/>
            <ac:picMk id="13" creationId="{9D194EB2-1761-B878-8283-DE958D25CF4E}"/>
          </ac:picMkLst>
        </pc:picChg>
      </pc:sldChg>
      <pc:sldChg chg="addSp modSp add mod ord">
        <pc:chgData name="Lottie Thompson [sd22c2t]" userId="98a8b714-f796-4d31-a9a4-7dc84f343c61" providerId="ADAL" clId="{2BD75302-921E-5E9F-A20A-9DC17D688525}" dt="2026-07-21T19:46:25.269" v="1111" actId="12385"/>
        <pc:sldMkLst>
          <pc:docMk/>
          <pc:sldMk cId="2170321046" sldId="331"/>
        </pc:sldMkLst>
        <pc:spChg chg="add mod">
          <ac:chgData name="Lottie Thompson [sd22c2t]" userId="98a8b714-f796-4d31-a9a4-7dc84f343c61" providerId="ADAL" clId="{2BD75302-921E-5E9F-A20A-9DC17D688525}" dt="2026-07-21T19:39:48.124" v="1013" actId="1076"/>
          <ac:spMkLst>
            <pc:docMk/>
            <pc:sldMk cId="2170321046" sldId="331"/>
            <ac:spMk id="3" creationId="{4257BB8D-25FE-F88D-1C53-720C12654210}"/>
          </ac:spMkLst>
        </pc:spChg>
        <pc:spChg chg="add mod">
          <ac:chgData name="Lottie Thompson [sd22c2t]" userId="98a8b714-f796-4d31-a9a4-7dc84f343c61" providerId="ADAL" clId="{2BD75302-921E-5E9F-A20A-9DC17D688525}" dt="2026-07-21T19:45:45" v="1102" actId="1076"/>
          <ac:spMkLst>
            <pc:docMk/>
            <pc:sldMk cId="2170321046" sldId="331"/>
            <ac:spMk id="5" creationId="{447685E8-E48F-5F4F-BA13-B4380E77D077}"/>
          </ac:spMkLst>
        </pc:spChg>
        <pc:spChg chg="add mod">
          <ac:chgData name="Lottie Thompson [sd22c2t]" userId="98a8b714-f796-4d31-a9a4-7dc84f343c61" providerId="ADAL" clId="{2BD75302-921E-5E9F-A20A-9DC17D688525}" dt="2026-07-21T19:43:25.939" v="1066"/>
          <ac:spMkLst>
            <pc:docMk/>
            <pc:sldMk cId="2170321046" sldId="331"/>
            <ac:spMk id="6" creationId="{C6FD5BEB-41BC-BF50-6832-13211AD13D3F}"/>
          </ac:spMkLst>
        </pc:spChg>
        <pc:spChg chg="mod">
          <ac:chgData name="Lottie Thompson [sd22c2t]" userId="98a8b714-f796-4d31-a9a4-7dc84f343c61" providerId="ADAL" clId="{2BD75302-921E-5E9F-A20A-9DC17D688525}" dt="2026-07-21T19:40:11.901" v="1016" actId="14100"/>
          <ac:spMkLst>
            <pc:docMk/>
            <pc:sldMk cId="2170321046" sldId="331"/>
            <ac:spMk id="10" creationId="{04285060-C682-FE6F-5D69-1777410D6D89}"/>
          </ac:spMkLst>
        </pc:spChg>
        <pc:spChg chg="mod">
          <ac:chgData name="Lottie Thompson [sd22c2t]" userId="98a8b714-f796-4d31-a9a4-7dc84f343c61" providerId="ADAL" clId="{2BD75302-921E-5E9F-A20A-9DC17D688525}" dt="2026-07-21T19:42:21.867" v="1052" actId="1076"/>
          <ac:spMkLst>
            <pc:docMk/>
            <pc:sldMk cId="2170321046" sldId="331"/>
            <ac:spMk id="11" creationId="{CCE894FF-E7FF-2EB7-7821-AE67254FC982}"/>
          </ac:spMkLst>
        </pc:spChg>
        <pc:graphicFrameChg chg="add mod modGraphic">
          <ac:chgData name="Lottie Thompson [sd22c2t]" userId="98a8b714-f796-4d31-a9a4-7dc84f343c61" providerId="ADAL" clId="{2BD75302-921E-5E9F-A20A-9DC17D688525}" dt="2026-07-21T19:46:25.269" v="1111" actId="12385"/>
          <ac:graphicFrameMkLst>
            <pc:docMk/>
            <pc:sldMk cId="2170321046" sldId="331"/>
            <ac:graphicFrameMk id="4" creationId="{0481BC6F-1683-5604-170A-8DFBC9F45A7A}"/>
          </ac:graphicFrameMkLst>
        </pc:graphicFrameChg>
        <pc:picChg chg="mod">
          <ac:chgData name="Lottie Thompson [sd22c2t]" userId="98a8b714-f796-4d31-a9a4-7dc84f343c61" providerId="ADAL" clId="{2BD75302-921E-5E9F-A20A-9DC17D688525}" dt="2026-07-21T19:42:49.501" v="1058" actId="14100"/>
          <ac:picMkLst>
            <pc:docMk/>
            <pc:sldMk cId="2170321046" sldId="331"/>
            <ac:picMk id="12" creationId="{9E7964B5-557D-E70C-B5BE-DE6D17E5861F}"/>
          </ac:picMkLst>
        </pc:picChg>
        <pc:picChg chg="mod">
          <ac:chgData name="Lottie Thompson [sd22c2t]" userId="98a8b714-f796-4d31-a9a4-7dc84f343c61" providerId="ADAL" clId="{2BD75302-921E-5E9F-A20A-9DC17D688525}" dt="2026-07-21T19:42:49.501" v="1058" actId="14100"/>
          <ac:picMkLst>
            <pc:docMk/>
            <pc:sldMk cId="2170321046" sldId="331"/>
            <ac:picMk id="13" creationId="{467F30CB-EB70-BF46-3FFA-008D48A0415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a:buNone/>
            </a:pPr>
            <a:r>
              <a:rPr lang="en-GB" b="1" dirty="0"/>
              <a:t>Source:</a:t>
            </a:r>
            <a:r>
              <a:rPr lang="en-GB" dirty="0"/>
              <a:t> DCM / Lynx Conducted by; </a:t>
            </a:r>
            <a:r>
              <a:rPr lang="en-GB" dirty="0" err="1"/>
              <a:t>Differentology</a:t>
            </a:r>
            <a:r>
              <a:rPr lang="en-GB" dirty="0"/>
              <a:t>, June 2023</a:t>
            </a:r>
          </a:p>
          <a:p>
            <a:pPr marL="158750" indent="0" algn="r">
              <a:buNone/>
            </a:pPr>
            <a:r>
              <a:rPr lang="en-GB" dirty="0"/>
              <a:t>Results base: 16-34s. Uplifts are test (exposed to ad in cinema) vs control (not exposed to ad in cinema) </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1529841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374D6-F363-3B42-845C-21BED3B90E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561DF-9586-6E01-0E16-ECD65D1D3E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6940B-90BB-0826-7D58-13069A0B1B11}"/>
              </a:ext>
            </a:extLst>
          </p:cNvPr>
          <p:cNvSpPr>
            <a:spLocks noGrp="1"/>
          </p:cNvSpPr>
          <p:nvPr>
            <p:ph type="body" idx="1"/>
          </p:nvPr>
        </p:nvSpPr>
        <p:spPr/>
        <p:txBody>
          <a:bodyPr/>
          <a:lstStyle/>
          <a:p>
            <a:pPr marL="158750" indent="0" algn="r">
              <a:buNone/>
            </a:pPr>
            <a:r>
              <a:rPr lang="en-GB" b="1" dirty="0"/>
              <a:t>Source:</a:t>
            </a:r>
            <a:r>
              <a:rPr lang="en-GB" dirty="0"/>
              <a:t> DCM / Lynx Conducted by; </a:t>
            </a:r>
            <a:r>
              <a:rPr lang="en-GB" dirty="0" err="1"/>
              <a:t>Differentology</a:t>
            </a:r>
            <a:r>
              <a:rPr lang="en-GB" dirty="0"/>
              <a:t>, June 2023</a:t>
            </a:r>
          </a:p>
          <a:p>
            <a:pPr marL="158750" indent="0" algn="r">
              <a:buNone/>
            </a:pPr>
            <a:r>
              <a:rPr lang="en-GB" dirty="0"/>
              <a:t>Results base: 16-34s. Uplifts are test (exposed to ad in cinema) vs control (not exposed to ad in cinema) </a:t>
            </a:r>
          </a:p>
          <a:p>
            <a:endParaRPr lang="en-US" dirty="0"/>
          </a:p>
        </p:txBody>
      </p:sp>
      <p:sp>
        <p:nvSpPr>
          <p:cNvPr id="4" name="Slide Number Placeholder 3">
            <a:extLst>
              <a:ext uri="{FF2B5EF4-FFF2-40B4-BE49-F238E27FC236}">
                <a16:creationId xmlns:a16="http://schemas.microsoft.com/office/drawing/2014/main" id="{236C0CB1-6797-C3E2-AA7B-5398FDBE1466}"/>
              </a:ext>
            </a:extLst>
          </p:cNvPr>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2204183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21/07/2026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149048-B54E-F586-9A25-B6F726F8867B}"/>
              </a:ext>
            </a:extLst>
          </p:cNvPr>
          <p:cNvSpPr>
            <a:spLocks noGrp="1"/>
          </p:cNvSpPr>
          <p:nvPr>
            <p:ph type="body" sz="quarter" idx="83"/>
          </p:nvPr>
        </p:nvSpPr>
        <p:spPr/>
        <p:txBody>
          <a:bodyPr/>
          <a:lstStyle/>
          <a:p>
            <a:r>
              <a:rPr lang="en-GB" b="1" dirty="0"/>
              <a:t>Source:</a:t>
            </a:r>
            <a:r>
              <a:rPr lang="en-GB" dirty="0"/>
              <a:t> DCM / Lynx Conducted by; </a:t>
            </a:r>
            <a:r>
              <a:rPr lang="en-GB" dirty="0" err="1"/>
              <a:t>Differentology</a:t>
            </a:r>
            <a:r>
              <a:rPr lang="en-GB" dirty="0"/>
              <a:t>, June 2023</a:t>
            </a:r>
            <a:r>
              <a:rPr lang="en-US" dirty="0"/>
              <a:t>.</a:t>
            </a:r>
            <a:endParaRPr lang="en-GB" dirty="0"/>
          </a:p>
        </p:txBody>
      </p:sp>
      <p:sp>
        <p:nvSpPr>
          <p:cNvPr id="10" name="Title 2">
            <a:extLst>
              <a:ext uri="{FF2B5EF4-FFF2-40B4-BE49-F238E27FC236}">
                <a16:creationId xmlns:a16="http://schemas.microsoft.com/office/drawing/2014/main" id="{E5663AC8-90F3-4DE5-2126-5379027075B9}"/>
              </a:ext>
            </a:extLst>
          </p:cNvPr>
          <p:cNvSpPr>
            <a:spLocks noGrp="1"/>
          </p:cNvSpPr>
          <p:nvPr>
            <p:ph type="title"/>
          </p:nvPr>
        </p:nvSpPr>
        <p:spPr>
          <a:xfrm>
            <a:off x="510922" y="476824"/>
            <a:ext cx="10837631" cy="525552"/>
          </a:xfrm>
        </p:spPr>
        <p:txBody>
          <a:bodyPr/>
          <a:lstStyle/>
          <a:p>
            <a:r>
              <a:rPr lang="en-US" dirty="0"/>
              <a:t>Lynx</a:t>
            </a:r>
          </a:p>
        </p:txBody>
      </p:sp>
      <p:sp>
        <p:nvSpPr>
          <p:cNvPr id="11" name="Text Placeholder 4">
            <a:extLst>
              <a:ext uri="{FF2B5EF4-FFF2-40B4-BE49-F238E27FC236}">
                <a16:creationId xmlns:a16="http://schemas.microsoft.com/office/drawing/2014/main" id="{1DA827DE-9485-A5F7-BB79-8F935AE34A31}"/>
              </a:ext>
            </a:extLst>
          </p:cNvPr>
          <p:cNvSpPr>
            <a:spLocks noGrp="1"/>
          </p:cNvSpPr>
          <p:nvPr>
            <p:ph type="body" sz="quarter" idx="16"/>
          </p:nvPr>
        </p:nvSpPr>
        <p:spPr>
          <a:xfrm>
            <a:off x="510922" y="1458548"/>
            <a:ext cx="6880478" cy="4121253"/>
          </a:xfrm>
        </p:spPr>
        <p:txBody>
          <a:bodyPr/>
          <a:lstStyle/>
          <a:p>
            <a:pPr lvl="0" indent="0" defTabSz="961844">
              <a:lnSpc>
                <a:spcPct val="100000"/>
              </a:lnSpc>
              <a:spcBef>
                <a:spcPts val="0"/>
              </a:spcBef>
              <a:buClr>
                <a:srgbClr val="FFFFFF"/>
              </a:buClr>
              <a:buSzPct val="100000"/>
              <a:defRPr/>
            </a:pPr>
            <a:r>
              <a:rPr lang="en-GB" sz="1500" b="1" dirty="0"/>
              <a:t>Background</a:t>
            </a:r>
            <a:br>
              <a:rPr lang="en-GB" sz="1500" b="1" dirty="0"/>
            </a:br>
            <a:r>
              <a:rPr lang="en-GB" altLang="en-US" sz="1500" dirty="0">
                <a:solidFill>
                  <a:srgbClr val="000000"/>
                </a:solidFill>
                <a:cs typeface="Arial" pitchFamily="34" charset="0"/>
              </a:rPr>
              <a:t>Lynx was on a mission to win over a new generation of men and ensure its iconic Africa fragrance remains relevant and appealing. The campaign's central message was Lynx Africa declaring itself 'The GOAT’ (the greatest of all time).</a:t>
            </a:r>
          </a:p>
          <a:p>
            <a:pPr defTabSz="654246">
              <a:lnSpc>
                <a:spcPct val="100000"/>
              </a:lnSpc>
              <a:spcAft>
                <a:spcPts val="116"/>
              </a:spcAft>
            </a:pPr>
            <a:endParaRPr lang="en-GB" sz="1500" b="1" dirty="0">
              <a:solidFill>
                <a:srgbClr val="000000"/>
              </a:solidFill>
            </a:endParaRPr>
          </a:p>
          <a:p>
            <a:pPr lvl="0" indent="0" defTabSz="961844">
              <a:lnSpc>
                <a:spcPct val="100000"/>
              </a:lnSpc>
              <a:spcBef>
                <a:spcPts val="0"/>
              </a:spcBef>
              <a:buClr>
                <a:srgbClr val="FFFFFF"/>
              </a:buClr>
              <a:buSzPct val="100000"/>
              <a:defRPr/>
            </a:pPr>
            <a:r>
              <a:rPr lang="en-GB" sz="1500" b="1" dirty="0"/>
              <a:t>Plan</a:t>
            </a:r>
            <a:br>
              <a:rPr lang="en-GB" sz="1500" b="1" dirty="0">
                <a:solidFill>
                  <a:srgbClr val="000000"/>
                </a:solidFill>
              </a:rPr>
            </a:br>
            <a:r>
              <a:rPr lang="en-GB" altLang="en-US" sz="1500" dirty="0">
                <a:solidFill>
                  <a:srgbClr val="000000"/>
                </a:solidFill>
                <a:cs typeface="Arial" pitchFamily="34" charset="0"/>
              </a:rPr>
              <a:t>The campaign ran across key titles for the young male demographic including </a:t>
            </a:r>
            <a:r>
              <a:rPr lang="en-GB" altLang="en-US" sz="1500" i="1" dirty="0">
                <a:solidFill>
                  <a:srgbClr val="000000"/>
                </a:solidFill>
                <a:cs typeface="Arial" pitchFamily="34" charset="0"/>
              </a:rPr>
              <a:t>Mission: Impossible - Dead Reckoning Part One</a:t>
            </a:r>
            <a:r>
              <a:rPr lang="en-GB" altLang="en-US" sz="1500" dirty="0">
                <a:solidFill>
                  <a:srgbClr val="000000"/>
                </a:solidFill>
                <a:cs typeface="Arial" pitchFamily="34" charset="0"/>
              </a:rPr>
              <a:t>, </a:t>
            </a:r>
            <a:r>
              <a:rPr lang="en-GB" altLang="en-US" sz="1500" i="1" dirty="0">
                <a:solidFill>
                  <a:srgbClr val="000000"/>
                </a:solidFill>
                <a:cs typeface="Arial" pitchFamily="34" charset="0"/>
              </a:rPr>
              <a:t>Oppenheimer</a:t>
            </a:r>
            <a:r>
              <a:rPr lang="en-GB" altLang="en-US" sz="1500" dirty="0">
                <a:solidFill>
                  <a:srgbClr val="000000"/>
                </a:solidFill>
                <a:cs typeface="Arial" pitchFamily="34" charset="0"/>
              </a:rPr>
              <a:t> and </a:t>
            </a:r>
            <a:r>
              <a:rPr lang="en-GB" altLang="en-US" sz="1500" i="1" dirty="0">
                <a:solidFill>
                  <a:srgbClr val="000000"/>
                </a:solidFill>
                <a:cs typeface="Arial" pitchFamily="34" charset="0"/>
              </a:rPr>
              <a:t>Indiana Jones and the Dial of Destiny. </a:t>
            </a:r>
          </a:p>
          <a:p>
            <a:pPr lvl="0" indent="0" defTabSz="961844">
              <a:lnSpc>
                <a:spcPct val="100000"/>
              </a:lnSpc>
              <a:spcBef>
                <a:spcPts val="0"/>
              </a:spcBef>
              <a:buClr>
                <a:srgbClr val="FFFFFF"/>
              </a:buClr>
              <a:buSzPct val="100000"/>
              <a:defRPr/>
            </a:pPr>
            <a:endParaRPr lang="en-GB" sz="1500" dirty="0">
              <a:solidFill>
                <a:srgbClr val="000000"/>
              </a:solidFill>
            </a:endParaRPr>
          </a:p>
          <a:p>
            <a:pPr lvl="0" indent="0" defTabSz="961844">
              <a:lnSpc>
                <a:spcPct val="100000"/>
              </a:lnSpc>
              <a:spcBef>
                <a:spcPts val="0"/>
              </a:spcBef>
              <a:buClr>
                <a:srgbClr val="FFFFFF"/>
              </a:buClr>
              <a:buSzPct val="100000"/>
              <a:defRPr/>
            </a:pPr>
            <a:r>
              <a:rPr lang="en-GB" sz="1500" b="1" dirty="0"/>
              <a:t>Results</a:t>
            </a:r>
          </a:p>
          <a:p>
            <a:pPr lvl="0" indent="0" defTabSz="961844">
              <a:lnSpc>
                <a:spcPct val="100000"/>
              </a:lnSpc>
              <a:spcBef>
                <a:spcPts val="0"/>
              </a:spcBef>
              <a:buClr>
                <a:srgbClr val="FFFFFF"/>
              </a:buClr>
              <a:buSzPct val="100000"/>
              <a:defRPr/>
            </a:pP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Over half of those exposed in cinema agreed it had left them with a ‘better impression’ of Lynx, +13% uplift vs. control.</a:t>
            </a:r>
            <a:endParaRPr lang="en-GB" sz="1500" dirty="0">
              <a:solidFill>
                <a:srgbClr val="000000"/>
              </a:solidFill>
            </a:endParaRPr>
          </a:p>
          <a:p>
            <a:pPr marL="285750" indent="-285750" defTabSz="654246">
              <a:lnSpc>
                <a:spcPct val="100000"/>
              </a:lnSpc>
              <a:buClr>
                <a:schemeClr val="tx1"/>
              </a:buClr>
              <a:buFont typeface="Arial" panose="020B0604020202020204" pitchFamily="34" charset="0"/>
              <a:buChar char="•"/>
            </a:pPr>
            <a:r>
              <a:rPr lang="en-GB" sz="1500" dirty="0"/>
              <a:t>Cinemagoers who had seen the ad were +11% more likely to agree Lynx ‘</a:t>
            </a:r>
            <a:r>
              <a:rPr lang="en-GB" sz="1500" i="1" dirty="0"/>
              <a:t>is known for having the best fragrances</a:t>
            </a:r>
            <a:r>
              <a:rPr lang="en-GB" sz="1500" dirty="0"/>
              <a:t>’ and +14% more likely to recommend the brand.</a:t>
            </a:r>
          </a:p>
        </p:txBody>
      </p:sp>
      <p:pic>
        <p:nvPicPr>
          <p:cNvPr id="12" name="Picture Placeholder 8">
            <a:extLst>
              <a:ext uri="{FF2B5EF4-FFF2-40B4-BE49-F238E27FC236}">
                <a16:creationId xmlns:a16="http://schemas.microsoft.com/office/drawing/2014/main" id="{D365EE2C-CD82-BB6B-E0AE-EA8FA62CB950}"/>
              </a:ext>
            </a:extLst>
          </p:cNvPr>
          <p:cNvPicPr>
            <a:picLocks noChangeAspect="1"/>
          </p:cNvPicPr>
          <p:nvPr/>
        </p:nvPicPr>
        <p:blipFill>
          <a:blip r:embed="rId3">
            <a:extLst>
              <a:ext uri="{28A0092B-C50C-407E-A947-70E740481C1C}">
                <a14:useLocalDpi xmlns:a14="http://schemas.microsoft.com/office/drawing/2010/main" val="0"/>
              </a:ext>
            </a:extLst>
          </a:blip>
          <a:srcRect l="7890" t="7021" b="14912"/>
          <a:stretch>
            <a:fillRect/>
          </a:stretch>
        </p:blipFill>
        <p:spPr>
          <a:xfrm>
            <a:off x="7975600" y="882061"/>
            <a:ext cx="3790890" cy="2390828"/>
          </a:xfrm>
          <a:prstGeom prst="roundRect">
            <a:avLst>
              <a:gd name="adj" fmla="val 1469"/>
            </a:avLst>
          </a:prstGeom>
          <a:blipFill>
            <a:blip r:embed="rId4"/>
            <a:srcRect/>
            <a:stretch>
              <a:fillRect t="-13649" b="-13649"/>
            </a:stretch>
          </a:blipFill>
        </p:spPr>
      </p:pic>
      <p:pic>
        <p:nvPicPr>
          <p:cNvPr id="13" name="Picture Placeholder 8">
            <a:extLst>
              <a:ext uri="{FF2B5EF4-FFF2-40B4-BE49-F238E27FC236}">
                <a16:creationId xmlns:a16="http://schemas.microsoft.com/office/drawing/2014/main" id="{9D194EB2-1761-B878-8283-DE958D25CF4E}"/>
              </a:ext>
            </a:extLst>
          </p:cNvPr>
          <p:cNvPicPr>
            <a:picLocks noChangeAspect="1"/>
          </p:cNvPicPr>
          <p:nvPr/>
        </p:nvPicPr>
        <p:blipFill>
          <a:blip r:embed="rId5">
            <a:extLst>
              <a:ext uri="{28A0092B-C50C-407E-A947-70E740481C1C}">
                <a14:useLocalDpi xmlns:a14="http://schemas.microsoft.com/office/drawing/2010/main" val="0"/>
              </a:ext>
            </a:extLst>
          </a:blip>
          <a:srcRect t="665" b="15309"/>
          <a:stretch>
            <a:fillRect/>
          </a:stretch>
        </p:blipFill>
        <p:spPr>
          <a:xfrm>
            <a:off x="7975600" y="3378121"/>
            <a:ext cx="3790890" cy="2390828"/>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770584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19A3C-D1B0-3146-9264-C3F47D8612C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8F312E-09AD-0911-AA8F-45F77D09F869}"/>
              </a:ext>
            </a:extLst>
          </p:cNvPr>
          <p:cNvSpPr>
            <a:spLocks noGrp="1"/>
          </p:cNvSpPr>
          <p:nvPr>
            <p:ph type="body" sz="quarter" idx="83"/>
          </p:nvPr>
        </p:nvSpPr>
        <p:spPr/>
        <p:txBody>
          <a:bodyPr/>
          <a:lstStyle/>
          <a:p>
            <a:r>
              <a:rPr lang="en-GB" b="1" dirty="0"/>
              <a:t>Source:</a:t>
            </a:r>
            <a:r>
              <a:rPr lang="en-GB" dirty="0"/>
              <a:t> DCM / Lynx Conducted by; </a:t>
            </a:r>
            <a:r>
              <a:rPr lang="en-GB" dirty="0" err="1"/>
              <a:t>Differentology</a:t>
            </a:r>
            <a:r>
              <a:rPr lang="en-GB" dirty="0"/>
              <a:t>, June 2023</a:t>
            </a:r>
            <a:r>
              <a:rPr lang="en-US" dirty="0"/>
              <a:t>.</a:t>
            </a:r>
            <a:endParaRPr lang="en-GB" dirty="0"/>
          </a:p>
        </p:txBody>
      </p:sp>
      <p:sp>
        <p:nvSpPr>
          <p:cNvPr id="10" name="Title 2">
            <a:extLst>
              <a:ext uri="{FF2B5EF4-FFF2-40B4-BE49-F238E27FC236}">
                <a16:creationId xmlns:a16="http://schemas.microsoft.com/office/drawing/2014/main" id="{04285060-C682-FE6F-5D69-1777410D6D89}"/>
              </a:ext>
            </a:extLst>
          </p:cNvPr>
          <p:cNvSpPr>
            <a:spLocks noGrp="1"/>
          </p:cNvSpPr>
          <p:nvPr>
            <p:ph type="title"/>
          </p:nvPr>
        </p:nvSpPr>
        <p:spPr>
          <a:xfrm>
            <a:off x="510923" y="476824"/>
            <a:ext cx="3983960" cy="525552"/>
          </a:xfrm>
        </p:spPr>
        <p:txBody>
          <a:bodyPr/>
          <a:lstStyle/>
          <a:p>
            <a:r>
              <a:rPr lang="en-US" dirty="0"/>
              <a:t>Lynx</a:t>
            </a:r>
          </a:p>
        </p:txBody>
      </p:sp>
      <p:sp>
        <p:nvSpPr>
          <p:cNvPr id="11" name="Text Placeholder 4">
            <a:extLst>
              <a:ext uri="{FF2B5EF4-FFF2-40B4-BE49-F238E27FC236}">
                <a16:creationId xmlns:a16="http://schemas.microsoft.com/office/drawing/2014/main" id="{CCE894FF-E7FF-2EB7-7821-AE67254FC982}"/>
              </a:ext>
            </a:extLst>
          </p:cNvPr>
          <p:cNvSpPr>
            <a:spLocks noGrp="1"/>
          </p:cNvSpPr>
          <p:nvPr>
            <p:ph type="body" sz="quarter" idx="16"/>
          </p:nvPr>
        </p:nvSpPr>
        <p:spPr>
          <a:xfrm>
            <a:off x="510922" y="1726586"/>
            <a:ext cx="4534414" cy="4042363"/>
          </a:xfrm>
        </p:spPr>
        <p:txBody>
          <a:bodyPr/>
          <a:lstStyle/>
          <a:p>
            <a:pPr defTabSz="654246">
              <a:lnSpc>
                <a:spcPct val="100000"/>
              </a:lnSpc>
            </a:pPr>
            <a:r>
              <a:rPr lang="en-GB" altLang="en-US" b="1" dirty="0">
                <a:cs typeface="Arial" pitchFamily="34" charset="0"/>
              </a:rPr>
              <a:t>Background</a:t>
            </a:r>
            <a:br>
              <a:rPr lang="en-GB" altLang="en-US" dirty="0">
                <a:cs typeface="Arial" pitchFamily="34" charset="0"/>
              </a:rPr>
            </a:br>
            <a:r>
              <a:rPr lang="en-GB" altLang="en-US" dirty="0">
                <a:solidFill>
                  <a:srgbClr val="000000"/>
                </a:solidFill>
                <a:cs typeface="Arial" pitchFamily="34" charset="0"/>
              </a:rPr>
              <a:t>Lynx was on a mission to win over a new generation of men and ensure its iconic Africa fragrance remains relevant and appealing. The campaign's central message was Lynx Africa declaring itself 'The GOAT' aka ‘the greatest of all time’, and the ad itself took a playful and literal approach to claiming its GOAT status, with an animated goat taking centre stage.</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b="1" dirty="0">
                <a:cs typeface="Arial" pitchFamily="34" charset="0"/>
              </a:rPr>
              <a:t>Plan</a:t>
            </a:r>
            <a:br>
              <a:rPr lang="en-GB" altLang="en-US" dirty="0">
                <a:cs typeface="Arial" pitchFamily="34" charset="0"/>
              </a:rPr>
            </a:br>
            <a:r>
              <a:rPr lang="en-GB" altLang="en-US" dirty="0">
                <a:solidFill>
                  <a:srgbClr val="000000"/>
                </a:solidFill>
                <a:cs typeface="Arial" pitchFamily="34" charset="0"/>
              </a:rPr>
              <a:t>Lynx knew cinema delivered strongly for its core younger adult audience and would offer both high attention to the ad and premium associations too - ideal for the launch of the GOAT creative.</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dirty="0">
                <a:solidFill>
                  <a:srgbClr val="000000"/>
                </a:solidFill>
                <a:cs typeface="Arial" pitchFamily="34" charset="0"/>
              </a:rPr>
              <a:t>The campaign ran across key titles for young male demographic including </a:t>
            </a:r>
            <a:r>
              <a:rPr lang="en-GB" altLang="en-US" i="1" dirty="0">
                <a:solidFill>
                  <a:srgbClr val="000000"/>
                </a:solidFill>
                <a:cs typeface="Arial" pitchFamily="34" charset="0"/>
              </a:rPr>
              <a:t>Mission: Impossible - Dead Reckoning Part One</a:t>
            </a:r>
            <a:r>
              <a:rPr lang="en-GB" altLang="en-US" dirty="0">
                <a:solidFill>
                  <a:srgbClr val="000000"/>
                </a:solidFill>
                <a:cs typeface="Arial" pitchFamily="34" charset="0"/>
              </a:rPr>
              <a:t>, </a:t>
            </a:r>
            <a:r>
              <a:rPr lang="en-GB" altLang="en-US" i="1" dirty="0">
                <a:solidFill>
                  <a:srgbClr val="000000"/>
                </a:solidFill>
                <a:cs typeface="Arial" pitchFamily="34" charset="0"/>
              </a:rPr>
              <a:t>Oppenheimer</a:t>
            </a:r>
            <a:r>
              <a:rPr lang="en-GB" altLang="en-US" dirty="0">
                <a:solidFill>
                  <a:srgbClr val="000000"/>
                </a:solidFill>
                <a:cs typeface="Arial" pitchFamily="34" charset="0"/>
              </a:rPr>
              <a:t> and </a:t>
            </a:r>
            <a:r>
              <a:rPr lang="en-GB" altLang="en-US" i="1" dirty="0">
                <a:solidFill>
                  <a:srgbClr val="000000"/>
                </a:solidFill>
                <a:cs typeface="Arial" pitchFamily="34" charset="0"/>
              </a:rPr>
              <a:t>Indiana Jones and the Dial of Destiny</a:t>
            </a:r>
            <a:r>
              <a:rPr lang="en-GB" altLang="en-US" dirty="0">
                <a:solidFill>
                  <a:srgbClr val="000000"/>
                </a:solidFill>
                <a:cs typeface="Arial" pitchFamily="34" charset="0"/>
              </a:rPr>
              <a:t>. Cinema ran as part of a wider campaign that included TV, BVOD, Social, Online and Outdoor.</a:t>
            </a:r>
            <a:br>
              <a:rPr lang="en-GB" altLang="en-US" dirty="0">
                <a:solidFill>
                  <a:srgbClr val="000000"/>
                </a:solidFill>
                <a:cs typeface="Arial" pitchFamily="34" charset="0"/>
              </a:rPr>
            </a:br>
            <a:br>
              <a:rPr lang="en-GB" altLang="en-US" dirty="0">
                <a:solidFill>
                  <a:srgbClr val="000000"/>
                </a:solidFill>
                <a:cs typeface="Arial" pitchFamily="34" charset="0"/>
              </a:rPr>
            </a:br>
            <a:r>
              <a:rPr lang="en-GB" b="1" dirty="0"/>
              <a:t>Results</a:t>
            </a:r>
            <a:br>
              <a:rPr lang="en-GB" b="1" dirty="0"/>
            </a:br>
            <a:r>
              <a:rPr lang="en-GB" dirty="0">
                <a:solidFill>
                  <a:srgbClr val="000000"/>
                </a:solidFill>
              </a:rPr>
              <a:t>Launching with cinema as part of the AV mix worked very effectively for Lynx across key campaign KPIs.</a:t>
            </a:r>
          </a:p>
        </p:txBody>
      </p:sp>
      <p:pic>
        <p:nvPicPr>
          <p:cNvPr id="12" name="Picture Placeholder 8">
            <a:extLst>
              <a:ext uri="{FF2B5EF4-FFF2-40B4-BE49-F238E27FC236}">
                <a16:creationId xmlns:a16="http://schemas.microsoft.com/office/drawing/2014/main" id="{9E7964B5-557D-E70C-B5BE-DE6D17E5861F}"/>
              </a:ext>
            </a:extLst>
          </p:cNvPr>
          <p:cNvPicPr>
            <a:picLocks noChangeAspect="1"/>
          </p:cNvPicPr>
          <p:nvPr/>
        </p:nvPicPr>
        <p:blipFill>
          <a:blip r:embed="rId3">
            <a:extLst>
              <a:ext uri="{28A0092B-C50C-407E-A947-70E740481C1C}">
                <a14:useLocalDpi xmlns:a14="http://schemas.microsoft.com/office/drawing/2010/main" val="0"/>
              </a:ext>
            </a:extLst>
          </a:blip>
          <a:srcRect l="7890" t="7021" b="14912"/>
          <a:stretch>
            <a:fillRect/>
          </a:stretch>
        </p:blipFill>
        <p:spPr>
          <a:xfrm>
            <a:off x="5498353" y="3833448"/>
            <a:ext cx="3068923" cy="1935499"/>
          </a:xfrm>
          <a:prstGeom prst="roundRect">
            <a:avLst>
              <a:gd name="adj" fmla="val 1469"/>
            </a:avLst>
          </a:prstGeom>
          <a:blipFill>
            <a:blip r:embed="rId4"/>
            <a:srcRect/>
            <a:stretch>
              <a:fillRect t="-13649" b="-13649"/>
            </a:stretch>
          </a:blipFill>
        </p:spPr>
      </p:pic>
      <p:pic>
        <p:nvPicPr>
          <p:cNvPr id="13" name="Picture Placeholder 8">
            <a:extLst>
              <a:ext uri="{FF2B5EF4-FFF2-40B4-BE49-F238E27FC236}">
                <a16:creationId xmlns:a16="http://schemas.microsoft.com/office/drawing/2014/main" id="{467F30CB-EB70-BF46-3FFA-008D48A04156}"/>
              </a:ext>
            </a:extLst>
          </p:cNvPr>
          <p:cNvPicPr>
            <a:picLocks noChangeAspect="1"/>
          </p:cNvPicPr>
          <p:nvPr/>
        </p:nvPicPr>
        <p:blipFill>
          <a:blip r:embed="rId5">
            <a:extLst>
              <a:ext uri="{28A0092B-C50C-407E-A947-70E740481C1C}">
                <a14:useLocalDpi xmlns:a14="http://schemas.microsoft.com/office/drawing/2010/main" val="0"/>
              </a:ext>
            </a:extLst>
          </a:blip>
          <a:srcRect t="665" b="15309"/>
          <a:stretch>
            <a:fillRect/>
          </a:stretch>
        </p:blipFill>
        <p:spPr>
          <a:xfrm>
            <a:off x="8697566" y="3833448"/>
            <a:ext cx="3068923" cy="1935499"/>
          </a:xfrm>
          <a:prstGeom prst="roundRect">
            <a:avLst>
              <a:gd name="adj" fmla="val 1469"/>
            </a:avLst>
          </a:prstGeom>
          <a:blipFill>
            <a:blip r:embed="rId4"/>
            <a:srcRect/>
            <a:stretch>
              <a:fillRect t="-13649" b="-13649"/>
            </a:stretch>
          </a:blipFill>
        </p:spPr>
      </p:pic>
      <p:sp>
        <p:nvSpPr>
          <p:cNvPr id="3" name="Subtitle 3">
            <a:extLst>
              <a:ext uri="{FF2B5EF4-FFF2-40B4-BE49-F238E27FC236}">
                <a16:creationId xmlns:a16="http://schemas.microsoft.com/office/drawing/2014/main" id="{4257BB8D-25FE-F88D-1C53-720C12654210}"/>
              </a:ext>
            </a:extLst>
          </p:cNvPr>
          <p:cNvSpPr>
            <a:spLocks noGrp="1"/>
          </p:cNvSpPr>
          <p:nvPr>
            <p:ph type="subTitle" idx="1"/>
          </p:nvPr>
        </p:nvSpPr>
        <p:spPr>
          <a:xfrm>
            <a:off x="510922" y="1184529"/>
            <a:ext cx="4617721" cy="347555"/>
          </a:xfrm>
        </p:spPr>
        <p:txBody>
          <a:bodyPr/>
          <a:lstStyle/>
          <a:p>
            <a:r>
              <a:rPr lang="en-GB" dirty="0"/>
              <a:t>The Greatest Of All Time</a:t>
            </a:r>
          </a:p>
          <a:p>
            <a:endParaRPr lang="en-GB" dirty="0"/>
          </a:p>
        </p:txBody>
      </p:sp>
      <p:graphicFrame>
        <p:nvGraphicFramePr>
          <p:cNvPr id="4" name="Table 3">
            <a:extLst>
              <a:ext uri="{FF2B5EF4-FFF2-40B4-BE49-F238E27FC236}">
                <a16:creationId xmlns:a16="http://schemas.microsoft.com/office/drawing/2014/main" id="{0481BC6F-1683-5604-170A-8DFBC9F45A7A}"/>
              </a:ext>
            </a:extLst>
          </p:cNvPr>
          <p:cNvGraphicFramePr>
            <a:graphicFrameLocks noGrp="1"/>
          </p:cNvGraphicFramePr>
          <p:nvPr>
            <p:extLst>
              <p:ext uri="{D42A27DB-BD31-4B8C-83A1-F6EECF244321}">
                <p14:modId xmlns:p14="http://schemas.microsoft.com/office/powerpoint/2010/main" val="697659594"/>
              </p:ext>
            </p:extLst>
          </p:nvPr>
        </p:nvGraphicFramePr>
        <p:xfrm>
          <a:off x="5498353" y="1081199"/>
          <a:ext cx="6268134" cy="901769"/>
        </p:xfrm>
        <a:graphic>
          <a:graphicData uri="http://schemas.openxmlformats.org/drawingml/2006/table">
            <a:tbl>
              <a:tblPr firstRow="1" bandRow="1">
                <a:tableStyleId>{00A15C55-8517-42AA-B614-E9B94910E393}</a:tableStyleId>
              </a:tblPr>
              <a:tblGrid>
                <a:gridCol w="1508213">
                  <a:extLst>
                    <a:ext uri="{9D8B030D-6E8A-4147-A177-3AD203B41FA5}">
                      <a16:colId xmlns:a16="http://schemas.microsoft.com/office/drawing/2014/main" val="3445733911"/>
                    </a:ext>
                  </a:extLst>
                </a:gridCol>
                <a:gridCol w="1625853">
                  <a:extLst>
                    <a:ext uri="{9D8B030D-6E8A-4147-A177-3AD203B41FA5}">
                      <a16:colId xmlns:a16="http://schemas.microsoft.com/office/drawing/2014/main" val="2072537272"/>
                    </a:ext>
                  </a:extLst>
                </a:gridCol>
                <a:gridCol w="1567034">
                  <a:extLst>
                    <a:ext uri="{9D8B030D-6E8A-4147-A177-3AD203B41FA5}">
                      <a16:colId xmlns:a16="http://schemas.microsoft.com/office/drawing/2014/main" val="3314162814"/>
                    </a:ext>
                  </a:extLst>
                </a:gridCol>
                <a:gridCol w="1567034">
                  <a:extLst>
                    <a:ext uri="{9D8B030D-6E8A-4147-A177-3AD203B41FA5}">
                      <a16:colId xmlns:a16="http://schemas.microsoft.com/office/drawing/2014/main" val="776944138"/>
                    </a:ext>
                  </a:extLst>
                </a:gridCol>
              </a:tblGrid>
              <a:tr h="441956">
                <a:tc>
                  <a:txBody>
                    <a:bodyPr/>
                    <a:lstStyle/>
                    <a:p>
                      <a:pPr algn="l"/>
                      <a:r>
                        <a:rPr lang="en-GB" sz="1300" dirty="0">
                          <a:solidFill>
                            <a:schemeClr val="tx1"/>
                          </a:solidFill>
                        </a:rPr>
                        <a:t>Media agency</a:t>
                      </a:r>
                    </a:p>
                  </a:txBody>
                  <a:tcPr marL="52167" marR="52167" marT="26083" marB="26083"/>
                </a:tc>
                <a:tc>
                  <a:txBody>
                    <a:bodyPr/>
                    <a:lstStyle/>
                    <a:p>
                      <a:pPr algn="l"/>
                      <a:r>
                        <a:rPr lang="en-GB" sz="1300" dirty="0">
                          <a:solidFill>
                            <a:schemeClr val="tx1"/>
                          </a:solidFill>
                        </a:rPr>
                        <a:t>Target</a:t>
                      </a:r>
                    </a:p>
                  </a:txBody>
                  <a:tcPr marL="52167" marR="52167" marT="26083" marB="26083"/>
                </a:tc>
                <a:tc>
                  <a:txBody>
                    <a:bodyPr/>
                    <a:lstStyle/>
                    <a:p>
                      <a:pPr algn="l"/>
                      <a:r>
                        <a:rPr lang="en-GB" sz="1300" dirty="0">
                          <a:solidFill>
                            <a:schemeClr val="tx1"/>
                          </a:solidFill>
                        </a:rPr>
                        <a:t>Buying route</a:t>
                      </a:r>
                    </a:p>
                  </a:txBody>
                  <a:tcPr marL="52167" marR="52167" marT="26083" marB="26083"/>
                </a:tc>
                <a:tc>
                  <a:txBody>
                    <a:bodyPr/>
                    <a:lstStyle/>
                    <a:p>
                      <a:pPr algn="l"/>
                      <a:r>
                        <a:rPr lang="en-GB" sz="13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459813">
                <a:tc>
                  <a:txBody>
                    <a:bodyPr/>
                    <a:lstStyle/>
                    <a:p>
                      <a:pPr algn="l" fontAlgn="ctr"/>
                      <a:r>
                        <a:rPr lang="en-GB" sz="1200" b="0" u="none" strike="noStrike" dirty="0">
                          <a:solidFill>
                            <a:schemeClr val="tx1"/>
                          </a:solidFill>
                          <a:effectLst/>
                        </a:rPr>
                        <a:t> Mindshare</a:t>
                      </a:r>
                      <a:endParaRPr lang="en-GB" sz="1200" b="0" i="0" u="none" strike="noStrike" dirty="0">
                        <a:solidFill>
                          <a:schemeClr val="tx1"/>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16-34s</a:t>
                      </a:r>
                      <a:endParaRPr lang="en-GB" sz="1200" b="0" i="0" u="none" strike="noStrike" dirty="0">
                        <a:solidFill>
                          <a:schemeClr val="tx1"/>
                        </a:solidFill>
                        <a:effectLst/>
                        <a:latin typeface="+mn-lt"/>
                      </a:endParaRPr>
                    </a:p>
                  </a:txBody>
                  <a:tcPr marL="4319" marR="4319" marT="4319" marB="0" anchor="ctr"/>
                </a:tc>
                <a:tc>
                  <a:txBody>
                    <a:bodyPr/>
                    <a:lstStyle/>
                    <a:p>
                      <a:pPr algn="l" fontAlgn="ctr"/>
                      <a:r>
                        <a:rPr lang="sv-SE" sz="1200" b="0" u="none" strike="noStrike" dirty="0">
                          <a:solidFill>
                            <a:schemeClr val="tx1"/>
                          </a:solidFill>
                          <a:effectLst/>
                        </a:rPr>
                        <a:t> 16-34 Men AGP + </a:t>
                      </a:r>
                      <a:br>
                        <a:rPr lang="sv-SE" sz="1200" b="0" u="none" strike="noStrike" dirty="0">
                          <a:solidFill>
                            <a:schemeClr val="tx1"/>
                          </a:solidFill>
                          <a:effectLst/>
                        </a:rPr>
                      </a:br>
                      <a:r>
                        <a:rPr lang="sv-SE" sz="1200" b="0" u="none" strike="noStrike" dirty="0">
                          <a:solidFill>
                            <a:schemeClr val="tx1"/>
                          </a:solidFill>
                          <a:effectLst/>
                        </a:rPr>
                        <a:t> Film Packs</a:t>
                      </a:r>
                      <a:endParaRPr lang="sv-SE" sz="1200" b="0" i="0" u="none" strike="noStrike" dirty="0">
                        <a:solidFill>
                          <a:schemeClr val="tx1"/>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30”</a:t>
                      </a:r>
                      <a:endParaRPr lang="en-GB" sz="1200" b="0" i="0" u="none" strike="noStrike" dirty="0">
                        <a:solidFill>
                          <a:schemeClr val="tx1"/>
                        </a:solidFill>
                        <a:effectLst/>
                        <a:latin typeface="+mn-lt"/>
                      </a:endParaRPr>
                    </a:p>
                  </a:txBody>
                  <a:tcPr marL="4319" marR="4319" marT="4319" marB="0" anchor="ctr"/>
                </a:tc>
                <a:extLst>
                  <a:ext uri="{0D108BD9-81ED-4DB2-BD59-A6C34878D82A}">
                    <a16:rowId xmlns:a16="http://schemas.microsoft.com/office/drawing/2014/main" val="3682919480"/>
                  </a:ext>
                </a:extLst>
              </a:tr>
            </a:tbl>
          </a:graphicData>
        </a:graphic>
      </p:graphicFrame>
      <p:sp>
        <p:nvSpPr>
          <p:cNvPr id="5" name="Text Placeholder 4">
            <a:extLst>
              <a:ext uri="{FF2B5EF4-FFF2-40B4-BE49-F238E27FC236}">
                <a16:creationId xmlns:a16="http://schemas.microsoft.com/office/drawing/2014/main" id="{447685E8-E48F-5F4F-BA13-B4380E77D077}"/>
              </a:ext>
            </a:extLst>
          </p:cNvPr>
          <p:cNvSpPr txBox="1">
            <a:spLocks/>
          </p:cNvSpPr>
          <p:nvPr/>
        </p:nvSpPr>
        <p:spPr>
          <a:xfrm>
            <a:off x="5498353" y="2179885"/>
            <a:ext cx="6182726" cy="1456645"/>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spcBef>
                <a:spcPts val="600"/>
              </a:spcBef>
            </a:pPr>
            <a:r>
              <a:rPr lang="en-GB" b="1" dirty="0"/>
              <a:t>Improved impressions</a:t>
            </a:r>
            <a:br>
              <a:rPr lang="en-GB" dirty="0"/>
            </a:br>
            <a:r>
              <a:rPr lang="en-GB" dirty="0">
                <a:solidFill>
                  <a:srgbClr val="000000"/>
                </a:solidFill>
              </a:rPr>
              <a:t>Over half of those exposed in cinema agreed it had left them with a ‘better impression’ of Lynx (+13% uplift vs. control) and they were 10% more likely to agree ‘Lynx is a brand for someone like me’.</a:t>
            </a:r>
            <a:br>
              <a:rPr lang="en-GB" dirty="0">
                <a:solidFill>
                  <a:srgbClr val="000000"/>
                </a:solidFill>
              </a:rPr>
            </a:br>
            <a:br>
              <a:rPr lang="en-GB" dirty="0">
                <a:solidFill>
                  <a:srgbClr val="000000"/>
                </a:solidFill>
              </a:rPr>
            </a:br>
            <a:r>
              <a:rPr lang="en-GB" b="1" dirty="0"/>
              <a:t>Campaign comprehension and recommendation</a:t>
            </a:r>
            <a:br>
              <a:rPr lang="en-GB" dirty="0"/>
            </a:br>
            <a:r>
              <a:rPr lang="en-GB" dirty="0"/>
              <a:t>Cinemagoers who had seen the ad were </a:t>
            </a:r>
            <a:r>
              <a:rPr lang="en-GB" dirty="0">
                <a:solidFill>
                  <a:srgbClr val="000000"/>
                </a:solidFill>
              </a:rPr>
              <a:t>+11% more likely to agree Lynx ‘is known for having the best fragrances’ and +14% more likely to recommend the brand.</a:t>
            </a:r>
          </a:p>
        </p:txBody>
      </p:sp>
    </p:spTree>
    <p:extLst>
      <p:ext uri="{BB962C8B-B14F-4D97-AF65-F5344CB8AC3E}">
        <p14:creationId xmlns:p14="http://schemas.microsoft.com/office/powerpoint/2010/main" val="2170321046"/>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2940</TotalTime>
  <Words>550</Words>
  <Application>Microsoft Macintosh PowerPoint</Application>
  <PresentationFormat>Widescreen</PresentationFormat>
  <Paragraphs>29</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Lynx</vt:lpstr>
      <vt:lpstr>Lynx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Lottie Thompson [sd22c2t]</cp:lastModifiedBy>
  <cp:revision>4</cp:revision>
  <dcterms:created xsi:type="dcterms:W3CDTF">2026-06-18T13:58:37Z</dcterms:created>
  <dcterms:modified xsi:type="dcterms:W3CDTF">2026-07-21T22:48:55Z</dcterms:modified>
</cp:coreProperties>
</file>