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30" r:id="rId2"/>
    <p:sldId id="331"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30"/>
          </p14:sldIdLst>
        </p14:section>
        <p14:section name="Detailed" id="{0EA4DDEA-782D-AA44-8D9A-864B26D7F0FD}">
          <p14:sldIdLst>
            <p14:sldId id="33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28"/>
    <p:restoredTop sz="91370"/>
  </p:normalViewPr>
  <p:slideViewPr>
    <p:cSldViewPr snapToGrid="0">
      <p:cViewPr varScale="1">
        <p:scale>
          <a:sx n="58" d="100"/>
          <a:sy n="58" d="100"/>
        </p:scale>
        <p:origin x="1152" y="2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lgn="r" defTabSz="654246">
              <a:buClrTx/>
              <a:buNone/>
              <a:defRPr/>
            </a:pPr>
            <a:r>
              <a:rPr lang="en-US" sz="1200" b="1" kern="1200" dirty="0">
                <a:ea typeface="+mn-ea"/>
                <a:cs typeface="+mn-cs"/>
              </a:rPr>
              <a:t>Source: </a:t>
            </a:r>
            <a:r>
              <a:rPr lang="en-US" sz="1200" kern="1200" dirty="0">
                <a:ea typeface="+mn-ea"/>
                <a:cs typeface="+mn-cs"/>
              </a:rPr>
              <a:t>DCM / Lucozade. Conducted by; </a:t>
            </a:r>
            <a:r>
              <a:rPr lang="en-US" sz="1200" kern="1200" dirty="0" err="1">
                <a:ea typeface="+mn-ea"/>
                <a:cs typeface="+mn-cs"/>
              </a:rPr>
              <a:t>Differentology</a:t>
            </a:r>
            <a:r>
              <a:rPr lang="en-US" sz="1200" kern="1200" dirty="0">
                <a:ea typeface="+mn-ea"/>
                <a:cs typeface="+mn-cs"/>
              </a:rPr>
              <a:t>, April 2022. </a:t>
            </a:r>
          </a:p>
          <a:p>
            <a:pPr marL="158750" indent="0" algn="r" defTabSz="654246">
              <a:buClrTx/>
              <a:buNone/>
              <a:defRPr/>
            </a:pPr>
            <a:r>
              <a:rPr lang="en-GB" sz="1200" kern="1200" dirty="0">
                <a:ea typeface="+mn-ea"/>
                <a:cs typeface="+mn-cs"/>
              </a:rPr>
              <a:t>Results b</a:t>
            </a:r>
            <a:r>
              <a:rPr lang="en-US" sz="1200" kern="1200" dirty="0" err="1">
                <a:ea typeface="+mn-ea"/>
                <a:cs typeface="+mn-cs"/>
              </a:rPr>
              <a:t>ase</a:t>
            </a:r>
            <a:r>
              <a:rPr lang="en-US" sz="1200" kern="1200" dirty="0">
                <a:ea typeface="+mn-ea"/>
                <a:cs typeface="+mn-cs"/>
              </a:rPr>
              <a:t>: All adults 15+. Uplifts are test (exposed to ad in cinema) vs control (not exposed to ad in cinema) </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4137459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89519-7AAA-1F66-9BCE-787792BF4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A8F869-1CD2-6A45-8DBB-3ACD3DE5A4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49CD84-A161-BC01-EA8A-7AC891392242}"/>
              </a:ext>
            </a:extLst>
          </p:cNvPr>
          <p:cNvSpPr>
            <a:spLocks noGrp="1"/>
          </p:cNvSpPr>
          <p:nvPr>
            <p:ph type="body" idx="1"/>
          </p:nvPr>
        </p:nvSpPr>
        <p:spPr/>
        <p:txBody>
          <a:bodyPr/>
          <a:lstStyle/>
          <a:p>
            <a:pPr marL="158750" indent="0" algn="r" defTabSz="654246">
              <a:buClrTx/>
              <a:buNone/>
              <a:defRPr/>
            </a:pPr>
            <a:r>
              <a:rPr lang="en-US" sz="1200" b="1" kern="1200" dirty="0">
                <a:ea typeface="+mn-ea"/>
                <a:cs typeface="+mn-cs"/>
              </a:rPr>
              <a:t>Source: </a:t>
            </a:r>
            <a:r>
              <a:rPr lang="en-US" sz="1200" kern="1200" dirty="0">
                <a:ea typeface="+mn-ea"/>
                <a:cs typeface="+mn-cs"/>
              </a:rPr>
              <a:t>DCM / Lucozade. Conducted by; </a:t>
            </a:r>
            <a:r>
              <a:rPr lang="en-US" sz="1200" kern="1200" dirty="0" err="1">
                <a:ea typeface="+mn-ea"/>
                <a:cs typeface="+mn-cs"/>
              </a:rPr>
              <a:t>Differentology</a:t>
            </a:r>
            <a:r>
              <a:rPr lang="en-US" sz="1200" kern="1200" dirty="0">
                <a:ea typeface="+mn-ea"/>
                <a:cs typeface="+mn-cs"/>
              </a:rPr>
              <a:t>, April 2022. </a:t>
            </a:r>
          </a:p>
          <a:p>
            <a:pPr marL="158750" indent="0" algn="r" defTabSz="654246">
              <a:buClrTx/>
              <a:buNone/>
              <a:defRPr/>
            </a:pPr>
            <a:r>
              <a:rPr lang="en-GB" sz="1200" kern="1200" dirty="0">
                <a:ea typeface="+mn-ea"/>
                <a:cs typeface="+mn-cs"/>
              </a:rPr>
              <a:t>Results b</a:t>
            </a:r>
            <a:r>
              <a:rPr lang="en-US" sz="1200" kern="1200" dirty="0" err="1">
                <a:ea typeface="+mn-ea"/>
                <a:cs typeface="+mn-cs"/>
              </a:rPr>
              <a:t>ase</a:t>
            </a:r>
            <a:r>
              <a:rPr lang="en-US" sz="1200" kern="1200" dirty="0">
                <a:ea typeface="+mn-ea"/>
                <a:cs typeface="+mn-cs"/>
              </a:rPr>
              <a:t>: All adults 15+. Uplifts are test (exposed to ad in cinema) vs control (not exposed to ad in cinema) </a:t>
            </a:r>
          </a:p>
          <a:p>
            <a:endParaRPr lang="en-US" dirty="0"/>
          </a:p>
        </p:txBody>
      </p:sp>
      <p:sp>
        <p:nvSpPr>
          <p:cNvPr id="4" name="Slide Number Placeholder 3">
            <a:extLst>
              <a:ext uri="{FF2B5EF4-FFF2-40B4-BE49-F238E27FC236}">
                <a16:creationId xmlns:a16="http://schemas.microsoft.com/office/drawing/2014/main" id="{83A0F209-B1EB-B51B-9BD4-517378173C7B}"/>
              </a:ext>
            </a:extLst>
          </p:cNvPr>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2391834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10/08/2026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674D3A-EB4B-D965-AE05-E1C065034076}"/>
              </a:ext>
            </a:extLst>
          </p:cNvPr>
          <p:cNvSpPr>
            <a:spLocks noGrp="1"/>
          </p:cNvSpPr>
          <p:nvPr>
            <p:ph type="body" sz="quarter" idx="83"/>
          </p:nvPr>
        </p:nvSpPr>
        <p:spPr/>
        <p:txBody>
          <a:bodyPr/>
          <a:lstStyle/>
          <a:p>
            <a:r>
              <a:rPr lang="en-US" b="1" dirty="0"/>
              <a:t>Source: </a:t>
            </a:r>
            <a:r>
              <a:rPr lang="en-US" dirty="0"/>
              <a:t>DCM / Lucozade. Conducted by; </a:t>
            </a:r>
            <a:r>
              <a:rPr lang="en-US" dirty="0" err="1"/>
              <a:t>Differentology</a:t>
            </a:r>
            <a:r>
              <a:rPr lang="en-US" dirty="0"/>
              <a:t>, April 2022. </a:t>
            </a:r>
          </a:p>
          <a:p>
            <a:endParaRPr lang="en-US" dirty="0"/>
          </a:p>
        </p:txBody>
      </p:sp>
      <p:sp>
        <p:nvSpPr>
          <p:cNvPr id="8" name="Title 2">
            <a:extLst>
              <a:ext uri="{FF2B5EF4-FFF2-40B4-BE49-F238E27FC236}">
                <a16:creationId xmlns:a16="http://schemas.microsoft.com/office/drawing/2014/main" id="{D8EC16E6-1FEF-4AD9-9C3E-90D272148849}"/>
              </a:ext>
            </a:extLst>
          </p:cNvPr>
          <p:cNvSpPr>
            <a:spLocks noGrp="1"/>
          </p:cNvSpPr>
          <p:nvPr>
            <p:ph type="title"/>
          </p:nvPr>
        </p:nvSpPr>
        <p:spPr>
          <a:xfrm>
            <a:off x="510922" y="476824"/>
            <a:ext cx="10837631" cy="525552"/>
          </a:xfrm>
        </p:spPr>
        <p:txBody>
          <a:bodyPr/>
          <a:lstStyle/>
          <a:p>
            <a:r>
              <a:rPr lang="en-US" dirty="0"/>
              <a:t>Lucozade</a:t>
            </a:r>
          </a:p>
        </p:txBody>
      </p:sp>
      <p:sp>
        <p:nvSpPr>
          <p:cNvPr id="9" name="Text Placeholder 4">
            <a:extLst>
              <a:ext uri="{FF2B5EF4-FFF2-40B4-BE49-F238E27FC236}">
                <a16:creationId xmlns:a16="http://schemas.microsoft.com/office/drawing/2014/main" id="{AA3AA879-16AF-1A18-A0EC-4587FB796A83}"/>
              </a:ext>
            </a:extLst>
          </p:cNvPr>
          <p:cNvSpPr>
            <a:spLocks noGrp="1"/>
          </p:cNvSpPr>
          <p:nvPr>
            <p:ph type="body" sz="quarter" idx="16"/>
          </p:nvPr>
        </p:nvSpPr>
        <p:spPr>
          <a:xfrm>
            <a:off x="510922" y="1459126"/>
            <a:ext cx="6724268" cy="4121253"/>
          </a:xfrm>
        </p:spPr>
        <p:txBody>
          <a:bodyPr/>
          <a:lstStyle/>
          <a:p>
            <a:pPr lvl="0" indent="0" defTabSz="961844">
              <a:lnSpc>
                <a:spcPct val="100000"/>
              </a:lnSpc>
              <a:spcBef>
                <a:spcPts val="0"/>
              </a:spcBef>
              <a:buClr>
                <a:srgbClr val="FFFFFF"/>
              </a:buClr>
              <a:buSzPct val="100000"/>
              <a:defRPr/>
            </a:pPr>
            <a:r>
              <a:rPr lang="en-GB" sz="1500" b="1" dirty="0"/>
              <a:t>Background</a:t>
            </a:r>
            <a:br>
              <a:rPr lang="en-GB" sz="1500" b="1" dirty="0"/>
            </a:br>
            <a:r>
              <a:rPr lang="en-GB" altLang="en-US" sz="1500" dirty="0">
                <a:solidFill>
                  <a:srgbClr val="000000"/>
                </a:solidFill>
                <a:cs typeface="Arial" pitchFamily="34" charset="0"/>
              </a:rPr>
              <a:t>Lucozade wanted to test out the impact of including cinema in its AV mix. Knowing it could help the brand increase reach, particularly amongst younger audiences, Lucozade wanted to see what the high attention environment could deliver in terms of cut through and brand impact. </a:t>
            </a:r>
          </a:p>
          <a:p>
            <a:pPr lvl="0" indent="0" defTabSz="961844">
              <a:lnSpc>
                <a:spcPct val="100000"/>
              </a:lnSpc>
              <a:spcBef>
                <a:spcPts val="0"/>
              </a:spcBef>
              <a:buClr>
                <a:srgbClr val="FFFFFF"/>
              </a:buClr>
              <a:buSzPct val="100000"/>
              <a:defRPr/>
            </a:pPr>
            <a:endParaRPr lang="en-GB" sz="1500" b="1" dirty="0">
              <a:solidFill>
                <a:srgbClr val="000000"/>
              </a:solidFill>
            </a:endParaRPr>
          </a:p>
          <a:p>
            <a:pPr lvl="0" indent="0" defTabSz="961844">
              <a:lnSpc>
                <a:spcPct val="100000"/>
              </a:lnSpc>
              <a:spcBef>
                <a:spcPts val="0"/>
              </a:spcBef>
              <a:buClr>
                <a:srgbClr val="FFFFFF"/>
              </a:buClr>
              <a:buSzPct val="100000"/>
              <a:defRPr/>
            </a:pPr>
            <a:r>
              <a:rPr lang="en-GB" sz="1500" b="1" dirty="0"/>
              <a:t>Plan</a:t>
            </a:r>
            <a:br>
              <a:rPr lang="en-GB" sz="1500" b="1" dirty="0">
                <a:solidFill>
                  <a:srgbClr val="000000"/>
                </a:solidFill>
              </a:rPr>
            </a:br>
            <a:r>
              <a:rPr lang="en-GB" altLang="en-US" sz="1500" dirty="0">
                <a:solidFill>
                  <a:srgbClr val="000000"/>
                </a:solidFill>
                <a:cs typeface="Arial" pitchFamily="34" charset="0"/>
              </a:rPr>
              <a:t>As the campaign was predominantly looking to reach a broad adult audience the HFSS AGP was the best option for maximising reach, which gave this campaign access to titles including </a:t>
            </a:r>
            <a:r>
              <a:rPr lang="en-GB" altLang="en-US" sz="1500" i="1" dirty="0">
                <a:solidFill>
                  <a:srgbClr val="000000"/>
                </a:solidFill>
                <a:cs typeface="Arial" pitchFamily="34" charset="0"/>
              </a:rPr>
              <a:t>The Batman </a:t>
            </a:r>
            <a:r>
              <a:rPr lang="en-GB" altLang="en-US" sz="1500" dirty="0">
                <a:solidFill>
                  <a:srgbClr val="000000"/>
                </a:solidFill>
                <a:cs typeface="Arial" pitchFamily="34" charset="0"/>
              </a:rPr>
              <a:t>&amp; </a:t>
            </a:r>
            <a:r>
              <a:rPr lang="en-GB" altLang="en-US" sz="1500" i="1" dirty="0">
                <a:solidFill>
                  <a:srgbClr val="000000"/>
                </a:solidFill>
                <a:cs typeface="Arial" pitchFamily="34" charset="0"/>
              </a:rPr>
              <a:t>Uncharted</a:t>
            </a:r>
            <a:r>
              <a:rPr lang="en-GB" altLang="en-US" sz="1500" dirty="0">
                <a:solidFill>
                  <a:srgbClr val="000000"/>
                </a:solidFill>
                <a:cs typeface="Arial" pitchFamily="34" charset="0"/>
              </a:rPr>
              <a:t>.</a:t>
            </a:r>
          </a:p>
          <a:p>
            <a:pPr lvl="0" indent="0" defTabSz="961844">
              <a:lnSpc>
                <a:spcPct val="100000"/>
              </a:lnSpc>
              <a:spcBef>
                <a:spcPts val="0"/>
              </a:spcBef>
              <a:buClr>
                <a:srgbClr val="FFFFFF"/>
              </a:buClr>
              <a:buSzPct val="100000"/>
              <a:defRPr/>
            </a:pPr>
            <a:endParaRPr lang="en-GB" sz="1500" dirty="0">
              <a:solidFill>
                <a:srgbClr val="000000"/>
              </a:solidFill>
            </a:endParaRPr>
          </a:p>
          <a:p>
            <a:pPr lvl="0" indent="0" defTabSz="961844">
              <a:lnSpc>
                <a:spcPct val="100000"/>
              </a:lnSpc>
              <a:spcBef>
                <a:spcPts val="0"/>
              </a:spcBef>
              <a:buClr>
                <a:srgbClr val="FFFFFF"/>
              </a:buClr>
              <a:buSzPct val="100000"/>
              <a:defRPr/>
            </a:pPr>
            <a:r>
              <a:rPr lang="en-GB" sz="1500" b="1" dirty="0"/>
              <a:t>Results</a:t>
            </a:r>
          </a:p>
          <a:p>
            <a:pPr lvl="0" indent="0" defTabSz="961844">
              <a:lnSpc>
                <a:spcPct val="100000"/>
              </a:lnSpc>
              <a:spcBef>
                <a:spcPts val="0"/>
              </a:spcBef>
              <a:buClr>
                <a:srgbClr val="FFFFFF"/>
              </a:buClr>
              <a:buSzPct val="100000"/>
              <a:defRPr/>
            </a:pPr>
            <a:endParaRPr lang="en-GB" sz="15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Uplifts for key brand perceptions; </a:t>
            </a:r>
            <a:r>
              <a:rPr lang="en-GB" sz="1500" i="1" dirty="0"/>
              <a:t>‘helps me perform at my best’ </a:t>
            </a:r>
            <a:r>
              <a:rPr lang="en-GB" sz="1500" dirty="0"/>
              <a:t>(+31%) and </a:t>
            </a:r>
            <a:r>
              <a:rPr lang="en-GB" sz="1500" i="1" dirty="0"/>
              <a:t>‘is a fun brand’ </a:t>
            </a:r>
            <a:r>
              <a:rPr lang="en-GB" sz="1500" dirty="0"/>
              <a:t>(+30%) amongst those exposed via cinema.</a:t>
            </a:r>
          </a:p>
          <a:p>
            <a:pPr marL="285750" lvl="0" indent="-285750" defTabSz="961844">
              <a:lnSpc>
                <a:spcPct val="100000"/>
              </a:lnSpc>
              <a:spcBef>
                <a:spcPts val="0"/>
              </a:spcBef>
              <a:buClr>
                <a:schemeClr val="tx1"/>
              </a:buClr>
              <a:buSzPct val="100000"/>
              <a:buFont typeface="Arial" panose="020B0604020202020204" pitchFamily="34" charset="0"/>
              <a:buChar char="•"/>
              <a:defRPr/>
            </a:pPr>
            <a:endParaRPr lang="en-GB" sz="1500"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Significant uplift in those claiming to be ‘extremely likely’ (+38%) to consider the brand vs. control group.</a:t>
            </a:r>
            <a:endParaRPr lang="en-GB" sz="1500" dirty="0">
              <a:solidFill>
                <a:srgbClr val="000000"/>
              </a:solidFill>
            </a:endParaRPr>
          </a:p>
          <a:p>
            <a:pPr marL="285750" lvl="0" indent="-285750" defTabSz="961844">
              <a:lnSpc>
                <a:spcPct val="100000"/>
              </a:lnSpc>
              <a:spcBef>
                <a:spcPts val="0"/>
              </a:spcBef>
              <a:buClr>
                <a:schemeClr val="tx1"/>
              </a:buClr>
              <a:buSzPct val="100000"/>
              <a:buFont typeface="Symbol" panose="05050102010706020507" pitchFamily="18" charset="2"/>
              <a:buChar char="-"/>
              <a:defRPr/>
            </a:pPr>
            <a:endParaRPr lang="en-GB" sz="1500" dirty="0">
              <a:solidFill>
                <a:srgbClr val="000000"/>
              </a:solidFill>
            </a:endParaRPr>
          </a:p>
          <a:p>
            <a:pPr marL="285750" indent="-285750" defTabSz="654246">
              <a:lnSpc>
                <a:spcPct val="100000"/>
              </a:lnSpc>
              <a:buClr>
                <a:schemeClr val="tx1"/>
              </a:buClr>
              <a:buFont typeface="Symbol" panose="05050102010706020507" pitchFamily="18" charset="2"/>
              <a:buChar char="-"/>
            </a:pPr>
            <a:endParaRPr lang="en-GB" sz="1500" dirty="0">
              <a:solidFill>
                <a:srgbClr val="000000"/>
              </a:solidFill>
            </a:endParaRPr>
          </a:p>
        </p:txBody>
      </p:sp>
      <p:pic>
        <p:nvPicPr>
          <p:cNvPr id="10" name="Picture Placeholder 8">
            <a:extLst>
              <a:ext uri="{FF2B5EF4-FFF2-40B4-BE49-F238E27FC236}">
                <a16:creationId xmlns:a16="http://schemas.microsoft.com/office/drawing/2014/main" id="{A3227412-1F35-D1EE-DCD8-EFE2AD785DFE}"/>
              </a:ext>
            </a:extLst>
          </p:cNvPr>
          <p:cNvPicPr>
            <a:picLocks noChangeAspect="1"/>
          </p:cNvPicPr>
          <p:nvPr/>
        </p:nvPicPr>
        <p:blipFill>
          <a:blip r:embed="rId3">
            <a:extLst>
              <a:ext uri="{28A0092B-C50C-407E-A947-70E740481C1C}">
                <a14:useLocalDpi xmlns:a14="http://schemas.microsoft.com/office/drawing/2010/main" val="0"/>
              </a:ext>
            </a:extLst>
          </a:blip>
          <a:srcRect t="5837" b="5772"/>
          <a:stretch>
            <a:fillRect/>
          </a:stretch>
        </p:blipFill>
        <p:spPr>
          <a:xfrm>
            <a:off x="7975600" y="882061"/>
            <a:ext cx="3790890" cy="2390828"/>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07807F88-8583-764B-DC09-203DFCAD2B77}"/>
              </a:ext>
            </a:extLst>
          </p:cNvPr>
          <p:cNvPicPr>
            <a:picLocks noChangeAspect="1"/>
          </p:cNvPicPr>
          <p:nvPr/>
        </p:nvPicPr>
        <p:blipFill>
          <a:blip r:embed="rId5">
            <a:extLst>
              <a:ext uri="{28A0092B-C50C-407E-A947-70E740481C1C}">
                <a14:useLocalDpi xmlns:a14="http://schemas.microsoft.com/office/drawing/2010/main" val="0"/>
              </a:ext>
            </a:extLst>
          </a:blip>
          <a:srcRect t="6035" b="11137"/>
          <a:stretch>
            <a:fillRect/>
          </a:stretch>
        </p:blipFill>
        <p:spPr>
          <a:xfrm>
            <a:off x="7975600" y="3378121"/>
            <a:ext cx="3790890" cy="2390828"/>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666921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A12EDCDA-9EB8-45BD-3A0D-F44BCD3C368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CDC06C6-DF73-6263-3913-322B33318690}"/>
              </a:ext>
            </a:extLst>
          </p:cNvPr>
          <p:cNvSpPr>
            <a:spLocks noGrp="1"/>
          </p:cNvSpPr>
          <p:nvPr>
            <p:ph type="body" sz="quarter" idx="83"/>
          </p:nvPr>
        </p:nvSpPr>
        <p:spPr/>
        <p:txBody>
          <a:bodyPr/>
          <a:lstStyle/>
          <a:p>
            <a:r>
              <a:rPr lang="en-US" b="1" dirty="0"/>
              <a:t>Source: </a:t>
            </a:r>
            <a:r>
              <a:rPr lang="en-US" dirty="0"/>
              <a:t>DCM / Lucozade. Conducted by; </a:t>
            </a:r>
            <a:r>
              <a:rPr lang="en-US" dirty="0" err="1"/>
              <a:t>Differentology</a:t>
            </a:r>
            <a:r>
              <a:rPr lang="en-US" dirty="0"/>
              <a:t>, April 2022. </a:t>
            </a:r>
          </a:p>
          <a:p>
            <a:endParaRPr lang="en-US" dirty="0"/>
          </a:p>
        </p:txBody>
      </p:sp>
      <p:sp>
        <p:nvSpPr>
          <p:cNvPr id="8" name="Title 2">
            <a:extLst>
              <a:ext uri="{FF2B5EF4-FFF2-40B4-BE49-F238E27FC236}">
                <a16:creationId xmlns:a16="http://schemas.microsoft.com/office/drawing/2014/main" id="{25A23702-23B0-F6B5-C932-77430D865A58}"/>
              </a:ext>
            </a:extLst>
          </p:cNvPr>
          <p:cNvSpPr>
            <a:spLocks noGrp="1"/>
          </p:cNvSpPr>
          <p:nvPr>
            <p:ph type="title"/>
          </p:nvPr>
        </p:nvSpPr>
        <p:spPr>
          <a:xfrm>
            <a:off x="510922" y="476824"/>
            <a:ext cx="10837631" cy="525552"/>
          </a:xfrm>
        </p:spPr>
        <p:txBody>
          <a:bodyPr/>
          <a:lstStyle/>
          <a:p>
            <a:r>
              <a:rPr lang="en-US" dirty="0"/>
              <a:t>Lucozade</a:t>
            </a:r>
          </a:p>
        </p:txBody>
      </p:sp>
      <p:sp>
        <p:nvSpPr>
          <p:cNvPr id="9" name="Text Placeholder 4">
            <a:extLst>
              <a:ext uri="{FF2B5EF4-FFF2-40B4-BE49-F238E27FC236}">
                <a16:creationId xmlns:a16="http://schemas.microsoft.com/office/drawing/2014/main" id="{59A35327-4F10-D693-657B-DD464566F54C}"/>
              </a:ext>
            </a:extLst>
          </p:cNvPr>
          <p:cNvSpPr>
            <a:spLocks noGrp="1"/>
          </p:cNvSpPr>
          <p:nvPr>
            <p:ph type="body" sz="quarter" idx="16"/>
          </p:nvPr>
        </p:nvSpPr>
        <p:spPr>
          <a:xfrm>
            <a:off x="508533" y="1713781"/>
            <a:ext cx="4148527" cy="3892362"/>
          </a:xfrm>
        </p:spPr>
        <p:txBody>
          <a:bodyPr/>
          <a:lstStyle/>
          <a:p>
            <a:pPr defTabSz="654246">
              <a:lnSpc>
                <a:spcPct val="100000"/>
              </a:lnSpc>
            </a:pPr>
            <a:r>
              <a:rPr lang="en-GB" altLang="en-US" b="1" dirty="0">
                <a:cs typeface="Arial" pitchFamily="34" charset="0"/>
              </a:rPr>
              <a:t>Background</a:t>
            </a:r>
            <a:br>
              <a:rPr lang="en-GB" altLang="en-US" dirty="0">
                <a:cs typeface="Arial" pitchFamily="34" charset="0"/>
              </a:rPr>
            </a:br>
            <a:r>
              <a:rPr lang="en-GB" altLang="en-US" dirty="0">
                <a:solidFill>
                  <a:srgbClr val="000000"/>
                </a:solidFill>
                <a:cs typeface="Arial" pitchFamily="34" charset="0"/>
              </a:rPr>
              <a:t>In 2022, Lucozade wanted to test out the impact of including cinema in its AV mix. Knowing it could help the brand increase reach, particularly amongst younger, affluent audiences, Lucozade wanted to see what the high attention environment could deliver in terms of cut through and brand impact.</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cs typeface="Arial" pitchFamily="34" charset="0"/>
              </a:rPr>
              <a:t>Plan</a:t>
            </a:r>
            <a:br>
              <a:rPr lang="en-GB" altLang="en-US" dirty="0">
                <a:cs typeface="Arial" pitchFamily="34" charset="0"/>
              </a:rPr>
            </a:br>
            <a:r>
              <a:rPr lang="en-GB" altLang="en-US" dirty="0">
                <a:solidFill>
                  <a:srgbClr val="000000"/>
                </a:solidFill>
                <a:cs typeface="Arial" pitchFamily="34" charset="0"/>
              </a:rPr>
              <a:t>As the campaign was predominantly looking to reach a broad adult audience the HFSS AGP was the best option for maximising reach, which gave this campaign access to titles including </a:t>
            </a:r>
            <a:r>
              <a:rPr lang="en-GB" altLang="en-US" i="1" dirty="0">
                <a:solidFill>
                  <a:srgbClr val="000000"/>
                </a:solidFill>
                <a:cs typeface="Arial" pitchFamily="34" charset="0"/>
              </a:rPr>
              <a:t>the batman </a:t>
            </a:r>
            <a:r>
              <a:rPr lang="en-GB" altLang="en-US" dirty="0">
                <a:solidFill>
                  <a:srgbClr val="000000"/>
                </a:solidFill>
                <a:cs typeface="Arial" pitchFamily="34" charset="0"/>
              </a:rPr>
              <a:t>&amp; </a:t>
            </a:r>
            <a:r>
              <a:rPr lang="en-GB" altLang="en-US" i="1" dirty="0">
                <a:solidFill>
                  <a:srgbClr val="000000"/>
                </a:solidFill>
                <a:cs typeface="Arial" pitchFamily="34" charset="0"/>
              </a:rPr>
              <a:t>uncharted</a:t>
            </a:r>
            <a:r>
              <a:rPr lang="en-GB" altLang="en-US" dirty="0">
                <a:solidFill>
                  <a:srgbClr val="000000"/>
                </a:solidFill>
                <a:cs typeface="Arial" pitchFamily="34" charset="0"/>
              </a:rPr>
              <a:t>.</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dirty="0">
                <a:solidFill>
                  <a:srgbClr val="000000"/>
                </a:solidFill>
                <a:cs typeface="Arial" pitchFamily="34" charset="0"/>
              </a:rPr>
              <a:t>Cinema was included on the plan alongside TV &amp; BVOD with all channels running the same 30” creative to drive reach.</a:t>
            </a:r>
            <a:br>
              <a:rPr lang="en-GB" altLang="en-US" dirty="0">
                <a:solidFill>
                  <a:srgbClr val="000000"/>
                </a:solidFill>
                <a:cs typeface="Arial" pitchFamily="34" charset="0"/>
              </a:rPr>
            </a:br>
            <a:br>
              <a:rPr lang="en-GB" altLang="en-US" dirty="0">
                <a:solidFill>
                  <a:srgbClr val="000000"/>
                </a:solidFill>
                <a:cs typeface="Arial" pitchFamily="34" charset="0"/>
              </a:rPr>
            </a:br>
            <a:r>
              <a:rPr lang="en-GB" b="1" dirty="0"/>
              <a:t>Results</a:t>
            </a:r>
            <a:br>
              <a:rPr lang="en-GB" dirty="0"/>
            </a:br>
            <a:r>
              <a:rPr lang="en-GB" dirty="0">
                <a:solidFill>
                  <a:srgbClr val="000000"/>
                </a:solidFill>
              </a:rPr>
              <a:t>Exposure to the Lucozade ad on the big screen helped to improve perceptions of the brand and resultingly increase consideration.</a:t>
            </a:r>
            <a:endParaRPr lang="en-GB" dirty="0">
              <a:solidFill>
                <a:srgbClr val="AC162C"/>
              </a:solidFill>
            </a:endParaRPr>
          </a:p>
        </p:txBody>
      </p:sp>
      <p:pic>
        <p:nvPicPr>
          <p:cNvPr id="10" name="Picture Placeholder 8">
            <a:extLst>
              <a:ext uri="{FF2B5EF4-FFF2-40B4-BE49-F238E27FC236}">
                <a16:creationId xmlns:a16="http://schemas.microsoft.com/office/drawing/2014/main" id="{847BD4BF-35C1-3C92-69E0-E0BBBFF6B8AD}"/>
              </a:ext>
            </a:extLst>
          </p:cNvPr>
          <p:cNvPicPr>
            <a:picLocks noChangeAspect="1"/>
          </p:cNvPicPr>
          <p:nvPr/>
        </p:nvPicPr>
        <p:blipFill>
          <a:blip r:embed="rId3">
            <a:extLst>
              <a:ext uri="{28A0092B-C50C-407E-A947-70E740481C1C}">
                <a14:useLocalDpi xmlns:a14="http://schemas.microsoft.com/office/drawing/2010/main" val="0"/>
              </a:ext>
            </a:extLst>
          </a:blip>
          <a:srcRect t="5837" b="5772"/>
          <a:stretch>
            <a:fillRect/>
          </a:stretch>
        </p:blipFill>
        <p:spPr>
          <a:xfrm>
            <a:off x="5181008" y="3733799"/>
            <a:ext cx="3226926" cy="2035149"/>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C1B6A3F9-B032-9581-1C46-12925DD18478}"/>
              </a:ext>
            </a:extLst>
          </p:cNvPr>
          <p:cNvPicPr>
            <a:picLocks noChangeAspect="1"/>
          </p:cNvPicPr>
          <p:nvPr/>
        </p:nvPicPr>
        <p:blipFill>
          <a:blip r:embed="rId5">
            <a:extLst>
              <a:ext uri="{28A0092B-C50C-407E-A947-70E740481C1C}">
                <a14:useLocalDpi xmlns:a14="http://schemas.microsoft.com/office/drawing/2010/main" val="0"/>
              </a:ext>
            </a:extLst>
          </a:blip>
          <a:srcRect t="6035" b="11137"/>
          <a:stretch>
            <a:fillRect/>
          </a:stretch>
        </p:blipFill>
        <p:spPr>
          <a:xfrm>
            <a:off x="8539564" y="3733799"/>
            <a:ext cx="3226926" cy="2035149"/>
          </a:xfrm>
          <a:prstGeom prst="roundRect">
            <a:avLst>
              <a:gd name="adj" fmla="val 1469"/>
            </a:avLst>
          </a:prstGeom>
          <a:blipFill>
            <a:blip r:embed="rId4"/>
            <a:srcRect/>
            <a:stretch>
              <a:fillRect t="-13649" b="-13649"/>
            </a:stretch>
          </a:blipFill>
        </p:spPr>
      </p:pic>
      <p:sp>
        <p:nvSpPr>
          <p:cNvPr id="3" name="Subtitle 3">
            <a:extLst>
              <a:ext uri="{FF2B5EF4-FFF2-40B4-BE49-F238E27FC236}">
                <a16:creationId xmlns:a16="http://schemas.microsoft.com/office/drawing/2014/main" id="{90281D35-43C1-07D2-AD96-FD07F23C9A41}"/>
              </a:ext>
            </a:extLst>
          </p:cNvPr>
          <p:cNvSpPr>
            <a:spLocks noGrp="1"/>
          </p:cNvSpPr>
          <p:nvPr>
            <p:ph type="subTitle" idx="1"/>
          </p:nvPr>
        </p:nvSpPr>
        <p:spPr>
          <a:xfrm>
            <a:off x="508533" y="1146201"/>
            <a:ext cx="4617721" cy="347555"/>
          </a:xfrm>
        </p:spPr>
        <p:txBody>
          <a:bodyPr/>
          <a:lstStyle/>
          <a:p>
            <a:r>
              <a:rPr lang="en-GB" dirty="0"/>
              <a:t>It’s on</a:t>
            </a:r>
          </a:p>
        </p:txBody>
      </p:sp>
      <p:sp>
        <p:nvSpPr>
          <p:cNvPr id="4" name="Text Placeholder 4">
            <a:extLst>
              <a:ext uri="{FF2B5EF4-FFF2-40B4-BE49-F238E27FC236}">
                <a16:creationId xmlns:a16="http://schemas.microsoft.com/office/drawing/2014/main" id="{18DF2919-68AB-80A2-ED97-95B60C7298D4}"/>
              </a:ext>
            </a:extLst>
          </p:cNvPr>
          <p:cNvSpPr txBox="1">
            <a:spLocks/>
          </p:cNvSpPr>
          <p:nvPr/>
        </p:nvSpPr>
        <p:spPr>
          <a:xfrm>
            <a:off x="5186321" y="1722859"/>
            <a:ext cx="6580169" cy="1824873"/>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spcBef>
                <a:spcPts val="600"/>
              </a:spcBef>
            </a:pPr>
            <a:r>
              <a:rPr lang="en-GB" b="1" dirty="0"/>
              <a:t>Improve impressions</a:t>
            </a:r>
            <a:br>
              <a:rPr lang="en-GB" b="1" dirty="0"/>
            </a:br>
            <a:r>
              <a:rPr lang="en-GB" dirty="0">
                <a:solidFill>
                  <a:srgbClr val="000000"/>
                </a:solidFill>
              </a:rPr>
              <a:t>Uplifts for key brand perceptions; </a:t>
            </a:r>
            <a:r>
              <a:rPr lang="en-GB" i="1" dirty="0">
                <a:solidFill>
                  <a:srgbClr val="000000"/>
                </a:solidFill>
              </a:rPr>
              <a:t>‘helps me perform at my best’</a:t>
            </a:r>
            <a:r>
              <a:rPr lang="en-GB" dirty="0">
                <a:solidFill>
                  <a:srgbClr val="000000"/>
                </a:solidFill>
              </a:rPr>
              <a:t> (+31%) and </a:t>
            </a:r>
            <a:r>
              <a:rPr lang="en-GB" i="1" dirty="0">
                <a:solidFill>
                  <a:srgbClr val="000000"/>
                </a:solidFill>
              </a:rPr>
              <a:t>‘is a fun brand’ </a:t>
            </a:r>
            <a:r>
              <a:rPr lang="en-GB" dirty="0">
                <a:solidFill>
                  <a:srgbClr val="000000"/>
                </a:solidFill>
              </a:rPr>
              <a:t>(+30%) amongst those exposed via cinema.</a:t>
            </a:r>
            <a:br>
              <a:rPr lang="en-GB" dirty="0">
                <a:solidFill>
                  <a:srgbClr val="000000"/>
                </a:solidFill>
              </a:rPr>
            </a:br>
            <a:br>
              <a:rPr lang="en-GB" dirty="0">
                <a:solidFill>
                  <a:srgbClr val="000000"/>
                </a:solidFill>
              </a:rPr>
            </a:br>
            <a:r>
              <a:rPr lang="en-GB" b="1" dirty="0"/>
              <a:t>Drive consideration</a:t>
            </a:r>
            <a:br>
              <a:rPr lang="en-GB" dirty="0"/>
            </a:br>
            <a:r>
              <a:rPr lang="en-GB" dirty="0">
                <a:solidFill>
                  <a:srgbClr val="000000"/>
                </a:solidFill>
              </a:rPr>
              <a:t>Significant uplift in those claiming to be ‘extremely likely’ (+38%) to consider the brand vs. control group.</a:t>
            </a:r>
            <a:br>
              <a:rPr lang="en-GB" dirty="0">
                <a:solidFill>
                  <a:srgbClr val="000000"/>
                </a:solidFill>
              </a:rPr>
            </a:br>
            <a:br>
              <a:rPr lang="en-GB" dirty="0">
                <a:solidFill>
                  <a:srgbClr val="000000"/>
                </a:solidFill>
              </a:rPr>
            </a:br>
            <a:r>
              <a:rPr lang="en-GB" b="1" dirty="0">
                <a:solidFill>
                  <a:srgbClr val="000000"/>
                </a:solidFill>
              </a:rPr>
              <a:t>Lasting impact</a:t>
            </a:r>
            <a:br>
              <a:rPr lang="en-GB" dirty="0">
                <a:solidFill>
                  <a:srgbClr val="000000"/>
                </a:solidFill>
              </a:rPr>
            </a:br>
            <a:r>
              <a:rPr lang="en-GB" dirty="0">
                <a:solidFill>
                  <a:srgbClr val="000000"/>
                </a:solidFill>
              </a:rPr>
              <a:t>Those exposed in cinema were +37% more likely to be able to recall the advertisement.</a:t>
            </a:r>
          </a:p>
        </p:txBody>
      </p:sp>
      <p:graphicFrame>
        <p:nvGraphicFramePr>
          <p:cNvPr id="5" name="Table 4">
            <a:extLst>
              <a:ext uri="{FF2B5EF4-FFF2-40B4-BE49-F238E27FC236}">
                <a16:creationId xmlns:a16="http://schemas.microsoft.com/office/drawing/2014/main" id="{08D2209D-1535-E8B7-763A-C581930B030E}"/>
              </a:ext>
            </a:extLst>
          </p:cNvPr>
          <p:cNvGraphicFramePr>
            <a:graphicFrameLocks noGrp="1"/>
          </p:cNvGraphicFramePr>
          <p:nvPr>
            <p:extLst>
              <p:ext uri="{D42A27DB-BD31-4B8C-83A1-F6EECF244321}">
                <p14:modId xmlns:p14="http://schemas.microsoft.com/office/powerpoint/2010/main" val="1453358263"/>
              </p:ext>
            </p:extLst>
          </p:nvPr>
        </p:nvGraphicFramePr>
        <p:xfrm>
          <a:off x="5181008" y="836749"/>
          <a:ext cx="6500070" cy="703388"/>
        </p:xfrm>
        <a:graphic>
          <a:graphicData uri="http://schemas.openxmlformats.org/drawingml/2006/table">
            <a:tbl>
              <a:tblPr firstRow="1" bandRow="1">
                <a:tableStyleId>{7DF18680-E054-41AD-8BC1-D1AEF772440D}</a:tableStyleId>
              </a:tblPr>
              <a:tblGrid>
                <a:gridCol w="1564020">
                  <a:extLst>
                    <a:ext uri="{9D8B030D-6E8A-4147-A177-3AD203B41FA5}">
                      <a16:colId xmlns:a16="http://schemas.microsoft.com/office/drawing/2014/main" val="3445733911"/>
                    </a:ext>
                  </a:extLst>
                </a:gridCol>
                <a:gridCol w="1686014">
                  <a:extLst>
                    <a:ext uri="{9D8B030D-6E8A-4147-A177-3AD203B41FA5}">
                      <a16:colId xmlns:a16="http://schemas.microsoft.com/office/drawing/2014/main" val="2072537272"/>
                    </a:ext>
                  </a:extLst>
                </a:gridCol>
                <a:gridCol w="1625018">
                  <a:extLst>
                    <a:ext uri="{9D8B030D-6E8A-4147-A177-3AD203B41FA5}">
                      <a16:colId xmlns:a16="http://schemas.microsoft.com/office/drawing/2014/main" val="3314162814"/>
                    </a:ext>
                  </a:extLst>
                </a:gridCol>
                <a:gridCol w="1625018">
                  <a:extLst>
                    <a:ext uri="{9D8B030D-6E8A-4147-A177-3AD203B41FA5}">
                      <a16:colId xmlns:a16="http://schemas.microsoft.com/office/drawing/2014/main" val="776944138"/>
                    </a:ext>
                  </a:extLst>
                </a:gridCol>
              </a:tblGrid>
              <a:tr h="344730">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358658">
                <a:tc>
                  <a:txBody>
                    <a:bodyPr/>
                    <a:lstStyle/>
                    <a:p>
                      <a:pPr algn="l" fontAlgn="ctr"/>
                      <a:r>
                        <a:rPr lang="en-GB" sz="1200" b="0" u="none" strike="noStrike" dirty="0">
                          <a:solidFill>
                            <a:schemeClr val="tx1"/>
                          </a:solidFill>
                          <a:effectLst/>
                        </a:rPr>
                        <a:t> </a:t>
                      </a:r>
                      <a:r>
                        <a:rPr lang="en-GB" sz="1200" b="0" u="none" strike="noStrike" dirty="0" err="1">
                          <a:solidFill>
                            <a:schemeClr val="tx1"/>
                          </a:solidFill>
                          <a:effectLst/>
                        </a:rPr>
                        <a:t>EssenceMediacom</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Adults</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HFSS AGP</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30”</a:t>
                      </a:r>
                      <a:endParaRPr lang="en-GB" sz="12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Tree>
    <p:extLst>
      <p:ext uri="{BB962C8B-B14F-4D97-AF65-F5344CB8AC3E}">
        <p14:creationId xmlns:p14="http://schemas.microsoft.com/office/powerpoint/2010/main" val="3161293142"/>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2940</TotalTime>
  <Words>514</Words>
  <Application>Microsoft Office PowerPoint</Application>
  <PresentationFormat>Widescreen</PresentationFormat>
  <Paragraphs>30</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Arial</vt:lpstr>
      <vt:lpstr>Helvetica Neue Light</vt:lpstr>
      <vt:lpstr>Inter Tight</vt:lpstr>
      <vt:lpstr>Symbol</vt:lpstr>
      <vt:lpstr>04. Text</vt:lpstr>
      <vt:lpstr>Lucozade</vt:lpstr>
      <vt:lpstr>Lucozade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WRKEXP1</cp:lastModifiedBy>
  <cp:revision>6</cp:revision>
  <dcterms:created xsi:type="dcterms:W3CDTF">2026-06-18T13:58:37Z</dcterms:created>
  <dcterms:modified xsi:type="dcterms:W3CDTF">2026-08-10T12:48:55Z</dcterms:modified>
</cp:coreProperties>
</file>