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8" r:id="rId2"/>
    <p:sldId id="32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8"/>
          </p14:sldIdLst>
        </p14:section>
        <p14:section name="Detailed" id="{0EA4DDEA-782D-AA44-8D9A-864B26D7F0FD}">
          <p14:sldIdLst>
            <p14:sldId id="32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8256A9-A828-DF46-9675-5556FA0246A7}" v="23" dt="2026-07-30T20:23:02.5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1"/>
    <p:restoredTop sz="91370"/>
  </p:normalViewPr>
  <p:slideViewPr>
    <p:cSldViewPr snapToGrid="0">
      <p:cViewPr varScale="1">
        <p:scale>
          <a:sx n="68" d="100"/>
          <a:sy n="68" d="100"/>
        </p:scale>
        <p:origin x="780" y="4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31T17:51:17.259" v="1358" actId="20577"/>
      <pc:docMkLst>
        <pc:docMk/>
      </pc:docMkLst>
      <pc:sldChg chg="addSp delSp modSp new mod setBg modNotesTx">
        <pc:chgData name="Lottie Thompson [sd22c2t]" userId="98a8b714-f796-4d31-a9a4-7dc84f343c61" providerId="ADAL" clId="{2BD75302-921E-5E9F-A20A-9DC17D688525}" dt="2026-07-31T17:51:17.259" v="1358" actId="20577"/>
        <pc:sldMkLst>
          <pc:docMk/>
          <pc:sldMk cId="4206237398" sldId="328"/>
        </pc:sldMkLst>
        <pc:spChg chg="mod">
          <ac:chgData name="Lottie Thompson [sd22c2t]" userId="98a8b714-f796-4d31-a9a4-7dc84f343c61" providerId="ADAL" clId="{2BD75302-921E-5E9F-A20A-9DC17D688525}" dt="2026-07-30T20:22:42.431" v="1319" actId="20577"/>
          <ac:spMkLst>
            <pc:docMk/>
            <pc:sldMk cId="4206237398" sldId="328"/>
            <ac:spMk id="2" creationId="{E1861E6D-CFC2-EC54-F430-6E3ACB620AB4}"/>
          </ac:spMkLst>
        </pc:spChg>
        <pc:spChg chg="add del mod">
          <ac:chgData name="Lottie Thompson [sd22c2t]" userId="98a8b714-f796-4d31-a9a4-7dc84f343c61" providerId="ADAL" clId="{2BD75302-921E-5E9F-A20A-9DC17D688525}" dt="2026-07-30T20:07:32.889" v="1167" actId="478"/>
          <ac:spMkLst>
            <pc:docMk/>
            <pc:sldMk cId="4206237398" sldId="328"/>
            <ac:spMk id="3" creationId="{83E02633-3F5B-AD84-9057-7C3219F78B86}"/>
          </ac:spMkLst>
        </pc:spChg>
        <pc:spChg chg="add del mod">
          <ac:chgData name="Lottie Thompson [sd22c2t]" userId="98a8b714-f796-4d31-a9a4-7dc84f343c61" providerId="ADAL" clId="{2BD75302-921E-5E9F-A20A-9DC17D688525}" dt="2026-07-30T20:07:33.886" v="1168" actId="478"/>
          <ac:spMkLst>
            <pc:docMk/>
            <pc:sldMk cId="4206237398" sldId="328"/>
            <ac:spMk id="5" creationId="{8FCF0F56-EB9B-CE47-0C59-318236F9471C}"/>
          </ac:spMkLst>
        </pc:spChg>
        <pc:spChg chg="add mod">
          <ac:chgData name="Lottie Thompson [sd22c2t]" userId="98a8b714-f796-4d31-a9a4-7dc84f343c61" providerId="ADAL" clId="{2BD75302-921E-5E9F-A20A-9DC17D688525}" dt="2026-07-30T20:07:29.741" v="1166" actId="20577"/>
          <ac:spMkLst>
            <pc:docMk/>
            <pc:sldMk cId="4206237398" sldId="328"/>
            <ac:spMk id="8" creationId="{2776F7F1-05A9-38DD-7249-50525ED94B04}"/>
          </ac:spMkLst>
        </pc:spChg>
        <pc:spChg chg="add mod">
          <ac:chgData name="Lottie Thompson [sd22c2t]" userId="98a8b714-f796-4d31-a9a4-7dc84f343c61" providerId="ADAL" clId="{2BD75302-921E-5E9F-A20A-9DC17D688525}" dt="2026-07-31T17:51:17.259" v="1358" actId="20577"/>
          <ac:spMkLst>
            <pc:docMk/>
            <pc:sldMk cId="4206237398" sldId="328"/>
            <ac:spMk id="9" creationId="{57C6985E-8A3D-7F38-1363-413EE0EB8B0F}"/>
          </ac:spMkLst>
        </pc:spChg>
        <pc:spChg chg="add mod">
          <ac:chgData name="Lottie Thompson [sd22c2t]" userId="98a8b714-f796-4d31-a9a4-7dc84f343c61" providerId="ADAL" clId="{2BD75302-921E-5E9F-A20A-9DC17D688525}" dt="2026-07-30T20:08:55.953" v="1213" actId="20577"/>
          <ac:spMkLst>
            <pc:docMk/>
            <pc:sldMk cId="4206237398" sldId="328"/>
            <ac:spMk id="12" creationId="{F025E750-5BEE-9B6C-45F6-C4FF03237A15}"/>
          </ac:spMkLst>
        </pc:spChg>
        <pc:picChg chg="add mod">
          <ac:chgData name="Lottie Thompson [sd22c2t]" userId="98a8b714-f796-4d31-a9a4-7dc84f343c61" providerId="ADAL" clId="{2BD75302-921E-5E9F-A20A-9DC17D688525}" dt="2026-07-30T20:10:05.551" v="1214" actId="14826"/>
          <ac:picMkLst>
            <pc:docMk/>
            <pc:sldMk cId="4206237398" sldId="328"/>
            <ac:picMk id="10" creationId="{3D0B2954-36E8-5A4D-8548-644A86150C4D}"/>
          </ac:picMkLst>
        </pc:picChg>
        <pc:picChg chg="add mod">
          <ac:chgData name="Lottie Thompson [sd22c2t]" userId="98a8b714-f796-4d31-a9a4-7dc84f343c61" providerId="ADAL" clId="{2BD75302-921E-5E9F-A20A-9DC17D688525}" dt="2026-07-30T20:10:14.799" v="1215" actId="14826"/>
          <ac:picMkLst>
            <pc:docMk/>
            <pc:sldMk cId="4206237398" sldId="328"/>
            <ac:picMk id="11" creationId="{6D0E024F-0CA2-8D63-1BDB-74091B9B2A4E}"/>
          </ac:picMkLst>
        </pc:picChg>
      </pc:sldChg>
      <pc:sldChg chg="addSp delSp modSp add mod ord setBg">
        <pc:chgData name="Lottie Thompson [sd22c2t]" userId="98a8b714-f796-4d31-a9a4-7dc84f343c61" providerId="ADAL" clId="{2BD75302-921E-5E9F-A20A-9DC17D688525}" dt="2026-07-30T20:23:10.180" v="1356" actId="20577"/>
        <pc:sldMkLst>
          <pc:docMk/>
          <pc:sldMk cId="133886295" sldId="329"/>
        </pc:sldMkLst>
        <pc:spChg chg="mod">
          <ac:chgData name="Lottie Thompson [sd22c2t]" userId="98a8b714-f796-4d31-a9a4-7dc84f343c61" providerId="ADAL" clId="{2BD75302-921E-5E9F-A20A-9DC17D688525}" dt="2026-07-30T20:23:10.180" v="1356" actId="20577"/>
          <ac:spMkLst>
            <pc:docMk/>
            <pc:sldMk cId="133886295" sldId="329"/>
            <ac:spMk id="2" creationId="{D5ACA8BC-54FB-38C6-15A5-CAC07D670B8D}"/>
          </ac:spMkLst>
        </pc:spChg>
        <pc:spChg chg="add mod">
          <ac:chgData name="Lottie Thompson [sd22c2t]" userId="98a8b714-f796-4d31-a9a4-7dc84f343c61" providerId="ADAL" clId="{2BD75302-921E-5E9F-A20A-9DC17D688525}" dt="2026-07-30T20:11:54.775" v="1233" actId="20577"/>
          <ac:spMkLst>
            <pc:docMk/>
            <pc:sldMk cId="133886295" sldId="329"/>
            <ac:spMk id="3" creationId="{75FA2889-0B84-FDD2-E4C8-84C028999512}"/>
          </ac:spMkLst>
        </pc:spChg>
        <pc:spChg chg="add del mod">
          <ac:chgData name="Lottie Thompson [sd22c2t]" userId="98a8b714-f796-4d31-a9a4-7dc84f343c61" providerId="ADAL" clId="{2BD75302-921E-5E9F-A20A-9DC17D688525}" dt="2026-07-30T20:11:06.167" v="1222" actId="478"/>
          <ac:spMkLst>
            <pc:docMk/>
            <pc:sldMk cId="133886295" sldId="329"/>
            <ac:spMk id="5" creationId="{1DF3A3F1-0BA8-D147-7F4F-215189614F63}"/>
          </ac:spMkLst>
        </pc:spChg>
        <pc:spChg chg="add mod">
          <ac:chgData name="Lottie Thompson [sd22c2t]" userId="98a8b714-f796-4d31-a9a4-7dc84f343c61" providerId="ADAL" clId="{2BD75302-921E-5E9F-A20A-9DC17D688525}" dt="2026-07-30T20:21:28.096" v="1313" actId="1076"/>
          <ac:spMkLst>
            <pc:docMk/>
            <pc:sldMk cId="133886295" sldId="329"/>
            <ac:spMk id="7" creationId="{55B1B07C-5E69-759E-D37B-2A3EF7F109D5}"/>
          </ac:spMkLst>
        </pc:spChg>
        <pc:spChg chg="mod">
          <ac:chgData name="Lottie Thompson [sd22c2t]" userId="98a8b714-f796-4d31-a9a4-7dc84f343c61" providerId="ADAL" clId="{2BD75302-921E-5E9F-A20A-9DC17D688525}" dt="2026-07-30T20:11:21.456" v="1228" actId="20577"/>
          <ac:spMkLst>
            <pc:docMk/>
            <pc:sldMk cId="133886295" sldId="329"/>
            <ac:spMk id="8" creationId="{E72D4A28-BB76-1119-4DB4-4742DADDC676}"/>
          </ac:spMkLst>
        </pc:spChg>
        <pc:spChg chg="mod">
          <ac:chgData name="Lottie Thompson [sd22c2t]" userId="98a8b714-f796-4d31-a9a4-7dc84f343c61" providerId="ADAL" clId="{2BD75302-921E-5E9F-A20A-9DC17D688525}" dt="2026-07-30T20:12:47.419" v="1258" actId="1076"/>
          <ac:spMkLst>
            <pc:docMk/>
            <pc:sldMk cId="133886295" sldId="329"/>
            <ac:spMk id="9" creationId="{B1D548DE-604D-E5D7-A71A-FAA5132A76C2}"/>
          </ac:spMkLst>
        </pc:spChg>
        <pc:spChg chg="add mod">
          <ac:chgData name="Lottie Thompson [sd22c2t]" userId="98a8b714-f796-4d31-a9a4-7dc84f343c61" providerId="ADAL" clId="{2BD75302-921E-5E9F-A20A-9DC17D688525}" dt="2026-07-30T20:11:06.521" v="1223"/>
          <ac:spMkLst>
            <pc:docMk/>
            <pc:sldMk cId="133886295" sldId="329"/>
            <ac:spMk id="12" creationId="{EACBE634-F3C0-DD96-C1B7-39A0D23C5635}"/>
          </ac:spMkLst>
        </pc:spChg>
        <pc:graphicFrameChg chg="add mod modGraphic">
          <ac:chgData name="Lottie Thompson [sd22c2t]" userId="98a8b714-f796-4d31-a9a4-7dc84f343c61" providerId="ADAL" clId="{2BD75302-921E-5E9F-A20A-9DC17D688525}" dt="2026-07-30T20:21:59.405" v="1316" actId="207"/>
          <ac:graphicFrameMkLst>
            <pc:docMk/>
            <pc:sldMk cId="133886295" sldId="329"/>
            <ac:graphicFrameMk id="4" creationId="{5CDC8833-7BAC-1BC7-965B-DB514740901F}"/>
          </ac:graphicFrameMkLst>
        </pc:graphicFrameChg>
        <pc:picChg chg="add del mod">
          <ac:chgData name="Lottie Thompson [sd22c2t]" userId="98a8b714-f796-4d31-a9a4-7dc84f343c61" providerId="ADAL" clId="{2BD75302-921E-5E9F-A20A-9DC17D688525}" dt="2026-07-30T20:12:52.873" v="1260" actId="478"/>
          <ac:picMkLst>
            <pc:docMk/>
            <pc:sldMk cId="133886295" sldId="329"/>
            <ac:picMk id="6" creationId="{0843F395-580F-9F83-AD04-1EC2AFEBE09C}"/>
          </ac:picMkLst>
        </pc:picChg>
        <pc:picChg chg="del mod">
          <ac:chgData name="Lottie Thompson [sd22c2t]" userId="98a8b714-f796-4d31-a9a4-7dc84f343c61" providerId="ADAL" clId="{2BD75302-921E-5E9F-A20A-9DC17D688525}" dt="2026-07-30T20:12:51.626" v="1259" actId="478"/>
          <ac:picMkLst>
            <pc:docMk/>
            <pc:sldMk cId="133886295" sldId="329"/>
            <ac:picMk id="10" creationId="{51D27EFC-5A1A-A0BF-050F-F14D7D5E3405}"/>
          </ac:picMkLst>
        </pc:picChg>
        <pc:picChg chg="del mod">
          <ac:chgData name="Lottie Thompson [sd22c2t]" userId="98a8b714-f796-4d31-a9a4-7dc84f343c61" providerId="ADAL" clId="{2BD75302-921E-5E9F-A20A-9DC17D688525}" dt="2026-07-30T20:12:53.890" v="1261" actId="478"/>
          <ac:picMkLst>
            <pc:docMk/>
            <pc:sldMk cId="133886295" sldId="329"/>
            <ac:picMk id="11" creationId="{4AC65905-1166-1076-3DE7-F60A2E70C2E2}"/>
          </ac:picMkLst>
        </pc:picChg>
        <pc:picChg chg="add mod">
          <ac:chgData name="Lottie Thompson [sd22c2t]" userId="98a8b714-f796-4d31-a9a4-7dc84f343c61" providerId="ADAL" clId="{2BD75302-921E-5E9F-A20A-9DC17D688525}" dt="2026-07-30T20:15:07.087" v="1267" actId="14100"/>
          <ac:picMkLst>
            <pc:docMk/>
            <pc:sldMk cId="133886295" sldId="329"/>
            <ac:picMk id="13" creationId="{269CD0CF-3BEA-9784-866B-53AED8EA1BD9}"/>
          </ac:picMkLst>
        </pc:picChg>
        <pc:picChg chg="add mod">
          <ac:chgData name="Lottie Thompson [sd22c2t]" userId="98a8b714-f796-4d31-a9a4-7dc84f343c61" providerId="ADAL" clId="{2BD75302-921E-5E9F-A20A-9DC17D688525}" dt="2026-07-30T20:21:18.948" v="1311" actId="1076"/>
          <ac:picMkLst>
            <pc:docMk/>
            <pc:sldMk cId="133886295" sldId="329"/>
            <ac:picMk id="14" creationId="{60971E03-3DF9-55EE-57B2-854B1886C12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source on previous presentation</a:t>
            </a:r>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47695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source on previous presentation</a:t>
            </a:r>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3568702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02/08/2026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861E6D-CFC2-EC54-F430-6E3ACB620AB4}"/>
              </a:ext>
            </a:extLst>
          </p:cNvPr>
          <p:cNvSpPr>
            <a:spLocks noGrp="1"/>
          </p:cNvSpPr>
          <p:nvPr>
            <p:ph type="body" sz="quarter" idx="83"/>
          </p:nvPr>
        </p:nvSpPr>
        <p:spPr/>
        <p:txBody>
          <a:bodyPr/>
          <a:lstStyle/>
          <a:p>
            <a:endParaRPr lang="en-US" dirty="0"/>
          </a:p>
        </p:txBody>
      </p:sp>
      <p:sp>
        <p:nvSpPr>
          <p:cNvPr id="8" name="Title 2">
            <a:extLst>
              <a:ext uri="{FF2B5EF4-FFF2-40B4-BE49-F238E27FC236}">
                <a16:creationId xmlns:a16="http://schemas.microsoft.com/office/drawing/2014/main" id="{2776F7F1-05A9-38DD-7249-50525ED94B04}"/>
              </a:ext>
            </a:extLst>
          </p:cNvPr>
          <p:cNvSpPr>
            <a:spLocks noGrp="1"/>
          </p:cNvSpPr>
          <p:nvPr>
            <p:ph type="title"/>
          </p:nvPr>
        </p:nvSpPr>
        <p:spPr>
          <a:xfrm>
            <a:off x="510922" y="476824"/>
            <a:ext cx="10837631" cy="525552"/>
          </a:xfrm>
        </p:spPr>
        <p:txBody>
          <a:bodyPr/>
          <a:lstStyle/>
          <a:p>
            <a:r>
              <a:rPr lang="en-US" dirty="0"/>
              <a:t>LEGO</a:t>
            </a:r>
          </a:p>
        </p:txBody>
      </p:sp>
      <p:sp>
        <p:nvSpPr>
          <p:cNvPr id="9" name="Text Placeholder 4">
            <a:extLst>
              <a:ext uri="{FF2B5EF4-FFF2-40B4-BE49-F238E27FC236}">
                <a16:creationId xmlns:a16="http://schemas.microsoft.com/office/drawing/2014/main" id="{57C6985E-8A3D-7F38-1363-413EE0EB8B0F}"/>
              </a:ext>
            </a:extLst>
          </p:cNvPr>
          <p:cNvSpPr>
            <a:spLocks noGrp="1"/>
          </p:cNvSpPr>
          <p:nvPr>
            <p:ph type="body" sz="quarter" idx="16"/>
          </p:nvPr>
        </p:nvSpPr>
        <p:spPr>
          <a:xfrm>
            <a:off x="510922" y="1512099"/>
            <a:ext cx="7442287" cy="3833802"/>
          </a:xfrm>
        </p:spPr>
        <p:txBody>
          <a:bodyPr/>
          <a:lstStyle/>
          <a:p>
            <a:pPr lvl="0" indent="0" defTabSz="961844">
              <a:lnSpc>
                <a:spcPct val="100000"/>
              </a:lnSpc>
              <a:spcBef>
                <a:spcPts val="0"/>
              </a:spcBef>
              <a:buClr>
                <a:srgbClr val="FFFFFF"/>
              </a:buClr>
              <a:buSzPct val="100000"/>
              <a:defRPr/>
            </a:pPr>
            <a:r>
              <a:rPr lang="en-GB" sz="1600" b="1" dirty="0"/>
              <a:t>Background</a:t>
            </a:r>
            <a:br>
              <a:rPr lang="en-GB" sz="1600" b="1" dirty="0"/>
            </a:br>
            <a:r>
              <a:rPr lang="en-GB" altLang="en-US" sz="1600" dirty="0">
                <a:solidFill>
                  <a:srgbClr val="000000"/>
                </a:solidFill>
                <a:cs typeface="Arial" pitchFamily="34" charset="0"/>
              </a:rPr>
              <a:t>LEGO’s challenge was that interest among young boys had begun to drop, and sales were slowing so the brand needed to re-establish stronger loyalty.</a:t>
            </a:r>
            <a:br>
              <a:rPr lang="en-GB" altLang="en-US" sz="1600" dirty="0">
                <a:solidFill>
                  <a:srgbClr val="000000"/>
                </a:solidFill>
                <a:cs typeface="Arial" pitchFamily="34" charset="0"/>
              </a:rPr>
            </a:br>
            <a:br>
              <a:rPr lang="en-GB" altLang="en-US" sz="1600" dirty="0">
                <a:solidFill>
                  <a:srgbClr val="000000"/>
                </a:solidFill>
                <a:cs typeface="Arial" pitchFamily="34" charset="0"/>
              </a:rPr>
            </a:br>
            <a:r>
              <a:rPr lang="en-GB" sz="1600" b="1" dirty="0"/>
              <a:t>Idea</a:t>
            </a:r>
            <a:br>
              <a:rPr lang="en-GB" sz="1600" b="1" dirty="0">
                <a:solidFill>
                  <a:srgbClr val="000000"/>
                </a:solidFill>
              </a:rPr>
            </a:br>
            <a:r>
              <a:rPr lang="en-GB" altLang="en-US" sz="1600" dirty="0">
                <a:solidFill>
                  <a:srgbClr val="000000"/>
                </a:solidFill>
                <a:cs typeface="Arial" pitchFamily="34" charset="0"/>
              </a:rPr>
              <a:t>LEGO partnered with Picturehouse running 30” ad in family titles and 10” Saturday Kids' Club idents. At nine cinemas, LEGO City activations allowed kids to play LEGO for free before the screenings &amp; take samples home. </a:t>
            </a:r>
            <a:br>
              <a:rPr lang="en-GB" altLang="en-US" sz="1600" dirty="0">
                <a:solidFill>
                  <a:srgbClr val="000000"/>
                </a:solidFill>
                <a:cs typeface="Arial" pitchFamily="34" charset="0"/>
              </a:rPr>
            </a:br>
            <a:br>
              <a:rPr lang="en-GB" altLang="en-US" sz="1600" dirty="0">
                <a:solidFill>
                  <a:srgbClr val="000000"/>
                </a:solidFill>
                <a:cs typeface="Arial" pitchFamily="34" charset="0"/>
              </a:rPr>
            </a:br>
            <a:r>
              <a:rPr lang="en-GB" sz="1600" b="1" dirty="0"/>
              <a:t>Results</a:t>
            </a:r>
          </a:p>
          <a:p>
            <a:pPr lvl="0" indent="0" defTabSz="961844">
              <a:lnSpc>
                <a:spcPct val="100000"/>
              </a:lnSpc>
              <a:spcBef>
                <a:spcPts val="0"/>
              </a:spcBef>
              <a:buClr>
                <a:srgbClr val="FFFFFF"/>
              </a:buClr>
              <a:buSzPct val="100000"/>
              <a:defRPr/>
            </a:pPr>
            <a:endParaRPr lang="en-GB" sz="16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600" dirty="0"/>
              <a:t>Awareness exceeded expectations growing </a:t>
            </a:r>
            <a:r>
              <a:rPr lang="en-GB" sz="1600" dirty="0">
                <a:solidFill>
                  <a:srgbClr val="000000"/>
                </a:solidFill>
              </a:rPr>
              <a:t>+6% YOY to 70%</a:t>
            </a:r>
          </a:p>
          <a:p>
            <a:pPr marL="285750" indent="-285750" defTabSz="654246">
              <a:lnSpc>
                <a:spcPct val="100000"/>
              </a:lnSpc>
              <a:buClr>
                <a:schemeClr val="tx1"/>
              </a:buClr>
              <a:buFont typeface="Arial" panose="020B0604020202020204" pitchFamily="34" charset="0"/>
              <a:buChar char="•"/>
            </a:pPr>
            <a:r>
              <a:rPr lang="en-GB" sz="1600" dirty="0"/>
              <a:t>Product share </a:t>
            </a:r>
            <a:r>
              <a:rPr lang="en-GB" sz="1600" dirty="0">
                <a:solidFill>
                  <a:srgbClr val="000000"/>
                </a:solidFill>
              </a:rPr>
              <a:t>among boys aged 3-5 grew by +18%, surpassing LEGO’s goal and showcasing the effectiveness of the high impact and hands-on media strategy.</a:t>
            </a:r>
          </a:p>
        </p:txBody>
      </p:sp>
      <p:pic>
        <p:nvPicPr>
          <p:cNvPr id="10" name="Picture Placeholder 8">
            <a:extLst>
              <a:ext uri="{FF2B5EF4-FFF2-40B4-BE49-F238E27FC236}">
                <a16:creationId xmlns:a16="http://schemas.microsoft.com/office/drawing/2014/main" id="{3D0B2954-36E8-5A4D-8548-644A86150C4D}"/>
              </a:ext>
            </a:extLst>
          </p:cNvPr>
          <p:cNvPicPr>
            <a:picLocks noChangeAspect="1"/>
          </p:cNvPicPr>
          <p:nvPr/>
        </p:nvPicPr>
        <p:blipFill>
          <a:blip r:embed="rId3">
            <a:extLst>
              <a:ext uri="{28A0092B-C50C-407E-A947-70E740481C1C}">
                <a14:useLocalDpi xmlns:a14="http://schemas.microsoft.com/office/drawing/2010/main" val="0"/>
              </a:ext>
            </a:extLst>
          </a:blip>
          <a:srcRect t="1133" b="1133"/>
          <a:stretch/>
        </p:blipFill>
        <p:spPr>
          <a:xfrm>
            <a:off x="8507219" y="932940"/>
            <a:ext cx="3291034"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6D0E024F-0CA2-8D63-1BDB-74091B9B2A4E}"/>
              </a:ext>
            </a:extLst>
          </p:cNvPr>
          <p:cNvPicPr>
            <a:picLocks noChangeAspect="1"/>
          </p:cNvPicPr>
          <p:nvPr/>
        </p:nvPicPr>
        <p:blipFill>
          <a:blip r:embed="rId5">
            <a:extLst>
              <a:ext uri="{28A0092B-C50C-407E-A947-70E740481C1C}">
                <a14:useLocalDpi xmlns:a14="http://schemas.microsoft.com/office/drawing/2010/main" val="0"/>
              </a:ext>
            </a:extLst>
          </a:blip>
          <a:srcRect t="1749" b="1749"/>
          <a:stretch/>
        </p:blipFill>
        <p:spPr>
          <a:xfrm>
            <a:off x="8507219" y="3429000"/>
            <a:ext cx="3291034" cy="2390828"/>
          </a:xfrm>
          <a:prstGeom prst="roundRect">
            <a:avLst>
              <a:gd name="adj" fmla="val 1469"/>
            </a:avLst>
          </a:prstGeom>
          <a:blipFill>
            <a:blip r:embed="rId4"/>
            <a:srcRect/>
            <a:stretch>
              <a:fillRect t="-13649" b="-13649"/>
            </a:stretch>
          </a:blipFill>
        </p:spPr>
      </p:pic>
      <p:sp>
        <p:nvSpPr>
          <p:cNvPr id="12" name="TextBox 11">
            <a:extLst>
              <a:ext uri="{FF2B5EF4-FFF2-40B4-BE49-F238E27FC236}">
                <a16:creationId xmlns:a16="http://schemas.microsoft.com/office/drawing/2014/main" id="{F025E750-5BEE-9B6C-45F6-C4FF03237A15}"/>
              </a:ext>
            </a:extLst>
          </p:cNvPr>
          <p:cNvSpPr txBox="1"/>
          <p:nvPr/>
        </p:nvSpPr>
        <p:spPr>
          <a:xfrm>
            <a:off x="9570246" y="378702"/>
            <a:ext cx="2228007" cy="407740"/>
          </a:xfrm>
          <a:prstGeom prst="roundRect">
            <a:avLst>
              <a:gd name="adj" fmla="val 7714"/>
            </a:avLst>
          </a:prstGeom>
          <a:solidFill>
            <a:srgbClr val="BA9863"/>
          </a:solidFill>
        </p:spPr>
        <p:txBody>
          <a:bodyPr wrap="square" rtlCol="0" anchor="ctr" anchorCtr="0">
            <a:noAutofit/>
          </a:bodyPr>
          <a:lstStyle/>
          <a:p>
            <a:pPr algn="ctr" defTabSz="654246">
              <a:buClrTx/>
            </a:pPr>
            <a:r>
              <a:rPr lang="en-GB" sz="1200" dirty="0">
                <a:solidFill>
                  <a:srgbClr val="FFFFFF"/>
                </a:solidFill>
              </a:rPr>
              <a:t>DCM Awards Winner:</a:t>
            </a:r>
            <a:br>
              <a:rPr lang="en-GB" sz="1200" dirty="0">
                <a:solidFill>
                  <a:srgbClr val="FFFFFF"/>
                </a:solidFill>
              </a:rPr>
            </a:br>
            <a:r>
              <a:rPr lang="en-GB" sz="1200" dirty="0">
                <a:solidFill>
                  <a:srgbClr val="FFFFFF"/>
                </a:solidFill>
              </a:rPr>
              <a:t>Best Use of Cinema (Small)</a:t>
            </a:r>
          </a:p>
        </p:txBody>
      </p:sp>
    </p:spTree>
    <p:extLst>
      <p:ext uri="{BB962C8B-B14F-4D97-AF65-F5344CB8AC3E}">
        <p14:creationId xmlns:p14="http://schemas.microsoft.com/office/powerpoint/2010/main" val="4206237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0A81E9FA-10A1-6377-511A-55DB1B0E72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ACA8BC-54FB-38C6-15A5-CAC07D670B8D}"/>
              </a:ext>
            </a:extLst>
          </p:cNvPr>
          <p:cNvSpPr>
            <a:spLocks noGrp="1"/>
          </p:cNvSpPr>
          <p:nvPr>
            <p:ph type="body" sz="quarter" idx="83"/>
          </p:nvPr>
        </p:nvSpPr>
        <p:spPr/>
        <p:txBody>
          <a:bodyPr/>
          <a:lstStyle/>
          <a:p>
            <a:endParaRPr lang="en-US" dirty="0"/>
          </a:p>
        </p:txBody>
      </p:sp>
      <p:sp>
        <p:nvSpPr>
          <p:cNvPr id="8" name="Title 2">
            <a:extLst>
              <a:ext uri="{FF2B5EF4-FFF2-40B4-BE49-F238E27FC236}">
                <a16:creationId xmlns:a16="http://schemas.microsoft.com/office/drawing/2014/main" id="{E72D4A28-BB76-1119-4DB4-4742DADDC676}"/>
              </a:ext>
            </a:extLst>
          </p:cNvPr>
          <p:cNvSpPr>
            <a:spLocks noGrp="1"/>
          </p:cNvSpPr>
          <p:nvPr>
            <p:ph type="title"/>
          </p:nvPr>
        </p:nvSpPr>
        <p:spPr>
          <a:xfrm>
            <a:off x="510922" y="476824"/>
            <a:ext cx="8204453" cy="525552"/>
          </a:xfrm>
        </p:spPr>
        <p:txBody>
          <a:bodyPr/>
          <a:lstStyle/>
          <a:p>
            <a:r>
              <a:rPr lang="en-US" dirty="0"/>
              <a:t>LEGO</a:t>
            </a:r>
          </a:p>
        </p:txBody>
      </p:sp>
      <p:sp>
        <p:nvSpPr>
          <p:cNvPr id="9" name="Text Placeholder 4">
            <a:extLst>
              <a:ext uri="{FF2B5EF4-FFF2-40B4-BE49-F238E27FC236}">
                <a16:creationId xmlns:a16="http://schemas.microsoft.com/office/drawing/2014/main" id="{B1D548DE-604D-E5D7-A71A-FAA5132A76C2}"/>
              </a:ext>
            </a:extLst>
          </p:cNvPr>
          <p:cNvSpPr>
            <a:spLocks noGrp="1"/>
          </p:cNvSpPr>
          <p:nvPr>
            <p:ph type="body" sz="quarter" idx="16"/>
          </p:nvPr>
        </p:nvSpPr>
        <p:spPr>
          <a:xfrm>
            <a:off x="508533" y="1966069"/>
            <a:ext cx="4466238" cy="3861827"/>
          </a:xfrm>
        </p:spPr>
        <p:txBody>
          <a:bodyPr/>
          <a:lstStyle/>
          <a:p>
            <a:pPr defTabSz="654246">
              <a:lnSpc>
                <a:spcPct val="100000"/>
              </a:lnSpc>
            </a:pPr>
            <a:r>
              <a:rPr lang="en-GB" altLang="en-US" b="1" dirty="0">
                <a:cs typeface="Arial" pitchFamily="34" charset="0"/>
              </a:rPr>
              <a:t>Background</a:t>
            </a:r>
            <a:br>
              <a:rPr lang="en-GB" altLang="en-US" dirty="0">
                <a:cs typeface="Arial" pitchFamily="34" charset="0"/>
              </a:rPr>
            </a:br>
            <a:r>
              <a:rPr lang="en-GB" altLang="en-US" dirty="0">
                <a:solidFill>
                  <a:srgbClr val="000000"/>
                </a:solidFill>
                <a:cs typeface="Arial" pitchFamily="34" charset="0"/>
              </a:rPr>
              <a:t>LEGO’s challenge was that interest among young boys had begun to drop, and sales were slowing so the brand needed to build awareness, re-establish engagement to ultimately deliver increased sales and stronger loyalty.</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solidFill>
                  <a:srgbClr val="000000"/>
                </a:solidFill>
                <a:cs typeface="Arial" pitchFamily="34" charset="0"/>
              </a:rPr>
              <a:t>Idea</a:t>
            </a:r>
            <a:br>
              <a:rPr lang="en-GB" altLang="en-US" dirty="0">
                <a:solidFill>
                  <a:srgbClr val="000000"/>
                </a:solidFill>
                <a:cs typeface="Arial" pitchFamily="34" charset="0"/>
              </a:rPr>
            </a:br>
            <a:r>
              <a:rPr lang="en-GB" altLang="en-US" dirty="0">
                <a:solidFill>
                  <a:srgbClr val="000000"/>
                </a:solidFill>
                <a:cs typeface="Arial" pitchFamily="34" charset="0"/>
              </a:rPr>
              <a:t>LEGO saw the opportunity that the ‘family cinema trip’ could offer – reaching parents and kids together and being able to harness the immersion of cinema to introduce them to a whole new world of play with LEGO City, coining the ‘"Build Their Love for Cinema” proposition. </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dirty="0">
                <a:cs typeface="Arial" pitchFamily="34" charset="0"/>
              </a:rPr>
            </a:br>
            <a:r>
              <a:rPr lang="en-GB" altLang="en-US" dirty="0">
                <a:solidFill>
                  <a:srgbClr val="000000"/>
                </a:solidFill>
                <a:cs typeface="Arial" pitchFamily="34" charset="0"/>
              </a:rPr>
              <a:t>Alongside the activation, LEGO ran a 30” ad in Picturehouse’s Family AGP, in addition to a bespoke 10” Kids Club ident that drove awareness of the partnership. LEGO also had a huge presence across the Picturehouse website boosting awareness of the partnership and local activations. LEGO also ran 8 monthly competitions giving fans the chance to win LEGO City bundles, to further drive product desirability and trial among families.</a:t>
            </a:r>
          </a:p>
          <a:p>
            <a:pPr defTabSz="654246">
              <a:lnSpc>
                <a:spcPct val="100000"/>
              </a:lnSpc>
            </a:pPr>
            <a:endParaRPr lang="en-GB" dirty="0">
              <a:solidFill>
                <a:srgbClr val="000000"/>
              </a:solidFill>
            </a:endParaRPr>
          </a:p>
        </p:txBody>
      </p:sp>
      <p:sp>
        <p:nvSpPr>
          <p:cNvPr id="3" name="Subtitle 3">
            <a:extLst>
              <a:ext uri="{FF2B5EF4-FFF2-40B4-BE49-F238E27FC236}">
                <a16:creationId xmlns:a16="http://schemas.microsoft.com/office/drawing/2014/main" id="{75FA2889-0B84-FDD2-E4C8-84C028999512}"/>
              </a:ext>
            </a:extLst>
          </p:cNvPr>
          <p:cNvSpPr>
            <a:spLocks noGrp="1"/>
          </p:cNvSpPr>
          <p:nvPr>
            <p:ph type="subTitle" idx="1"/>
          </p:nvPr>
        </p:nvSpPr>
        <p:spPr>
          <a:xfrm>
            <a:off x="508533" y="1146201"/>
            <a:ext cx="4617721" cy="347555"/>
          </a:xfrm>
        </p:spPr>
        <p:txBody>
          <a:bodyPr/>
          <a:lstStyle/>
          <a:p>
            <a:r>
              <a:rPr lang="en-GB" dirty="0"/>
              <a:t>LEGO City &amp; Picturehouse Kids’ Club Build Their Love For Cinema</a:t>
            </a:r>
          </a:p>
        </p:txBody>
      </p:sp>
      <p:graphicFrame>
        <p:nvGraphicFramePr>
          <p:cNvPr id="4" name="Table 3">
            <a:extLst>
              <a:ext uri="{FF2B5EF4-FFF2-40B4-BE49-F238E27FC236}">
                <a16:creationId xmlns:a16="http://schemas.microsoft.com/office/drawing/2014/main" id="{5CDC8833-7BAC-1BC7-965B-DB514740901F}"/>
              </a:ext>
            </a:extLst>
          </p:cNvPr>
          <p:cNvGraphicFramePr>
            <a:graphicFrameLocks noGrp="1"/>
          </p:cNvGraphicFramePr>
          <p:nvPr>
            <p:extLst>
              <p:ext uri="{D42A27DB-BD31-4B8C-83A1-F6EECF244321}">
                <p14:modId xmlns:p14="http://schemas.microsoft.com/office/powerpoint/2010/main" val="652903262"/>
              </p:ext>
            </p:extLst>
          </p:nvPr>
        </p:nvGraphicFramePr>
        <p:xfrm>
          <a:off x="5354030" y="1116745"/>
          <a:ext cx="6444223" cy="792304"/>
        </p:xfrm>
        <a:graphic>
          <a:graphicData uri="http://schemas.openxmlformats.org/drawingml/2006/table">
            <a:tbl>
              <a:tblPr firstRow="1" bandRow="1">
                <a:tableStyleId>{073A0DAA-6AF3-43AB-8588-CEC1D06C72B9}</a:tableStyleId>
              </a:tblPr>
              <a:tblGrid>
                <a:gridCol w="1550583">
                  <a:extLst>
                    <a:ext uri="{9D8B030D-6E8A-4147-A177-3AD203B41FA5}">
                      <a16:colId xmlns:a16="http://schemas.microsoft.com/office/drawing/2014/main" val="3445733911"/>
                    </a:ext>
                  </a:extLst>
                </a:gridCol>
                <a:gridCol w="1671528">
                  <a:extLst>
                    <a:ext uri="{9D8B030D-6E8A-4147-A177-3AD203B41FA5}">
                      <a16:colId xmlns:a16="http://schemas.microsoft.com/office/drawing/2014/main" val="2072537272"/>
                    </a:ext>
                  </a:extLst>
                </a:gridCol>
                <a:gridCol w="1611056">
                  <a:extLst>
                    <a:ext uri="{9D8B030D-6E8A-4147-A177-3AD203B41FA5}">
                      <a16:colId xmlns:a16="http://schemas.microsoft.com/office/drawing/2014/main" val="3314162814"/>
                    </a:ext>
                  </a:extLst>
                </a:gridCol>
                <a:gridCol w="1611056">
                  <a:extLst>
                    <a:ext uri="{9D8B030D-6E8A-4147-A177-3AD203B41FA5}">
                      <a16:colId xmlns:a16="http://schemas.microsoft.com/office/drawing/2014/main" val="776944138"/>
                    </a:ext>
                  </a:extLst>
                </a:gridCol>
              </a:tblGrid>
              <a:tr h="388307">
                <a:tc>
                  <a:txBody>
                    <a:bodyPr/>
                    <a:lstStyle/>
                    <a:p>
                      <a:pPr algn="l"/>
                      <a:r>
                        <a:rPr lang="en-GB" sz="1300" dirty="0">
                          <a:solidFill>
                            <a:schemeClr val="bg1"/>
                          </a:solidFill>
                        </a:rPr>
                        <a:t>Media agency</a:t>
                      </a:r>
                    </a:p>
                  </a:txBody>
                  <a:tcPr marL="52167" marR="52167" marT="26083" marB="26083"/>
                </a:tc>
                <a:tc>
                  <a:txBody>
                    <a:bodyPr/>
                    <a:lstStyle/>
                    <a:p>
                      <a:pPr algn="l"/>
                      <a:r>
                        <a:rPr lang="en-GB" sz="1300" dirty="0">
                          <a:solidFill>
                            <a:schemeClr val="bg1"/>
                          </a:solidFill>
                        </a:rPr>
                        <a:t>Target</a:t>
                      </a:r>
                    </a:p>
                  </a:txBody>
                  <a:tcPr marL="52167" marR="52167" marT="26083" marB="26083"/>
                </a:tc>
                <a:tc>
                  <a:txBody>
                    <a:bodyPr/>
                    <a:lstStyle/>
                    <a:p>
                      <a:pPr algn="l"/>
                      <a:r>
                        <a:rPr lang="en-GB" sz="1300" dirty="0">
                          <a:solidFill>
                            <a:schemeClr val="bg1"/>
                          </a:solidFill>
                        </a:rPr>
                        <a:t>Buying route</a:t>
                      </a:r>
                    </a:p>
                  </a:txBody>
                  <a:tcPr marL="52167" marR="52167" marT="26083" marB="26083"/>
                </a:tc>
                <a:tc>
                  <a:txBody>
                    <a:bodyPr/>
                    <a:lstStyle/>
                    <a:p>
                      <a:pPr algn="l"/>
                      <a:r>
                        <a:rPr lang="en-GB" sz="1300" dirty="0">
                          <a:solidFill>
                            <a:schemeClr val="bg1"/>
                          </a:solidFill>
                        </a:rPr>
                        <a:t>Copy length</a:t>
                      </a:r>
                    </a:p>
                  </a:txBody>
                  <a:tcPr marL="52167" marR="52167" marT="26083" marB="26083"/>
                </a:tc>
                <a:extLst>
                  <a:ext uri="{0D108BD9-81ED-4DB2-BD59-A6C34878D82A}">
                    <a16:rowId xmlns:a16="http://schemas.microsoft.com/office/drawing/2014/main" val="1179928151"/>
                  </a:ext>
                </a:extLst>
              </a:tr>
              <a:tr h="403997">
                <a:tc>
                  <a:txBody>
                    <a:bodyPr/>
                    <a:lstStyle/>
                    <a:p>
                      <a:pPr algn="l" fontAlgn="ctr"/>
                      <a:r>
                        <a:rPr lang="en-GB" sz="1200" b="0" u="none" strike="noStrike" dirty="0">
                          <a:solidFill>
                            <a:schemeClr val="tx1"/>
                          </a:solidFill>
                          <a:effectLst/>
                        </a:rPr>
                        <a:t> Initiative</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Boys 3-5</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Kids Club Partnership</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30”, 10”</a:t>
                      </a:r>
                      <a:endParaRPr lang="en-GB" sz="12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
        <p:nvSpPr>
          <p:cNvPr id="7" name="Text Placeholder 4">
            <a:extLst>
              <a:ext uri="{FF2B5EF4-FFF2-40B4-BE49-F238E27FC236}">
                <a16:creationId xmlns:a16="http://schemas.microsoft.com/office/drawing/2014/main" id="{55B1B07C-5E69-759E-D37B-2A3EF7F109D5}"/>
              </a:ext>
            </a:extLst>
          </p:cNvPr>
          <p:cNvSpPr txBox="1">
            <a:spLocks/>
          </p:cNvSpPr>
          <p:nvPr/>
        </p:nvSpPr>
        <p:spPr>
          <a:xfrm>
            <a:off x="5354030" y="2128086"/>
            <a:ext cx="6329437" cy="1834351"/>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b="1" dirty="0"/>
              <a:t>Results</a:t>
            </a:r>
            <a:br>
              <a:rPr lang="en-GB" dirty="0"/>
            </a:br>
            <a:r>
              <a:rPr lang="en-GB" dirty="0">
                <a:solidFill>
                  <a:srgbClr val="000000"/>
                </a:solidFill>
              </a:rPr>
              <a:t>The "Build Their Love for Cinema" campaign revitalised LEGO City, driving brand love and engagement among kids and their parents.</a:t>
            </a:r>
            <a:br>
              <a:rPr lang="en-GB" dirty="0">
                <a:solidFill>
                  <a:srgbClr val="000000"/>
                </a:solidFill>
              </a:rPr>
            </a:br>
            <a:br>
              <a:rPr lang="en-GB" dirty="0">
                <a:solidFill>
                  <a:srgbClr val="000000"/>
                </a:solidFill>
              </a:rPr>
            </a:br>
            <a:r>
              <a:rPr lang="en-GB" b="1" dirty="0"/>
              <a:t>Awareness</a:t>
            </a:r>
            <a:br>
              <a:rPr lang="en-GB" dirty="0"/>
            </a:br>
            <a:r>
              <a:rPr lang="en-GB" dirty="0">
                <a:solidFill>
                  <a:srgbClr val="000000"/>
                </a:solidFill>
              </a:rPr>
              <a:t>Increased +6% YOY to almost 70%, exceeding expectations.</a:t>
            </a:r>
            <a:br>
              <a:rPr lang="en-GB" dirty="0">
                <a:solidFill>
                  <a:srgbClr val="000000"/>
                </a:solidFill>
                <a:highlight>
                  <a:srgbClr val="FFFF00"/>
                </a:highlight>
              </a:rPr>
            </a:br>
            <a:br>
              <a:rPr lang="en-GB" dirty="0">
                <a:solidFill>
                  <a:srgbClr val="000000"/>
                </a:solidFill>
                <a:highlight>
                  <a:srgbClr val="FFFF00"/>
                </a:highlight>
              </a:rPr>
            </a:br>
            <a:r>
              <a:rPr lang="en-GB" b="1" dirty="0"/>
              <a:t>Increased product share </a:t>
            </a:r>
            <a:br>
              <a:rPr lang="en-GB" dirty="0"/>
            </a:br>
            <a:r>
              <a:rPr lang="en-GB" dirty="0">
                <a:solidFill>
                  <a:srgbClr val="000000"/>
                </a:solidFill>
              </a:rPr>
              <a:t>The active consumer share among boys aged 3-5 grew by +18%, surpassing LEGO’s goal and showcasing the effectiveness of the high impact and hands-on media strategy.</a:t>
            </a:r>
          </a:p>
        </p:txBody>
      </p:sp>
      <p:sp>
        <p:nvSpPr>
          <p:cNvPr id="12" name="TextBox 11">
            <a:extLst>
              <a:ext uri="{FF2B5EF4-FFF2-40B4-BE49-F238E27FC236}">
                <a16:creationId xmlns:a16="http://schemas.microsoft.com/office/drawing/2014/main" id="{EACBE634-F3C0-DD96-C1B7-39A0D23C5635}"/>
              </a:ext>
            </a:extLst>
          </p:cNvPr>
          <p:cNvSpPr txBox="1"/>
          <p:nvPr/>
        </p:nvSpPr>
        <p:spPr>
          <a:xfrm>
            <a:off x="9570246" y="378702"/>
            <a:ext cx="2228007" cy="407740"/>
          </a:xfrm>
          <a:prstGeom prst="roundRect">
            <a:avLst>
              <a:gd name="adj" fmla="val 7714"/>
            </a:avLst>
          </a:prstGeom>
          <a:solidFill>
            <a:srgbClr val="BA9863"/>
          </a:solidFill>
        </p:spPr>
        <p:txBody>
          <a:bodyPr wrap="square" rtlCol="0" anchor="ctr" anchorCtr="0">
            <a:noAutofit/>
          </a:bodyPr>
          <a:lstStyle/>
          <a:p>
            <a:pPr algn="ctr" defTabSz="654246">
              <a:buClrTx/>
            </a:pPr>
            <a:r>
              <a:rPr lang="en-GB" sz="1200" dirty="0">
                <a:solidFill>
                  <a:srgbClr val="FFFFFF"/>
                </a:solidFill>
              </a:rPr>
              <a:t>DCM Awards Winner:</a:t>
            </a:r>
            <a:br>
              <a:rPr lang="en-GB" sz="1200" dirty="0">
                <a:solidFill>
                  <a:srgbClr val="FFFFFF"/>
                </a:solidFill>
              </a:rPr>
            </a:br>
            <a:r>
              <a:rPr lang="en-GB" sz="1200" dirty="0">
                <a:solidFill>
                  <a:srgbClr val="FFFFFF"/>
                </a:solidFill>
              </a:rPr>
              <a:t>Best Use of Cinema (Small)</a:t>
            </a:r>
          </a:p>
        </p:txBody>
      </p:sp>
      <p:pic>
        <p:nvPicPr>
          <p:cNvPr id="13" name="Picture Placeholder 8">
            <a:extLst>
              <a:ext uri="{FF2B5EF4-FFF2-40B4-BE49-F238E27FC236}">
                <a16:creationId xmlns:a16="http://schemas.microsoft.com/office/drawing/2014/main" id="{269CD0CF-3BEA-9784-866B-53AED8EA1BD9}"/>
              </a:ext>
            </a:extLst>
          </p:cNvPr>
          <p:cNvPicPr>
            <a:picLocks noChangeAspect="1"/>
          </p:cNvPicPr>
          <p:nvPr/>
        </p:nvPicPr>
        <p:blipFill>
          <a:blip r:embed="rId3">
            <a:extLst>
              <a:ext uri="{28A0092B-C50C-407E-A947-70E740481C1C}">
                <a14:useLocalDpi xmlns:a14="http://schemas.microsoft.com/office/drawing/2010/main" val="0"/>
              </a:ext>
            </a:extLst>
          </a:blip>
          <a:srcRect t="1133" b="1133"/>
          <a:stretch/>
        </p:blipFill>
        <p:spPr>
          <a:xfrm>
            <a:off x="6084061" y="4181474"/>
            <a:ext cx="2266340" cy="1646421"/>
          </a:xfrm>
          <a:prstGeom prst="roundRect">
            <a:avLst>
              <a:gd name="adj" fmla="val 1469"/>
            </a:avLst>
          </a:prstGeom>
          <a:blipFill>
            <a:blip r:embed="rId4"/>
            <a:srcRect/>
            <a:stretch>
              <a:fillRect t="-13649" b="-13649"/>
            </a:stretch>
          </a:blipFill>
        </p:spPr>
      </p:pic>
      <p:pic>
        <p:nvPicPr>
          <p:cNvPr id="14" name="Picture Placeholder 8">
            <a:extLst>
              <a:ext uri="{FF2B5EF4-FFF2-40B4-BE49-F238E27FC236}">
                <a16:creationId xmlns:a16="http://schemas.microsoft.com/office/drawing/2014/main" id="{60971E03-3DF9-55EE-57B2-854B1886C129}"/>
              </a:ext>
            </a:extLst>
          </p:cNvPr>
          <p:cNvPicPr>
            <a:picLocks noChangeAspect="1"/>
          </p:cNvPicPr>
          <p:nvPr/>
        </p:nvPicPr>
        <p:blipFill>
          <a:blip r:embed="rId5">
            <a:extLst>
              <a:ext uri="{28A0092B-C50C-407E-A947-70E740481C1C}">
                <a14:useLocalDpi xmlns:a14="http://schemas.microsoft.com/office/drawing/2010/main" val="0"/>
              </a:ext>
            </a:extLst>
          </a:blip>
          <a:srcRect t="1749" b="1749"/>
          <a:stretch/>
        </p:blipFill>
        <p:spPr>
          <a:xfrm>
            <a:off x="8985159" y="4181475"/>
            <a:ext cx="2266340" cy="1646421"/>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133886295"/>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2941</TotalTime>
  <Words>439</Words>
  <Application>Microsoft Office PowerPoint</Application>
  <PresentationFormat>Widescreen</PresentationFormat>
  <Paragraphs>23</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LEGO</vt:lpstr>
      <vt:lpstr>LEGO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5</cp:revision>
  <dcterms:created xsi:type="dcterms:W3CDTF">2026-06-18T13:58:37Z</dcterms:created>
  <dcterms:modified xsi:type="dcterms:W3CDTF">2026-08-02T13:59:23Z</dcterms:modified>
</cp:coreProperties>
</file>