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23" r:id="rId2"/>
    <p:sldId id="32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23"/>
          </p14:sldIdLst>
        </p14:section>
        <p14:section name="Detailed" id="{0EA4DDEA-782D-AA44-8D9A-864B26D7F0FD}">
          <p14:sldIdLst>
            <p14:sldId id="32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2DAB5A-3600-484D-8188-A5EE916EE054}" v="16" dt="2026-07-08T10:29:15.9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54"/>
    <p:restoredTop sz="94658"/>
  </p:normalViewPr>
  <p:slideViewPr>
    <p:cSldViewPr snapToGrid="0">
      <p:cViewPr varScale="1">
        <p:scale>
          <a:sx n="59" d="100"/>
          <a:sy n="59" d="100"/>
        </p:scale>
        <p:origin x="1108" y="2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08T10:27:56.051" v="269" actId="20577"/>
      <pc:docMkLst>
        <pc:docMk/>
      </pc:docMkLst>
      <pc:sldChg chg="add del setBg">
        <pc:chgData name="Lottie Thompson [sd22c2t]" userId="98a8b714-f796-4d31-a9a4-7dc84f343c61" providerId="ADAL" clId="{2BD75302-921E-5E9F-A20A-9DC17D688525}" dt="2026-07-07T22:26:02.322" v="226" actId="2696"/>
        <pc:sldMkLst>
          <pc:docMk/>
          <pc:sldMk cId="1021432438" sldId="288"/>
        </pc:sldMkLst>
      </pc:sldChg>
      <pc:sldChg chg="add del">
        <pc:chgData name="Lottie Thompson [sd22c2t]" userId="98a8b714-f796-4d31-a9a4-7dc84f343c61" providerId="ADAL" clId="{2BD75302-921E-5E9F-A20A-9DC17D688525}" dt="2026-07-07T22:26:01.326" v="225" actId="2696"/>
        <pc:sldMkLst>
          <pc:docMk/>
          <pc:sldMk cId="3476286452" sldId="289"/>
        </pc:sldMkLst>
      </pc:sldChg>
      <pc:sldChg chg="addSp modSp add del mod setBg">
        <pc:chgData name="Lottie Thompson [sd22c2t]" userId="98a8b714-f796-4d31-a9a4-7dc84f343c61" providerId="ADAL" clId="{2BD75302-921E-5E9F-A20A-9DC17D688525}" dt="2026-07-08T10:25:14.260" v="252" actId="403"/>
        <pc:sldMkLst>
          <pc:docMk/>
          <pc:sldMk cId="2242289400" sldId="323"/>
        </pc:sldMkLst>
        <pc:spChg chg="mod">
          <ac:chgData name="Lottie Thompson [sd22c2t]" userId="98a8b714-f796-4d31-a9a4-7dc84f343c61" providerId="ADAL" clId="{2BD75302-921E-5E9F-A20A-9DC17D688525}" dt="2026-07-08T10:25:14.260" v="252" actId="403"/>
          <ac:spMkLst>
            <pc:docMk/>
            <pc:sldMk cId="2242289400" sldId="323"/>
            <ac:spMk id="2" creationId="{BE152E0A-4160-8583-9C54-2E34E97AE9D6}"/>
          </ac:spMkLst>
        </pc:spChg>
      </pc:sldChg>
      <pc:sldChg chg="addSp delSp modSp add mod ord setBg">
        <pc:chgData name="Lottie Thompson [sd22c2t]" userId="98a8b714-f796-4d31-a9a4-7dc84f343c61" providerId="ADAL" clId="{2BD75302-921E-5E9F-A20A-9DC17D688525}" dt="2026-07-08T10:27:56.051" v="269" actId="20577"/>
        <pc:sldMkLst>
          <pc:docMk/>
          <pc:sldMk cId="2190654764" sldId="328"/>
        </pc:sldMkLst>
        <pc:spChg chg="mod">
          <ac:chgData name="Lottie Thompson [sd22c2t]" userId="98a8b714-f796-4d31-a9a4-7dc84f343c61" providerId="ADAL" clId="{2BD75302-921E-5E9F-A20A-9DC17D688525}" dt="2026-07-08T10:24:58.610" v="250"/>
          <ac:spMkLst>
            <pc:docMk/>
            <pc:sldMk cId="2190654764" sldId="328"/>
            <ac:spMk id="2" creationId="{8E850ECB-AD74-5C3F-F413-F953F8CAA1C3}"/>
          </ac:spMkLst>
        </pc:spChg>
        <pc:spChg chg="del">
          <ac:chgData name="Lottie Thompson [sd22c2t]" userId="98a8b714-f796-4d31-a9a4-7dc84f343c61" providerId="ADAL" clId="{2BD75302-921E-5E9F-A20A-9DC17D688525}" dt="2026-07-07T22:32:42.073" v="248" actId="478"/>
          <ac:spMkLst>
            <pc:docMk/>
            <pc:sldMk cId="2190654764" sldId="328"/>
            <ac:spMk id="7" creationId="{0C880CBC-281C-8325-300D-9CC298130F03}"/>
          </ac:spMkLst>
        </pc:spChg>
        <pc:spChg chg="mod">
          <ac:chgData name="Lottie Thompson [sd22c2t]" userId="98a8b714-f796-4d31-a9a4-7dc84f343c61" providerId="ADAL" clId="{2BD75302-921E-5E9F-A20A-9DC17D688525}" dt="2026-07-08T10:27:56.051" v="269" actId="20577"/>
          <ac:spMkLst>
            <pc:docMk/>
            <pc:sldMk cId="2190654764" sldId="328"/>
            <ac:spMk id="8" creationId="{354665FE-3DF5-929C-84B2-159ACCD5BFF5}"/>
          </ac:spMkLst>
        </pc:spChg>
        <pc:spChg chg="mod">
          <ac:chgData name="Lottie Thompson [sd22c2t]" userId="98a8b714-f796-4d31-a9a4-7dc84f343c61" providerId="ADAL" clId="{2BD75302-921E-5E9F-A20A-9DC17D688525}" dt="2026-07-08T10:27:53.184" v="265" actId="255"/>
          <ac:spMkLst>
            <pc:docMk/>
            <pc:sldMk cId="2190654764" sldId="328"/>
            <ac:spMk id="20" creationId="{A80AF93D-CE82-A5C8-1015-6527140BEDFC}"/>
          </ac:spMkLst>
        </pc:spChg>
        <pc:graphicFrameChg chg="mod modGraphic">
          <ac:chgData name="Lottie Thompson [sd22c2t]" userId="98a8b714-f796-4d31-a9a4-7dc84f343c61" providerId="ADAL" clId="{2BD75302-921E-5E9F-A20A-9DC17D688525}" dt="2026-07-07T22:31:53.222" v="243" actId="1076"/>
          <ac:graphicFrameMkLst>
            <pc:docMk/>
            <pc:sldMk cId="2190654764" sldId="328"/>
            <ac:graphicFrameMk id="11" creationId="{0B97261B-7734-3C56-A471-AB50A2739FD6}"/>
          </ac:graphicFrameMkLst>
        </pc:graphicFrameChg>
        <pc:picChg chg="add mod">
          <ac:chgData name="Lottie Thompson [sd22c2t]" userId="98a8b714-f796-4d31-a9a4-7dc84f343c61" providerId="ADAL" clId="{2BD75302-921E-5E9F-A20A-9DC17D688525}" dt="2026-07-07T22:31:38.222" v="241" actId="1076"/>
          <ac:picMkLst>
            <pc:docMk/>
            <pc:sldMk cId="2190654764" sldId="328"/>
            <ac:picMk id="5" creationId="{5D778B65-59E7-213D-BF24-55CC4E76F4ED}"/>
          </ac:picMkLst>
        </pc:picChg>
        <pc:picChg chg="add mod">
          <ac:chgData name="Lottie Thompson [sd22c2t]" userId="98a8b714-f796-4d31-a9a4-7dc84f343c61" providerId="ADAL" clId="{2BD75302-921E-5E9F-A20A-9DC17D688525}" dt="2026-07-07T22:31:21.520" v="237" actId="1076"/>
          <ac:picMkLst>
            <pc:docMk/>
            <pc:sldMk cId="2190654764" sldId="328"/>
            <ac:picMk id="6" creationId="{8FD403B9-0A47-B002-690B-A9E46AF7DE5E}"/>
          </ac:picMkLst>
        </pc:picChg>
      </pc:sldChg>
      <pc:sldChg chg="modSp add del mod">
        <pc:chgData name="Lottie Thompson [sd22c2t]" userId="98a8b714-f796-4d31-a9a4-7dc84f343c61" providerId="ADAL" clId="{2BD75302-921E-5E9F-A20A-9DC17D688525}" dt="2026-07-07T22:26:06.358" v="227" actId="2696"/>
        <pc:sldMkLst>
          <pc:docMk/>
          <pc:sldMk cId="726260711" sldId="32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8/28/2026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r" defTabSz="654246">
              <a:buClrTx/>
              <a:buNone/>
              <a:defRPr/>
            </a:pPr>
            <a:r>
              <a:rPr lang="en-US" sz="800" b="1" kern="1200" dirty="0">
                <a:ea typeface="+mn-ea"/>
                <a:cs typeface="+mn-cs"/>
              </a:rPr>
              <a:t>Source: </a:t>
            </a:r>
            <a:r>
              <a:rPr lang="en-US" sz="800" kern="1200" dirty="0">
                <a:ea typeface="+mn-ea"/>
                <a:cs typeface="+mn-cs"/>
              </a:rPr>
              <a:t>DCM / L’Oreal </a:t>
            </a:r>
            <a:r>
              <a:rPr lang="en-US" sz="800" dirty="0"/>
              <a:t>Armani Code</a:t>
            </a:r>
            <a:r>
              <a:rPr lang="en-US" sz="800" kern="1200" dirty="0">
                <a:ea typeface="+mn-ea"/>
                <a:cs typeface="+mn-cs"/>
              </a:rPr>
              <a:t>. Conducted by; </a:t>
            </a:r>
            <a:r>
              <a:rPr lang="en-US" sz="800" kern="1200" dirty="0" err="1">
                <a:ea typeface="+mn-ea"/>
                <a:cs typeface="+mn-cs"/>
              </a:rPr>
              <a:t>Differentology</a:t>
            </a:r>
            <a:r>
              <a:rPr lang="en-US" sz="800" kern="1200" dirty="0">
                <a:ea typeface="+mn-ea"/>
                <a:cs typeface="+mn-cs"/>
              </a:rPr>
              <a:t>, October 2022. </a:t>
            </a:r>
          </a:p>
          <a:p>
            <a:pPr marL="158750" indent="0" algn="r" defTabSz="654246">
              <a:buClrTx/>
              <a:buNone/>
              <a:defRPr/>
            </a:pPr>
            <a:r>
              <a:rPr lang="en-GB" sz="800" kern="1200" dirty="0">
                <a:ea typeface="+mn-ea"/>
                <a:cs typeface="+mn-cs"/>
              </a:rPr>
              <a:t>Results b</a:t>
            </a:r>
            <a:r>
              <a:rPr lang="en-US" sz="800" kern="1200" dirty="0" err="1">
                <a:ea typeface="+mn-ea"/>
                <a:cs typeface="+mn-cs"/>
              </a:rPr>
              <a:t>ase</a:t>
            </a:r>
            <a:r>
              <a:rPr lang="en-US" sz="800" kern="1200" dirty="0">
                <a:ea typeface="+mn-ea"/>
                <a:cs typeface="+mn-cs"/>
              </a:rPr>
              <a:t>: All Adult</a:t>
            </a:r>
            <a:r>
              <a:rPr lang="en-US" sz="800" dirty="0"/>
              <a:t>s</a:t>
            </a:r>
            <a:r>
              <a:rPr lang="en-US" sz="800" kern="1200" dirty="0">
                <a:ea typeface="+mn-ea"/>
                <a:cs typeface="+mn-cs"/>
              </a:rPr>
              <a:t>. Uplifts are test (exposed to ad in cinema) vs control (not exposed to ad in cinema) </a:t>
            </a:r>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3056589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r" defTabSz="654246">
              <a:buClrTx/>
              <a:buNone/>
              <a:defRPr/>
            </a:pPr>
            <a:r>
              <a:rPr lang="en-US" sz="800" b="1" kern="1200" dirty="0">
                <a:ea typeface="+mn-ea"/>
                <a:cs typeface="+mn-cs"/>
              </a:rPr>
              <a:t>Source: </a:t>
            </a:r>
            <a:r>
              <a:rPr lang="en-US" sz="800" kern="1200" dirty="0">
                <a:ea typeface="+mn-ea"/>
                <a:cs typeface="+mn-cs"/>
              </a:rPr>
              <a:t>DCM / L’Oreal </a:t>
            </a:r>
            <a:r>
              <a:rPr lang="en-US" sz="800" dirty="0"/>
              <a:t>Armani Code</a:t>
            </a:r>
            <a:r>
              <a:rPr lang="en-US" sz="800" kern="1200" dirty="0">
                <a:ea typeface="+mn-ea"/>
                <a:cs typeface="+mn-cs"/>
              </a:rPr>
              <a:t>. Conducted by; </a:t>
            </a:r>
            <a:r>
              <a:rPr lang="en-US" sz="800" kern="1200" dirty="0" err="1">
                <a:ea typeface="+mn-ea"/>
                <a:cs typeface="+mn-cs"/>
              </a:rPr>
              <a:t>Differentology</a:t>
            </a:r>
            <a:r>
              <a:rPr lang="en-US" sz="800" kern="1200" dirty="0">
                <a:ea typeface="+mn-ea"/>
                <a:cs typeface="+mn-cs"/>
              </a:rPr>
              <a:t>, October 2022. </a:t>
            </a:r>
          </a:p>
          <a:p>
            <a:pPr marL="158750" indent="0" algn="r" defTabSz="654246">
              <a:buClrTx/>
              <a:buNone/>
              <a:defRPr/>
            </a:pPr>
            <a:r>
              <a:rPr lang="en-GB" sz="800" kern="1200" dirty="0">
                <a:ea typeface="+mn-ea"/>
                <a:cs typeface="+mn-cs"/>
              </a:rPr>
              <a:t>Results b</a:t>
            </a:r>
            <a:r>
              <a:rPr lang="en-US" sz="800" kern="1200" dirty="0" err="1">
                <a:ea typeface="+mn-ea"/>
                <a:cs typeface="+mn-cs"/>
              </a:rPr>
              <a:t>ase</a:t>
            </a:r>
            <a:r>
              <a:rPr lang="en-US" sz="800" kern="1200" dirty="0">
                <a:ea typeface="+mn-ea"/>
                <a:cs typeface="+mn-cs"/>
              </a:rPr>
              <a:t>: All Adult</a:t>
            </a:r>
            <a:r>
              <a:rPr lang="en-US" sz="800" dirty="0"/>
              <a:t>s</a:t>
            </a:r>
            <a:r>
              <a:rPr lang="en-US" sz="800" kern="1200" dirty="0">
                <a:ea typeface="+mn-ea"/>
                <a:cs typeface="+mn-cs"/>
              </a:rPr>
              <a:t>. Uplifts are test (exposed to ad in cinema) vs control (not exposed to ad in cinema) </a:t>
            </a: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16412884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28/08/2026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7.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7.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152E0A-4160-8583-9C54-2E34E97AE9D6}"/>
              </a:ext>
            </a:extLst>
          </p:cNvPr>
          <p:cNvSpPr>
            <a:spLocks noGrp="1"/>
          </p:cNvSpPr>
          <p:nvPr>
            <p:ph type="body" sz="quarter" idx="83"/>
          </p:nvPr>
        </p:nvSpPr>
        <p:spPr/>
        <p:txBody>
          <a:bodyPr/>
          <a:lstStyle/>
          <a:p>
            <a:pPr marL="158750" indent="0" defTabSz="654246">
              <a:lnSpc>
                <a:spcPct val="100000"/>
              </a:lnSpc>
              <a:defRPr/>
            </a:pPr>
            <a:r>
              <a:rPr lang="en-US" b="1" dirty="0"/>
              <a:t>Source: </a:t>
            </a:r>
            <a:r>
              <a:rPr lang="en-US" dirty="0"/>
              <a:t>DCM / L’Oreal Armani Code. Conducted by; </a:t>
            </a:r>
            <a:r>
              <a:rPr lang="en-US" dirty="0" err="1"/>
              <a:t>Differentology</a:t>
            </a:r>
            <a:r>
              <a:rPr lang="en-US" dirty="0"/>
              <a:t>, October 2022. </a:t>
            </a:r>
            <a:br>
              <a:rPr lang="en-US" dirty="0"/>
            </a:br>
            <a:endParaRPr lang="en-US" dirty="0"/>
          </a:p>
        </p:txBody>
      </p:sp>
      <p:sp>
        <p:nvSpPr>
          <p:cNvPr id="3" name="Title 2">
            <a:extLst>
              <a:ext uri="{FF2B5EF4-FFF2-40B4-BE49-F238E27FC236}">
                <a16:creationId xmlns:a16="http://schemas.microsoft.com/office/drawing/2014/main" id="{6B8FA4E7-2FD8-036C-344C-5EBAB8B46350}"/>
              </a:ext>
            </a:extLst>
          </p:cNvPr>
          <p:cNvSpPr>
            <a:spLocks noGrp="1"/>
          </p:cNvSpPr>
          <p:nvPr>
            <p:ph type="title"/>
          </p:nvPr>
        </p:nvSpPr>
        <p:spPr/>
        <p:txBody>
          <a:bodyPr/>
          <a:lstStyle/>
          <a:p>
            <a:r>
              <a:rPr lang="en-US" dirty="0" err="1"/>
              <a:t>L’Or</a:t>
            </a:r>
            <a:r>
              <a:rPr lang="en-GB" dirty="0"/>
              <a:t>é</a:t>
            </a:r>
            <a:r>
              <a:rPr lang="en-US" dirty="0"/>
              <a:t>al</a:t>
            </a:r>
          </a:p>
        </p:txBody>
      </p:sp>
      <p:pic>
        <p:nvPicPr>
          <p:cNvPr id="15" name="Picture Placeholder 14">
            <a:extLst>
              <a:ext uri="{FF2B5EF4-FFF2-40B4-BE49-F238E27FC236}">
                <a16:creationId xmlns:a16="http://schemas.microsoft.com/office/drawing/2014/main" id="{378630C6-0C99-64FB-12DE-D6AC16EA4422}"/>
              </a:ext>
            </a:extLst>
          </p:cNvPr>
          <p:cNvPicPr>
            <a:picLocks noGrp="1" noChangeAspect="1"/>
          </p:cNvPicPr>
          <p:nvPr>
            <p:ph type="pic" sz="quarter" idx="84"/>
          </p:nvPr>
        </p:nvPicPr>
        <p:blipFill>
          <a:blip r:embed="rId3">
            <a:extLst>
              <a:ext uri="{28A0092B-C50C-407E-A947-70E740481C1C}">
                <a14:useLocalDpi xmlns:a14="http://schemas.microsoft.com/office/drawing/2010/main" val="0"/>
              </a:ext>
            </a:extLst>
          </a:blip>
          <a:srcRect l="3706" r="3706"/>
          <a:stretch>
            <a:fillRect/>
          </a:stretch>
        </p:blipFill>
        <p:spPr>
          <a:xfrm>
            <a:off x="7470774" y="1001713"/>
            <a:ext cx="4210052" cy="2322401"/>
          </a:xfrm>
          <a:prstGeom prst="roundRect">
            <a:avLst>
              <a:gd name="adj" fmla="val 1469"/>
            </a:avLst>
          </a:prstGeom>
          <a:blipFill>
            <a:blip r:embed="rId4"/>
            <a:srcRect/>
            <a:stretch>
              <a:fillRect t="-13649" b="-13649"/>
            </a:stretch>
          </a:blipFill>
          <a:effectLst>
            <a:softEdge rad="0"/>
          </a:effectLst>
        </p:spPr>
      </p:pic>
      <p:sp>
        <p:nvSpPr>
          <p:cNvPr id="10" name="Text Placeholder 4">
            <a:extLst>
              <a:ext uri="{FF2B5EF4-FFF2-40B4-BE49-F238E27FC236}">
                <a16:creationId xmlns:a16="http://schemas.microsoft.com/office/drawing/2014/main" id="{9ECD8AEB-7A4B-272F-9961-4B4FC9D8DFA6}"/>
              </a:ext>
            </a:extLst>
          </p:cNvPr>
          <p:cNvSpPr>
            <a:spLocks noGrp="1"/>
          </p:cNvSpPr>
          <p:nvPr>
            <p:ph type="body" sz="quarter" idx="16"/>
          </p:nvPr>
        </p:nvSpPr>
        <p:spPr>
          <a:xfrm>
            <a:off x="510922" y="1461632"/>
            <a:ext cx="6573049" cy="3934735"/>
          </a:xfrm>
        </p:spPr>
        <p:txBody>
          <a:bodyPr/>
          <a:lstStyle/>
          <a:p>
            <a:pPr indent="0" defTabSz="961844">
              <a:lnSpc>
                <a:spcPct val="100000"/>
              </a:lnSpc>
              <a:spcBef>
                <a:spcPts val="0"/>
              </a:spcBef>
              <a:buClr>
                <a:srgbClr val="FFFFFF"/>
              </a:buClr>
              <a:buSzPct val="100000"/>
              <a:defRPr/>
            </a:pPr>
            <a:r>
              <a:rPr lang="en-GB" sz="1500" b="1" dirty="0"/>
              <a:t>Background </a:t>
            </a:r>
            <a:br>
              <a:rPr lang="en-GB" sz="1500" b="1" dirty="0"/>
            </a:br>
            <a:r>
              <a:rPr lang="en-GB" sz="1500" dirty="0"/>
              <a:t>L'Oréal wanted to reach those who were in the market for a male fragrance, whether for themselves or as a gift. The Armani Code campaign was specifically looking to cut through, excite and engage potential customers.</a:t>
            </a:r>
          </a:p>
          <a:p>
            <a:pPr indent="0" defTabSz="961844">
              <a:lnSpc>
                <a:spcPct val="100000"/>
              </a:lnSpc>
              <a:spcBef>
                <a:spcPts val="0"/>
              </a:spcBef>
              <a:buClr>
                <a:srgbClr val="FFFFFF"/>
              </a:buClr>
              <a:buSzPct val="100000"/>
              <a:defRPr/>
            </a:pPr>
            <a:endParaRPr lang="en-GB" sz="1500" b="1" dirty="0">
              <a:solidFill>
                <a:srgbClr val="000000"/>
              </a:solidFill>
            </a:endParaRPr>
          </a:p>
          <a:p>
            <a:pPr indent="0" defTabSz="961844">
              <a:lnSpc>
                <a:spcPct val="100000"/>
              </a:lnSpc>
              <a:spcBef>
                <a:spcPts val="0"/>
              </a:spcBef>
              <a:buClr>
                <a:srgbClr val="FFFFFF"/>
              </a:buClr>
              <a:buSzPct val="100000"/>
              <a:defRPr/>
            </a:pPr>
            <a:r>
              <a:rPr lang="en-GB" sz="1500" b="1" dirty="0"/>
              <a:t>Plan</a:t>
            </a:r>
            <a:br>
              <a:rPr lang="en-GB" sz="1500" b="1" dirty="0"/>
            </a:br>
            <a:r>
              <a:rPr lang="en-GB" sz="1500" dirty="0">
                <a:solidFill>
                  <a:srgbClr val="000000"/>
                </a:solidFill>
              </a:rPr>
              <a:t>L’Or</a:t>
            </a:r>
            <a:r>
              <a:rPr lang="en-GB" sz="1500" dirty="0"/>
              <a:t>é</a:t>
            </a:r>
            <a:r>
              <a:rPr lang="en-GB" sz="1500" dirty="0">
                <a:solidFill>
                  <a:srgbClr val="000000"/>
                </a:solidFill>
              </a:rPr>
              <a:t>al ran the ad in the Bronze Spot for </a:t>
            </a:r>
            <a:r>
              <a:rPr lang="en-GB" sz="1500" i="1" dirty="0">
                <a:solidFill>
                  <a:srgbClr val="000000"/>
                </a:solidFill>
              </a:rPr>
              <a:t>Amsterdam</a:t>
            </a:r>
            <a:r>
              <a:rPr lang="en-GB" sz="1500" dirty="0">
                <a:solidFill>
                  <a:srgbClr val="000000"/>
                </a:solidFill>
              </a:rPr>
              <a:t> and Silver Spot for </a:t>
            </a:r>
            <a:r>
              <a:rPr lang="en-GB" sz="1500" i="1" dirty="0">
                <a:solidFill>
                  <a:srgbClr val="000000"/>
                </a:solidFill>
              </a:rPr>
              <a:t>The Banshees of </a:t>
            </a:r>
            <a:r>
              <a:rPr lang="en-GB" sz="1500" i="1" dirty="0" err="1">
                <a:solidFill>
                  <a:srgbClr val="000000"/>
                </a:solidFill>
              </a:rPr>
              <a:t>Inisherin</a:t>
            </a:r>
            <a:r>
              <a:rPr lang="en-GB" sz="1500" i="1" dirty="0">
                <a:solidFill>
                  <a:srgbClr val="000000"/>
                </a:solidFill>
              </a:rPr>
              <a:t> </a:t>
            </a:r>
            <a:r>
              <a:rPr lang="en-GB" sz="1500" dirty="0">
                <a:solidFill>
                  <a:srgbClr val="000000"/>
                </a:solidFill>
              </a:rPr>
              <a:t>prioritising alignment with premium content that would reach a primarily male audience.</a:t>
            </a:r>
          </a:p>
          <a:p>
            <a:pPr lvl="0" indent="0" defTabSz="961844">
              <a:lnSpc>
                <a:spcPct val="100000"/>
              </a:lnSpc>
              <a:spcBef>
                <a:spcPts val="0"/>
              </a:spcBef>
              <a:buClr>
                <a:srgbClr val="FFFFFF"/>
              </a:buClr>
              <a:buSzPct val="100000"/>
              <a:defRPr/>
            </a:pPr>
            <a:endParaRPr lang="en-GB" sz="1500" i="1" dirty="0">
              <a:solidFill>
                <a:srgbClr val="000000"/>
              </a:solidFill>
              <a:ea typeface="Inter Tight Medium" pitchFamily="2" charset="0"/>
              <a:cs typeface="Inter Tight Medium" pitchFamily="2" charset="0"/>
            </a:endParaRPr>
          </a:p>
          <a:p>
            <a:pPr lvl="0" indent="0" defTabSz="961844">
              <a:lnSpc>
                <a:spcPct val="100000"/>
              </a:lnSpc>
              <a:spcBef>
                <a:spcPts val="0"/>
              </a:spcBef>
              <a:buClr>
                <a:srgbClr val="FFFFFF"/>
              </a:buClr>
              <a:buSzPct val="100000"/>
              <a:defRPr/>
            </a:pPr>
            <a:r>
              <a:rPr lang="en-GB" sz="1500" b="1" dirty="0"/>
              <a:t>Results</a:t>
            </a:r>
          </a:p>
          <a:p>
            <a:pPr lvl="0" indent="0" defTabSz="961844">
              <a:lnSpc>
                <a:spcPct val="100000"/>
              </a:lnSpc>
              <a:spcBef>
                <a:spcPts val="0"/>
              </a:spcBef>
              <a:buClr>
                <a:srgbClr val="FFFFFF"/>
              </a:buClr>
              <a:buSzPct val="100000"/>
              <a:defRPr/>
            </a:pPr>
            <a:endParaRPr lang="en-GB" sz="1500" b="1" dirty="0"/>
          </a:p>
          <a:p>
            <a:pPr marL="285750" indent="-285750" defTabSz="961844">
              <a:lnSpc>
                <a:spcPct val="100000"/>
              </a:lnSpc>
              <a:spcBef>
                <a:spcPts val="0"/>
              </a:spcBef>
              <a:buClr>
                <a:schemeClr val="tx1"/>
              </a:buClr>
              <a:buSzPct val="100000"/>
              <a:buFont typeface="Arial" panose="020B0604020202020204" pitchFamily="34" charset="0"/>
              <a:buChar char="•"/>
              <a:defRPr/>
            </a:pPr>
            <a:r>
              <a:rPr lang="en-GB" sz="1500" dirty="0"/>
              <a:t>Awareness of the Armani Code fragrance was up +9% vs. control.</a:t>
            </a:r>
            <a:br>
              <a:rPr lang="en-GB" sz="1500" dirty="0"/>
            </a:br>
            <a:endParaRPr lang="en-GB" sz="1500" dirty="0"/>
          </a:p>
          <a:p>
            <a:pPr marL="285750" indent="-285750" defTabSz="961844">
              <a:lnSpc>
                <a:spcPct val="100000"/>
              </a:lnSpc>
              <a:spcBef>
                <a:spcPts val="0"/>
              </a:spcBef>
              <a:buClr>
                <a:schemeClr val="tx1"/>
              </a:buClr>
              <a:buSzPct val="100000"/>
              <a:buFont typeface="Arial" panose="020B0604020202020204" pitchFamily="34" charset="0"/>
              <a:buChar char="•"/>
              <a:defRPr/>
            </a:pPr>
            <a:r>
              <a:rPr lang="en-GB" sz="1500" dirty="0"/>
              <a:t>Exposure in cinema delivered significant uplifts across key perceptions such as </a:t>
            </a:r>
            <a:r>
              <a:rPr lang="en-GB" sz="1500" i="1" dirty="0"/>
              <a:t>‘is a fragrance I would wear every day’ </a:t>
            </a:r>
            <a:r>
              <a:rPr lang="en-GB" sz="1500" dirty="0"/>
              <a:t>(+39%) and </a:t>
            </a:r>
            <a:r>
              <a:rPr lang="en-GB" sz="1500" i="1" dirty="0"/>
              <a:t>‘is a fragrance I would gift to someone’ </a:t>
            </a:r>
            <a:r>
              <a:rPr lang="en-GB" sz="1500" dirty="0"/>
              <a:t>(+29%).</a:t>
            </a:r>
          </a:p>
          <a:p>
            <a:pPr lvl="0" indent="0" defTabSz="961844">
              <a:lnSpc>
                <a:spcPct val="100000"/>
              </a:lnSpc>
              <a:spcBef>
                <a:spcPts val="0"/>
              </a:spcBef>
              <a:buClr>
                <a:schemeClr val="tx1"/>
              </a:buClr>
              <a:buSzPct val="100000"/>
              <a:defRPr/>
            </a:pPr>
            <a:endParaRPr lang="en-GB" sz="1500" dirty="0"/>
          </a:p>
          <a:p>
            <a:pPr indent="0">
              <a:lnSpc>
                <a:spcPct val="100000"/>
              </a:lnSpc>
              <a:spcBef>
                <a:spcPts val="0"/>
              </a:spcBef>
            </a:pPr>
            <a:endParaRPr lang="en-GB" sz="1500" dirty="0"/>
          </a:p>
        </p:txBody>
      </p:sp>
      <p:pic>
        <p:nvPicPr>
          <p:cNvPr id="17" name="Picture Placeholder 16">
            <a:extLst>
              <a:ext uri="{FF2B5EF4-FFF2-40B4-BE49-F238E27FC236}">
                <a16:creationId xmlns:a16="http://schemas.microsoft.com/office/drawing/2014/main" id="{83CFC1AA-0D9A-17EB-703E-45FFF7628AC3}"/>
              </a:ext>
            </a:extLst>
          </p:cNvPr>
          <p:cNvPicPr>
            <a:picLocks noGrp="1" noChangeAspect="1"/>
          </p:cNvPicPr>
          <p:nvPr>
            <p:ph type="pic" sz="quarter" idx="85"/>
          </p:nvPr>
        </p:nvPicPr>
        <p:blipFill>
          <a:blip r:embed="rId5">
            <a:extLst>
              <a:ext uri="{28A0092B-C50C-407E-A947-70E740481C1C}">
                <a14:useLocalDpi xmlns:a14="http://schemas.microsoft.com/office/drawing/2010/main" val="0"/>
              </a:ext>
            </a:extLst>
          </a:blip>
          <a:srcRect l="9023" r="9023"/>
          <a:stretch>
            <a:fillRect/>
          </a:stretch>
        </p:blipFill>
        <p:spPr>
          <a:xfrm>
            <a:off x="7470776" y="3413237"/>
            <a:ext cx="4210050" cy="2322401"/>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2242289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850ECB-AD74-5C3F-F413-F953F8CAA1C3}"/>
              </a:ext>
            </a:extLst>
          </p:cNvPr>
          <p:cNvSpPr>
            <a:spLocks noGrp="1"/>
          </p:cNvSpPr>
          <p:nvPr>
            <p:ph type="body" sz="quarter" idx="83"/>
          </p:nvPr>
        </p:nvSpPr>
        <p:spPr/>
        <p:txBody>
          <a:bodyPr/>
          <a:lstStyle/>
          <a:p>
            <a:pPr marL="158750" indent="0" defTabSz="654246">
              <a:lnSpc>
                <a:spcPct val="100000"/>
              </a:lnSpc>
              <a:defRPr/>
            </a:pPr>
            <a:r>
              <a:rPr lang="en-US" b="1" dirty="0"/>
              <a:t>Source: </a:t>
            </a:r>
            <a:r>
              <a:rPr lang="en-US" dirty="0"/>
              <a:t>DCM / L’Oreal Armani Code. Conducted by; </a:t>
            </a:r>
            <a:r>
              <a:rPr lang="en-US" dirty="0" err="1"/>
              <a:t>Differentology</a:t>
            </a:r>
            <a:r>
              <a:rPr lang="en-US" dirty="0"/>
              <a:t>, October 2022. </a:t>
            </a:r>
            <a:br>
              <a:rPr lang="en-US" dirty="0"/>
            </a:br>
            <a:endParaRPr lang="en-US" dirty="0"/>
          </a:p>
          <a:p>
            <a:endParaRPr lang="en-US" dirty="0"/>
          </a:p>
        </p:txBody>
      </p:sp>
      <p:sp>
        <p:nvSpPr>
          <p:cNvPr id="3" name="Title 2">
            <a:extLst>
              <a:ext uri="{FF2B5EF4-FFF2-40B4-BE49-F238E27FC236}">
                <a16:creationId xmlns:a16="http://schemas.microsoft.com/office/drawing/2014/main" id="{C275E097-78A5-57B9-07FA-1E3E4528EE83}"/>
              </a:ext>
            </a:extLst>
          </p:cNvPr>
          <p:cNvSpPr>
            <a:spLocks noGrp="1"/>
          </p:cNvSpPr>
          <p:nvPr>
            <p:ph type="title"/>
          </p:nvPr>
        </p:nvSpPr>
        <p:spPr>
          <a:xfrm>
            <a:off x="510923" y="476824"/>
            <a:ext cx="4615332" cy="525552"/>
          </a:xfrm>
        </p:spPr>
        <p:txBody>
          <a:bodyPr/>
          <a:lstStyle/>
          <a:p>
            <a:r>
              <a:rPr lang="en-US" dirty="0" err="1"/>
              <a:t>L’Or</a:t>
            </a:r>
            <a:r>
              <a:rPr lang="en-GB" dirty="0"/>
              <a:t>é</a:t>
            </a:r>
            <a:r>
              <a:rPr lang="en-US" dirty="0"/>
              <a:t>al</a:t>
            </a:r>
          </a:p>
        </p:txBody>
      </p:sp>
      <p:sp>
        <p:nvSpPr>
          <p:cNvPr id="4" name="Subtitle 3">
            <a:extLst>
              <a:ext uri="{FF2B5EF4-FFF2-40B4-BE49-F238E27FC236}">
                <a16:creationId xmlns:a16="http://schemas.microsoft.com/office/drawing/2014/main" id="{7467CB3E-2F36-87D9-D830-7E2F41BFFEC8}"/>
              </a:ext>
            </a:extLst>
          </p:cNvPr>
          <p:cNvSpPr>
            <a:spLocks noGrp="1"/>
          </p:cNvSpPr>
          <p:nvPr>
            <p:ph type="subTitle" idx="1"/>
          </p:nvPr>
        </p:nvSpPr>
        <p:spPr>
          <a:xfrm>
            <a:off x="508533" y="1146201"/>
            <a:ext cx="4617721" cy="347555"/>
          </a:xfrm>
        </p:spPr>
        <p:txBody>
          <a:bodyPr/>
          <a:lstStyle/>
          <a:p>
            <a:r>
              <a:rPr lang="en-US" dirty="0"/>
              <a:t>Armani Code</a:t>
            </a:r>
          </a:p>
        </p:txBody>
      </p:sp>
      <p:sp>
        <p:nvSpPr>
          <p:cNvPr id="8" name="Text Placeholder 4">
            <a:extLst>
              <a:ext uri="{FF2B5EF4-FFF2-40B4-BE49-F238E27FC236}">
                <a16:creationId xmlns:a16="http://schemas.microsoft.com/office/drawing/2014/main" id="{354665FE-3DF5-929C-84B2-159ACCD5BFF5}"/>
              </a:ext>
            </a:extLst>
          </p:cNvPr>
          <p:cNvSpPr>
            <a:spLocks noGrp="1"/>
          </p:cNvSpPr>
          <p:nvPr>
            <p:ph type="body" sz="quarter" idx="16"/>
          </p:nvPr>
        </p:nvSpPr>
        <p:spPr>
          <a:xfrm>
            <a:off x="508533" y="1892807"/>
            <a:ext cx="4617721" cy="3818991"/>
          </a:xfrm>
        </p:spPr>
        <p:txBody>
          <a:bodyPr/>
          <a:lstStyle/>
          <a:p>
            <a:pPr defTabSz="654246">
              <a:lnSpc>
                <a:spcPct val="100000"/>
              </a:lnSpc>
              <a:spcAft>
                <a:spcPts val="116"/>
              </a:spcAft>
            </a:pPr>
            <a:r>
              <a:rPr lang="en-GB" b="1" dirty="0"/>
              <a:t>Background </a:t>
            </a:r>
            <a:br>
              <a:rPr lang="en-GB" b="1" dirty="0"/>
            </a:br>
            <a:r>
              <a:rPr lang="en-GB" altLang="en-US" dirty="0">
                <a:solidFill>
                  <a:srgbClr val="000000"/>
                </a:solidFill>
                <a:cs typeface="Arial" pitchFamily="34" charset="0"/>
              </a:rPr>
              <a:t>Ahead of the its key festive purchasing season, L'Oréal wanted to reach those who were in the market for a male fragrance, whether for themselves or as a gift. The Armani Code campaign was looking to cut through, excite, and engage existing and potential new customers.</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dirty="0">
                <a:solidFill>
                  <a:srgbClr val="000000"/>
                </a:solidFill>
                <a:cs typeface="Arial" pitchFamily="34" charset="0"/>
              </a:rPr>
              <a:t>The new brand asset starring </a:t>
            </a:r>
            <a:r>
              <a:rPr lang="en-GB" altLang="en-US" dirty="0" err="1">
                <a:solidFill>
                  <a:srgbClr val="000000"/>
                </a:solidFill>
                <a:cs typeface="Arial" pitchFamily="34" charset="0"/>
              </a:rPr>
              <a:t>Regé</a:t>
            </a:r>
            <a:r>
              <a:rPr lang="en-GB" altLang="en-US" dirty="0">
                <a:solidFill>
                  <a:srgbClr val="000000"/>
                </a:solidFill>
                <a:cs typeface="Arial" pitchFamily="34" charset="0"/>
              </a:rPr>
              <a:t>-Jean Page ran in cinema as part of a wider AV campaign that included TV, BVOD, Social and Online. Cinema was included on the plan as L'Oréal knew that cinema could deliver a young, affluent-skewing audience in a highly receptive environment where more attention is paid vs. other AV formats. </a:t>
            </a:r>
            <a:br>
              <a:rPr lang="en-GB" altLang="en-US" b="1" dirty="0">
                <a:cs typeface="Arial" pitchFamily="34" charset="0"/>
              </a:rPr>
            </a:br>
            <a:br>
              <a:rPr lang="en-GB" altLang="en-US" b="1" dirty="0">
                <a:cs typeface="Arial" pitchFamily="34" charset="0"/>
              </a:rPr>
            </a:br>
            <a:r>
              <a:rPr lang="en-GB" b="1" dirty="0"/>
              <a:t>Plan</a:t>
            </a:r>
            <a:br>
              <a:rPr lang="en-GB" b="1" dirty="0"/>
            </a:br>
            <a:r>
              <a:rPr lang="en-GB" dirty="0">
                <a:solidFill>
                  <a:srgbClr val="000000"/>
                </a:solidFill>
              </a:rPr>
              <a:t>Aligning with premium content was key and the Armani Code ad ran across the DCM estate running in the Bronze and Silver Spots of titles that would efficiently deliver against the primary male audience including </a:t>
            </a:r>
            <a:r>
              <a:rPr lang="en-GB" i="1" dirty="0">
                <a:solidFill>
                  <a:srgbClr val="000000"/>
                </a:solidFill>
              </a:rPr>
              <a:t>Amsterdam</a:t>
            </a:r>
            <a:r>
              <a:rPr lang="en-GB" dirty="0">
                <a:solidFill>
                  <a:srgbClr val="000000"/>
                </a:solidFill>
              </a:rPr>
              <a:t> and </a:t>
            </a:r>
            <a:r>
              <a:rPr lang="en-GB" i="1" dirty="0">
                <a:solidFill>
                  <a:srgbClr val="000000"/>
                </a:solidFill>
              </a:rPr>
              <a:t>The Banshees of </a:t>
            </a:r>
            <a:r>
              <a:rPr lang="en-GB" i="1" dirty="0" err="1">
                <a:solidFill>
                  <a:srgbClr val="000000"/>
                </a:solidFill>
              </a:rPr>
              <a:t>Inisherin</a:t>
            </a:r>
            <a:r>
              <a:rPr lang="en-GB" dirty="0">
                <a:solidFill>
                  <a:srgbClr val="000000"/>
                </a:solidFill>
              </a:rPr>
              <a:t>.</a:t>
            </a:r>
            <a:br>
              <a:rPr lang="en-GB" dirty="0">
                <a:solidFill>
                  <a:srgbClr val="000000"/>
                </a:solidFill>
              </a:rPr>
            </a:br>
            <a:br>
              <a:rPr lang="en-GB" dirty="0">
                <a:solidFill>
                  <a:srgbClr val="000000"/>
                </a:solidFill>
              </a:rPr>
            </a:br>
            <a:endParaRPr lang="en-GB" dirty="0"/>
          </a:p>
        </p:txBody>
      </p:sp>
      <p:graphicFrame>
        <p:nvGraphicFramePr>
          <p:cNvPr id="11" name="Table 10">
            <a:extLst>
              <a:ext uri="{FF2B5EF4-FFF2-40B4-BE49-F238E27FC236}">
                <a16:creationId xmlns:a16="http://schemas.microsoft.com/office/drawing/2014/main" id="{0B97261B-7734-3C56-A471-AB50A2739FD6}"/>
              </a:ext>
            </a:extLst>
          </p:cNvPr>
          <p:cNvGraphicFramePr>
            <a:graphicFrameLocks noGrp="1"/>
          </p:cNvGraphicFramePr>
          <p:nvPr>
            <p:extLst>
              <p:ext uri="{D42A27DB-BD31-4B8C-83A1-F6EECF244321}">
                <p14:modId xmlns:p14="http://schemas.microsoft.com/office/powerpoint/2010/main" val="2859637147"/>
              </p:ext>
            </p:extLst>
          </p:nvPr>
        </p:nvGraphicFramePr>
        <p:xfrm>
          <a:off x="5549998" y="878606"/>
          <a:ext cx="5942260" cy="882744"/>
        </p:xfrm>
        <a:graphic>
          <a:graphicData uri="http://schemas.openxmlformats.org/drawingml/2006/table">
            <a:tbl>
              <a:tblPr firstRow="1" bandRow="1">
                <a:tableStyleId>{93296810-A885-4BE3-A3E7-6D5BEEA58F35}</a:tableStyleId>
              </a:tblPr>
              <a:tblGrid>
                <a:gridCol w="1485565">
                  <a:extLst>
                    <a:ext uri="{9D8B030D-6E8A-4147-A177-3AD203B41FA5}">
                      <a16:colId xmlns:a16="http://schemas.microsoft.com/office/drawing/2014/main" val="3445733911"/>
                    </a:ext>
                  </a:extLst>
                </a:gridCol>
                <a:gridCol w="1485565">
                  <a:extLst>
                    <a:ext uri="{9D8B030D-6E8A-4147-A177-3AD203B41FA5}">
                      <a16:colId xmlns:a16="http://schemas.microsoft.com/office/drawing/2014/main" val="2072537272"/>
                    </a:ext>
                  </a:extLst>
                </a:gridCol>
                <a:gridCol w="1485565">
                  <a:extLst>
                    <a:ext uri="{9D8B030D-6E8A-4147-A177-3AD203B41FA5}">
                      <a16:colId xmlns:a16="http://schemas.microsoft.com/office/drawing/2014/main" val="3314162814"/>
                    </a:ext>
                  </a:extLst>
                </a:gridCol>
                <a:gridCol w="1485565">
                  <a:extLst>
                    <a:ext uri="{9D8B030D-6E8A-4147-A177-3AD203B41FA5}">
                      <a16:colId xmlns:a16="http://schemas.microsoft.com/office/drawing/2014/main" val="776944138"/>
                    </a:ext>
                  </a:extLst>
                </a:gridCol>
              </a:tblGrid>
              <a:tr h="441372">
                <a:tc>
                  <a:txBody>
                    <a:bodyPr/>
                    <a:lstStyle/>
                    <a:p>
                      <a:r>
                        <a:rPr lang="en-GB" sz="1200" dirty="0">
                          <a:solidFill>
                            <a:schemeClr val="tx1"/>
                          </a:solidFill>
                        </a:rPr>
                        <a:t>Media agency</a:t>
                      </a:r>
                    </a:p>
                  </a:txBody>
                  <a:tcPr marL="52167" marR="52167" marT="26083" marB="26083"/>
                </a:tc>
                <a:tc>
                  <a:txBody>
                    <a:bodyPr/>
                    <a:lstStyle/>
                    <a:p>
                      <a:r>
                        <a:rPr lang="en-GB" sz="1200" dirty="0">
                          <a:solidFill>
                            <a:schemeClr val="tx1"/>
                          </a:solidFill>
                        </a:rPr>
                        <a:t>Target</a:t>
                      </a:r>
                    </a:p>
                  </a:txBody>
                  <a:tcPr marL="52167" marR="52167" marT="26083" marB="26083"/>
                </a:tc>
                <a:tc>
                  <a:txBody>
                    <a:bodyPr/>
                    <a:lstStyle/>
                    <a:p>
                      <a:r>
                        <a:rPr lang="en-GB" sz="1200" dirty="0">
                          <a:solidFill>
                            <a:schemeClr val="tx1"/>
                          </a:solidFill>
                        </a:rPr>
                        <a:t>Buying route</a:t>
                      </a:r>
                    </a:p>
                  </a:txBody>
                  <a:tcPr marL="52167" marR="52167" marT="26083" marB="26083"/>
                </a:tc>
                <a:tc>
                  <a:txBody>
                    <a:bodyPr/>
                    <a:lstStyle/>
                    <a:p>
                      <a:r>
                        <a:rPr lang="en-GB" sz="12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441372">
                <a:tc>
                  <a:txBody>
                    <a:bodyPr/>
                    <a:lstStyle/>
                    <a:p>
                      <a:r>
                        <a:rPr lang="en-GB" sz="1200"/>
                        <a:t>EssenceMediacom</a:t>
                      </a:r>
                      <a:endParaRPr lang="en-GB" sz="1200" dirty="0"/>
                    </a:p>
                  </a:txBody>
                  <a:tcPr marL="52167" marR="52167" marT="26083" marB="26083"/>
                </a:tc>
                <a:tc>
                  <a:txBody>
                    <a:bodyPr/>
                    <a:lstStyle/>
                    <a:p>
                      <a:r>
                        <a:rPr lang="en-GB" sz="1200" dirty="0"/>
                        <a:t>Adult men/ female </a:t>
                      </a:r>
                      <a:r>
                        <a:rPr lang="en-GB" sz="1200" dirty="0" err="1"/>
                        <a:t>gifters</a:t>
                      </a:r>
                      <a:endParaRPr lang="en-GB" sz="1200" dirty="0"/>
                    </a:p>
                  </a:txBody>
                  <a:tcPr marL="52167" marR="52167" marT="26083" marB="26083"/>
                </a:tc>
                <a:tc>
                  <a:txBody>
                    <a:bodyPr/>
                    <a:lstStyle/>
                    <a:p>
                      <a:r>
                        <a:rPr lang="en-GB" sz="1200" dirty="0"/>
                        <a:t>Bronze and silver spots </a:t>
                      </a:r>
                    </a:p>
                  </a:txBody>
                  <a:tcPr marL="52167" marR="52167" marT="26083" marB="26083"/>
                </a:tc>
                <a:tc>
                  <a:txBody>
                    <a:bodyPr/>
                    <a:lstStyle/>
                    <a:p>
                      <a:r>
                        <a:rPr lang="en-GB" sz="1200" dirty="0"/>
                        <a:t>60”</a:t>
                      </a:r>
                    </a:p>
                  </a:txBody>
                  <a:tcPr marL="52167" marR="52167" marT="26083" marB="26083"/>
                </a:tc>
                <a:extLst>
                  <a:ext uri="{0D108BD9-81ED-4DB2-BD59-A6C34878D82A}">
                    <a16:rowId xmlns:a16="http://schemas.microsoft.com/office/drawing/2014/main" val="3682919480"/>
                  </a:ext>
                </a:extLst>
              </a:tr>
            </a:tbl>
          </a:graphicData>
        </a:graphic>
      </p:graphicFrame>
      <p:sp>
        <p:nvSpPr>
          <p:cNvPr id="20" name="Text Placeholder 4">
            <a:extLst>
              <a:ext uri="{FF2B5EF4-FFF2-40B4-BE49-F238E27FC236}">
                <a16:creationId xmlns:a16="http://schemas.microsoft.com/office/drawing/2014/main" id="{A80AF93D-CE82-A5C8-1015-6527140BEDFC}"/>
              </a:ext>
            </a:extLst>
          </p:cNvPr>
          <p:cNvSpPr txBox="1">
            <a:spLocks/>
          </p:cNvSpPr>
          <p:nvPr/>
        </p:nvSpPr>
        <p:spPr>
          <a:xfrm>
            <a:off x="5549998" y="1892808"/>
            <a:ext cx="6211688" cy="2212848"/>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pPr>
            <a:r>
              <a:rPr lang="en-GB" b="1" dirty="0"/>
              <a:t>Results </a:t>
            </a:r>
            <a:br>
              <a:rPr lang="en-GB" b="1" dirty="0"/>
            </a:br>
            <a:r>
              <a:rPr lang="en-GB" dirty="0">
                <a:solidFill>
                  <a:srgbClr val="000000"/>
                </a:solidFill>
              </a:rPr>
              <a:t>Cinema worked effectively as part of the AV mix driving significant uplifts.</a:t>
            </a:r>
          </a:p>
          <a:p>
            <a:pPr defTabSz="654246">
              <a:lnSpc>
                <a:spcPct val="100000"/>
              </a:lnSpc>
            </a:pPr>
            <a:r>
              <a:rPr lang="en-GB" b="1" dirty="0"/>
              <a:t>Successful cut-through</a:t>
            </a:r>
            <a:br>
              <a:rPr lang="en-GB" dirty="0"/>
            </a:br>
            <a:r>
              <a:rPr lang="en-GB" dirty="0"/>
              <a:t>Awareness of the Armani Code fragrance was up +9% vs. those not exposed in cinema.</a:t>
            </a:r>
            <a:br>
              <a:rPr lang="en-GB" dirty="0"/>
            </a:br>
            <a:br>
              <a:rPr lang="en-GB" dirty="0"/>
            </a:br>
            <a:r>
              <a:rPr lang="en-GB" b="1" dirty="0"/>
              <a:t>Increased consideration</a:t>
            </a:r>
            <a:br>
              <a:rPr lang="en-GB" dirty="0"/>
            </a:br>
            <a:r>
              <a:rPr lang="en-GB" dirty="0">
                <a:solidFill>
                  <a:srgbClr val="000000"/>
                </a:solidFill>
              </a:rPr>
              <a:t>‘Extremely likely’ to consider Armani Code saw a +38% uplift amongst exposed respondents.</a:t>
            </a:r>
            <a:br>
              <a:rPr lang="en-GB" dirty="0">
                <a:solidFill>
                  <a:srgbClr val="000000"/>
                </a:solidFill>
              </a:rPr>
            </a:br>
            <a:br>
              <a:rPr lang="en-GB" dirty="0">
                <a:solidFill>
                  <a:srgbClr val="000000"/>
                </a:solidFill>
              </a:rPr>
            </a:br>
            <a:r>
              <a:rPr lang="en-GB" b="1" dirty="0"/>
              <a:t>Improving brand perceptions</a:t>
            </a:r>
            <a:br>
              <a:rPr lang="en-GB" dirty="0"/>
            </a:br>
            <a:r>
              <a:rPr lang="en-GB" dirty="0">
                <a:solidFill>
                  <a:srgbClr val="000000"/>
                </a:solidFill>
              </a:rPr>
              <a:t>Exposure in cinema delivered significant uplifts across key perceptions such as ‘</a:t>
            </a:r>
            <a:r>
              <a:rPr lang="en-GB" i="1" dirty="0">
                <a:solidFill>
                  <a:srgbClr val="000000"/>
                </a:solidFill>
              </a:rPr>
              <a:t>is a fragrance I would wear every day</a:t>
            </a:r>
            <a:r>
              <a:rPr lang="en-GB" dirty="0">
                <a:solidFill>
                  <a:srgbClr val="000000"/>
                </a:solidFill>
              </a:rPr>
              <a:t>’ (+39%) and ‘</a:t>
            </a:r>
            <a:r>
              <a:rPr lang="en-GB" i="1" dirty="0">
                <a:solidFill>
                  <a:srgbClr val="000000"/>
                </a:solidFill>
              </a:rPr>
              <a:t>is a fragrance I would gift to someone</a:t>
            </a:r>
            <a:r>
              <a:rPr lang="en-GB" dirty="0">
                <a:solidFill>
                  <a:srgbClr val="000000"/>
                </a:solidFill>
              </a:rPr>
              <a:t>’ (+29%).</a:t>
            </a:r>
            <a:endParaRPr lang="en-GB" dirty="0"/>
          </a:p>
          <a:p>
            <a:pPr defTabSz="654246">
              <a:lnSpc>
                <a:spcPct val="100000"/>
              </a:lnSpc>
              <a:spcAft>
                <a:spcPts val="116"/>
              </a:spcAft>
            </a:pPr>
            <a:endParaRPr lang="en-GB" dirty="0"/>
          </a:p>
        </p:txBody>
      </p:sp>
      <p:pic>
        <p:nvPicPr>
          <p:cNvPr id="5" name="Picture Placeholder 14">
            <a:extLst>
              <a:ext uri="{FF2B5EF4-FFF2-40B4-BE49-F238E27FC236}">
                <a16:creationId xmlns:a16="http://schemas.microsoft.com/office/drawing/2014/main" id="{5D778B65-59E7-213D-BF24-55CC4E76F4ED}"/>
              </a:ext>
            </a:extLst>
          </p:cNvPr>
          <p:cNvPicPr>
            <a:picLocks noChangeAspect="1"/>
          </p:cNvPicPr>
          <p:nvPr/>
        </p:nvPicPr>
        <p:blipFill>
          <a:blip r:embed="rId3">
            <a:extLst>
              <a:ext uri="{28A0092B-C50C-407E-A947-70E740481C1C}">
                <a14:useLocalDpi xmlns:a14="http://schemas.microsoft.com/office/drawing/2010/main" val="0"/>
              </a:ext>
            </a:extLst>
          </a:blip>
          <a:srcRect l="1106" t="488" r="1106" b="2304"/>
          <a:stretch>
            <a:fillRect/>
          </a:stretch>
        </p:blipFill>
        <p:spPr>
          <a:xfrm>
            <a:off x="5549998" y="4240336"/>
            <a:ext cx="3031500" cy="1539141"/>
          </a:xfrm>
          <a:prstGeom prst="roundRect">
            <a:avLst>
              <a:gd name="adj" fmla="val 1469"/>
            </a:avLst>
          </a:prstGeom>
          <a:blipFill>
            <a:blip r:embed="rId4"/>
            <a:srcRect/>
            <a:stretch>
              <a:fillRect t="-13649" b="-13649"/>
            </a:stretch>
          </a:blipFill>
          <a:effectLst>
            <a:softEdge rad="0"/>
          </a:effectLst>
        </p:spPr>
      </p:pic>
      <p:pic>
        <p:nvPicPr>
          <p:cNvPr id="6" name="Picture Placeholder 16">
            <a:extLst>
              <a:ext uri="{FF2B5EF4-FFF2-40B4-BE49-F238E27FC236}">
                <a16:creationId xmlns:a16="http://schemas.microsoft.com/office/drawing/2014/main" id="{8FD403B9-0A47-B002-690B-A9E46AF7DE5E}"/>
              </a:ext>
            </a:extLst>
          </p:cNvPr>
          <p:cNvPicPr>
            <a:picLocks noChangeAspect="1"/>
          </p:cNvPicPr>
          <p:nvPr/>
        </p:nvPicPr>
        <p:blipFill>
          <a:blip r:embed="rId5">
            <a:extLst>
              <a:ext uri="{28A0092B-C50C-407E-A947-70E740481C1C}">
                <a14:useLocalDpi xmlns:a14="http://schemas.microsoft.com/office/drawing/2010/main" val="0"/>
              </a:ext>
            </a:extLst>
          </a:blip>
          <a:srcRect l="4727" r="8209"/>
          <a:stretch>
            <a:fillRect/>
          </a:stretch>
        </p:blipFill>
        <p:spPr>
          <a:xfrm>
            <a:off x="8758570" y="4240336"/>
            <a:ext cx="2993470" cy="1539141"/>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2190654764"/>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2284</TotalTime>
  <Words>548</Words>
  <Application>Microsoft Office PowerPoint</Application>
  <PresentationFormat>Widescreen</PresentationFormat>
  <Paragraphs>30</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Aptos</vt:lpstr>
      <vt:lpstr>Arial</vt:lpstr>
      <vt:lpstr>Helvetica Neue Light</vt:lpstr>
      <vt:lpstr>Inter Tight</vt:lpstr>
      <vt:lpstr>Inter Tight Medium</vt:lpstr>
      <vt:lpstr>04. Text</vt:lpstr>
      <vt:lpstr>L’Oréal</vt:lpstr>
      <vt:lpstr>L’Oréal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WRKEXP1</cp:lastModifiedBy>
  <cp:revision>6</cp:revision>
  <dcterms:created xsi:type="dcterms:W3CDTF">2026-06-18T13:58:37Z</dcterms:created>
  <dcterms:modified xsi:type="dcterms:W3CDTF">2026-08-28T01:39:32Z</dcterms:modified>
</cp:coreProperties>
</file>