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323" r:id="rId2"/>
    <p:sldId id="325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ummary" id="{9B930FF4-3A6D-45D0-9FDF-3834C96B76CB}">
          <p14:sldIdLst>
            <p14:sldId id="323"/>
          </p14:sldIdLst>
        </p14:section>
        <p14:section name="Detailed" id="{E058546E-5317-4619-BA9F-A61FEB55C1C9}">
          <p14:sldIdLst>
            <p14:sldId id="32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98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–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25" d="100"/>
          <a:sy n="125" d="100"/>
        </p:scale>
        <p:origin x="-1644" y="-9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194A5A-77A1-4A5A-9712-F0BC94906E6C}" type="datetimeFigureOut">
              <a:rPr lang="en-GB" smtClean="0"/>
              <a:t>02/08/2026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F90537-5482-42BC-A2C3-D2D858C9C0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59491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27">
            <a:extLst>
              <a:ext uri="{FF2B5EF4-FFF2-40B4-BE49-F238E27FC236}">
                <a16:creationId xmlns:a16="http://schemas.microsoft.com/office/drawing/2014/main" id="{3A6FA12F-9123-AD89-ADDC-0E7AA00FC45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0F59E2B4-254C-16C9-F8C0-468844BD021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91473826-99E0-053A-6C57-A6DDEED383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CCF1F32-85C5-5C77-8BD5-9633C13711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2A496D35-81E8-F7C8-ADA2-0FA835A38D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7532156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4121533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image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FF000CAA-8178-20A5-C3EF-8619382B952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536C4448-A2C4-ECA8-1DE9-7250AF16D8C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77100" y="1173163"/>
            <a:ext cx="4617720" cy="4732337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l="-564" r="-564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24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2 images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84995FD-597D-11FB-775F-8D431773E4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6648469C-6E29-6B3B-745E-3E29362F3CA1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7277100" y="3589020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EC5FAE92-7FCA-87EC-66ED-A190847BBADF}"/>
              </a:ext>
            </a:extLst>
          </p:cNvPr>
          <p:cNvSpPr>
            <a:spLocks noGrp="1"/>
          </p:cNvSpPr>
          <p:nvPr>
            <p:ph type="pic" sz="quarter" idx="85"/>
          </p:nvPr>
        </p:nvSpPr>
        <p:spPr>
          <a:xfrm>
            <a:off x="7277100" y="1173162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049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2 images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FF000CAA-8178-20A5-C3EF-8619382B952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E1D00CE0-92D0-304B-9195-D9EC032BE2B4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7277100" y="3589020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F4A26068-853B-1EA2-7A6B-6F1C271EE23E}"/>
              </a:ext>
            </a:extLst>
          </p:cNvPr>
          <p:cNvSpPr>
            <a:spLocks noGrp="1"/>
          </p:cNvSpPr>
          <p:nvPr>
            <p:ph type="pic" sz="quarter" idx="85"/>
          </p:nvPr>
        </p:nvSpPr>
        <p:spPr>
          <a:xfrm>
            <a:off x="7277100" y="1173162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7989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image light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2"/>
            <a:srcRect/>
            <a:stretch>
              <a:fillRect l="-9150" r="-9150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AFBF60D8-87D9-D3F9-D66C-E82E2E6323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1818" y="5533498"/>
            <a:ext cx="6376864" cy="561256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anchor="ctr">
            <a:noAutofit/>
          </a:bodyPr>
          <a:lstStyle>
            <a:lvl1pPr marL="216000" algn="l" rtl="1">
              <a:buNone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	   XX secondary text goes along here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94AF3EF-C3D7-8DD4-27D4-8582327AA7E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090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and image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2"/>
            <a:srcRect/>
            <a:stretch>
              <a:fillRect l="-9150" r="-9150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94AF3EF-C3D7-8DD4-27D4-8582327AA7E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6705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and image 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86EA50D8-28B9-EA9C-43F3-5CA9C2078F5C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l="-9150" r="-9150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696435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ontent and image white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2"/>
            <a:srcRect/>
            <a:stretch>
              <a:fillRect l="-9942" r="-9942"/>
            </a:stretch>
          </a:blip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AFBF60D8-87D9-D3F9-D66C-E82E2E6323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1818" y="5533498"/>
            <a:ext cx="6589712" cy="561256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anchor="ctr">
            <a:noAutofit/>
          </a:bodyPr>
          <a:lstStyle>
            <a:lvl1pPr marL="216000" algn="l" rtl="1">
              <a:buNone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	   XX secondary text goes along here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5C09D414-68E4-C9A4-C900-5CD2C75EDF8E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/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7" name="Picture 6" descr="A group of blue circles&#10;&#10;AI-generated content may be incorrect.">
            <a:extLst>
              <a:ext uri="{FF2B5EF4-FFF2-40B4-BE49-F238E27FC236}">
                <a16:creationId xmlns:a16="http://schemas.microsoft.com/office/drawing/2014/main" id="{E73B3FE4-F1A8-34B8-E75A-30DBAC1BDF0D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8740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1 colum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37F984AC-9DD0-BA85-9105-E2072800EDBD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9" name="Rounded Rectangle 27">
            <a:extLst>
              <a:ext uri="{FF2B5EF4-FFF2-40B4-BE49-F238E27FC236}">
                <a16:creationId xmlns:a16="http://schemas.microsoft.com/office/drawing/2014/main" id="{3A6FA12F-9123-AD89-ADDC-0E7AA00FC45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1473826-99E0-053A-6C57-A6DDEED383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CCF1F32-85C5-5C77-8BD5-9633C13711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2A496D35-81E8-F7C8-ADA2-0FA835A38D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7532156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1301309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DF6CB513-79BC-2645-FFFD-59E63B65A523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113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BF20641-6024-1D7D-CD53-F1DC401D9D4E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DF6CB513-79BC-2645-FFFD-59E63B65A523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954142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and subheads dark logo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A0E60FAE-8339-C985-7BE5-017CF05E99DA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163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6F58D1-0CE3-46F0-D751-83D91F31AB33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286500" y="1173163"/>
            <a:ext cx="53969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298672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and subheads light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0BB70C3-A052-6465-5890-050D10E5E099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A0E60FAE-8339-C985-7BE5-017CF05E99DA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163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6F58D1-0CE3-46F0-D751-83D91F31AB33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286500" y="1173163"/>
            <a:ext cx="53969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912179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 columns and subheads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7FD2AF75-0473-87AD-C0C8-8B2B2DDD222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0650DF23-6A70-950D-349A-2FD21D0D4BD3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3568168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FF655C71-7EA6-5CC0-B669-9685229513FE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4311916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50C3176E-24F9-4254-A184-D72E023202D4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8199704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9ED902FD-2188-CEE7-78B5-9186B26F0E97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4311916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09BF637-140B-703B-4DEE-9A9624536665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8199704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085546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 columns and subheads light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7FD2AF75-0473-87AD-C0C8-8B2B2DDD222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3568168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FF655C71-7EA6-5CC0-B669-9685229513FE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4311916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50C3176E-24F9-4254-A184-D72E023202D4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8199704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9ED902FD-2188-CEE7-78B5-9186B26F0E97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4311916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09BF637-140B-703B-4DEE-9A9624536665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8199704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  <p:pic>
        <p:nvPicPr>
          <p:cNvPr id="11" name="Picture 10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99151A8-A22E-C083-109C-01702C1F8F94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773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image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84995FD-597D-11FB-775F-8D431773E4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536C4448-A2C4-ECA8-1DE9-7250AF16D8C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77100" y="1173163"/>
            <a:ext cx="4617720" cy="4732337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l="-564" r="-564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969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84" y="244355"/>
            <a:ext cx="11651873" cy="13255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7985" y="1569918"/>
            <a:ext cx="11651874" cy="44831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13" y="6417330"/>
            <a:ext cx="2743200" cy="19631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02/08/2026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1912"/>
            <a:ext cx="4114800" cy="200663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1787" y="6431911"/>
            <a:ext cx="2743200" cy="200664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8544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50" indent="-635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tabLst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4" pos="121">
          <p15:clr>
            <a:srgbClr val="F26B43"/>
          </p15:clr>
        </p15:guide>
        <p15:guide id="6" pos="1391">
          <p15:clr>
            <a:srgbClr val="F26B43"/>
          </p15:clr>
        </p15:guide>
        <p15:guide id="7" pos="2615">
          <p15:clr>
            <a:srgbClr val="F26B43"/>
          </p15:clr>
        </p15:guide>
        <p15:guide id="8" pos="5065">
          <p15:clr>
            <a:srgbClr val="F26B43"/>
          </p15:clr>
        </p15:guide>
        <p15:guide id="9" pos="6289">
          <p15:clr>
            <a:srgbClr val="F26B43"/>
          </p15:clr>
        </p15:guide>
        <p15:guide id="10" pos="7559">
          <p15:clr>
            <a:srgbClr val="F26B43"/>
          </p15:clr>
        </p15:guide>
        <p15:guide id="15" orient="horz" pos="142">
          <p15:clr>
            <a:srgbClr val="F26B43"/>
          </p15:clr>
        </p15:guide>
        <p15:guide id="17" orient="horz" pos="4178">
          <p15:clr>
            <a:srgbClr val="F26B43"/>
          </p15:clr>
        </p15:guide>
        <p15:guide id="19" pos="4475">
          <p15:clr>
            <a:srgbClr val="F26B43"/>
          </p15:clr>
        </p15:guide>
        <p15:guide id="20" orient="horz" pos="59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ED7945C0-505E-ECDA-B16E-3DCD2966A4CE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>
          <a:xfrm>
            <a:off x="6096000" y="6480593"/>
            <a:ext cx="5890758" cy="112232"/>
          </a:xfrm>
        </p:spPr>
        <p:txBody>
          <a:bodyPr/>
          <a:lstStyle/>
          <a:p>
            <a:pPr marL="158750" indent="0" defTabSz="654246">
              <a:lnSpc>
                <a:spcPct val="100000"/>
              </a:lnSpc>
              <a:spcBef>
                <a:spcPts val="0"/>
              </a:spcBef>
              <a:defRPr/>
            </a:pPr>
            <a:r>
              <a:rPr lang="en-US" b="1" dirty="0"/>
              <a:t>Source: </a:t>
            </a:r>
            <a:r>
              <a:rPr lang="en-US" dirty="0"/>
              <a:t>DCM / KFC. Conducted by; </a:t>
            </a:r>
            <a:r>
              <a:rPr lang="en-US" dirty="0" err="1"/>
              <a:t>Differentology</a:t>
            </a:r>
            <a:r>
              <a:rPr lang="en-US" dirty="0"/>
              <a:t>, June 2023</a:t>
            </a:r>
          </a:p>
          <a:p>
            <a:pPr marL="158750" indent="0" defTabSz="654246">
              <a:lnSpc>
                <a:spcPct val="100000"/>
              </a:lnSpc>
              <a:spcBef>
                <a:spcPts val="0"/>
              </a:spcBef>
              <a:defRPr/>
            </a:pPr>
            <a:r>
              <a:rPr lang="en-GB" dirty="0"/>
              <a:t>Results b</a:t>
            </a:r>
            <a:r>
              <a:rPr lang="en-US" dirty="0" err="1"/>
              <a:t>ase</a:t>
            </a:r>
            <a:r>
              <a:rPr lang="en-US" dirty="0"/>
              <a:t>: All Ads. Uplifts are test (exposed to ad in cinema) vs control (not exposed to ad in cinema) </a:t>
            </a:r>
          </a:p>
          <a:p>
            <a:pPr marL="158750" indent="0">
              <a:lnSpc>
                <a:spcPct val="100000"/>
              </a:lnSpc>
              <a:spcBef>
                <a:spcPts val="0"/>
              </a:spcBef>
            </a:pPr>
            <a:endParaRPr lang="en-GB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dirty="0"/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A4636354-A74F-B3C8-DF6E-FCB7ECBF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922" y="476824"/>
            <a:ext cx="10837631" cy="525552"/>
          </a:xfrm>
        </p:spPr>
        <p:txBody>
          <a:bodyPr/>
          <a:lstStyle/>
          <a:p>
            <a:r>
              <a:rPr lang="en-GB" dirty="0"/>
              <a:t>KFC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8075C04E-6A45-7A65-964D-5ED74D10932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10922" y="1866978"/>
            <a:ext cx="6517108" cy="3554333"/>
          </a:xfrm>
        </p:spPr>
        <p:txBody>
          <a:bodyPr/>
          <a:lstStyle/>
          <a:p>
            <a:pPr indent="0" defTabSz="961844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defRPr/>
            </a:pPr>
            <a:r>
              <a:rPr lang="en-GB" sz="1400" b="1" dirty="0"/>
              <a:t>Background </a:t>
            </a:r>
          </a:p>
          <a:p>
            <a:pPr defTabSz="654246">
              <a:lnSpc>
                <a:spcPts val="1400"/>
              </a:lnSpc>
              <a:spcBef>
                <a:spcPts val="0"/>
              </a:spcBef>
            </a:pPr>
            <a:r>
              <a:rPr lang="en-GB" altLang="en-US" sz="1400" dirty="0">
                <a:solidFill>
                  <a:srgbClr val="000000"/>
                </a:solidFill>
                <a:cs typeface="Arial" pitchFamily="34" charset="0"/>
              </a:rPr>
              <a:t>Whilst KFC is an already established brand, this campaign aimed to drive further brand awareness in addition to boosting consideration of purchasing KFC products. </a:t>
            </a:r>
          </a:p>
          <a:p>
            <a:pPr defTabSz="654246">
              <a:lnSpc>
                <a:spcPts val="1400"/>
              </a:lnSpc>
              <a:spcBef>
                <a:spcPts val="0"/>
              </a:spcBef>
            </a:pPr>
            <a:endParaRPr lang="en-GB" altLang="en-US" sz="1400" dirty="0">
              <a:solidFill>
                <a:srgbClr val="000000"/>
              </a:solidFill>
              <a:cs typeface="Arial" pitchFamily="34" charset="0"/>
            </a:endParaRPr>
          </a:p>
          <a:p>
            <a:pPr lvl="0" indent="0" defTabSz="961844">
              <a:lnSpc>
                <a:spcPts val="1400"/>
              </a:lnSpc>
              <a:spcBef>
                <a:spcPts val="0"/>
              </a:spcBef>
              <a:buClr>
                <a:srgbClr val="FFFFFF"/>
              </a:buClr>
              <a:buSzPct val="100000"/>
              <a:defRPr/>
            </a:pPr>
            <a:endParaRPr lang="en-GB" sz="1400" b="1" dirty="0">
              <a:solidFill>
                <a:srgbClr val="000000"/>
              </a:solidFill>
            </a:endParaRPr>
          </a:p>
          <a:p>
            <a:pPr lvl="0" indent="0" defTabSz="961844">
              <a:lnSpc>
                <a:spcPts val="1400"/>
              </a:lnSpc>
              <a:spcBef>
                <a:spcPts val="0"/>
              </a:spcBef>
              <a:buClr>
                <a:srgbClr val="FFFFFF"/>
              </a:buClr>
              <a:buSzPct val="100000"/>
              <a:defRPr/>
            </a:pPr>
            <a:r>
              <a:rPr lang="en-GB" sz="1400" b="1" dirty="0"/>
              <a:t>Plan</a:t>
            </a:r>
            <a:endParaRPr lang="en-GB" sz="1400" b="1" dirty="0">
              <a:solidFill>
                <a:srgbClr val="000000"/>
              </a:solidFill>
            </a:endParaRPr>
          </a:p>
          <a:p>
            <a:pPr defTabSz="654246">
              <a:lnSpc>
                <a:spcPts val="1400"/>
              </a:lnSpc>
              <a:spcBef>
                <a:spcPts val="0"/>
              </a:spcBef>
            </a:pPr>
            <a:r>
              <a:rPr lang="en-GB" altLang="en-US" sz="1400" dirty="0">
                <a:solidFill>
                  <a:srgbClr val="000000"/>
                </a:solidFill>
                <a:cs typeface="Arial" pitchFamily="34" charset="0"/>
              </a:rPr>
              <a:t>KFC bought into an HFSS AGP in addition to several film packs across the summer months giving them access to films such as </a:t>
            </a:r>
            <a:r>
              <a:rPr lang="en-GB" altLang="en-US" sz="1400" i="1" dirty="0">
                <a:solidFill>
                  <a:srgbClr val="000000"/>
                </a:solidFill>
                <a:cs typeface="Arial" pitchFamily="34" charset="0"/>
              </a:rPr>
              <a:t>Mission Impossible Dead Reckoning</a:t>
            </a:r>
            <a:r>
              <a:rPr lang="en-GB" altLang="en-US" sz="1400" dirty="0">
                <a:solidFill>
                  <a:srgbClr val="000000"/>
                </a:solidFill>
                <a:cs typeface="Arial" pitchFamily="34" charset="0"/>
              </a:rPr>
              <a:t>, </a:t>
            </a:r>
            <a:r>
              <a:rPr lang="en-GB" altLang="en-US" sz="1400" i="1" dirty="0">
                <a:solidFill>
                  <a:srgbClr val="000000"/>
                </a:solidFill>
                <a:cs typeface="Arial" pitchFamily="34" charset="0"/>
              </a:rPr>
              <a:t>Asteroid City</a:t>
            </a:r>
            <a:r>
              <a:rPr lang="en-GB" altLang="en-US" sz="1400" dirty="0">
                <a:solidFill>
                  <a:srgbClr val="000000"/>
                </a:solidFill>
                <a:cs typeface="Arial" pitchFamily="34" charset="0"/>
              </a:rPr>
              <a:t>, and </a:t>
            </a:r>
            <a:r>
              <a:rPr lang="en-GB" altLang="en-US" sz="1400" i="1" dirty="0">
                <a:solidFill>
                  <a:srgbClr val="000000"/>
                </a:solidFill>
                <a:cs typeface="Arial" pitchFamily="34" charset="0"/>
              </a:rPr>
              <a:t>Oppenheimer</a:t>
            </a:r>
            <a:r>
              <a:rPr lang="en-GB" altLang="en-US" sz="1400" dirty="0">
                <a:solidFill>
                  <a:srgbClr val="000000"/>
                </a:solidFill>
                <a:cs typeface="Arial" pitchFamily="34" charset="0"/>
              </a:rPr>
              <a:t>. </a:t>
            </a:r>
          </a:p>
          <a:p>
            <a:pPr defTabSz="654246">
              <a:lnSpc>
                <a:spcPts val="1400"/>
              </a:lnSpc>
              <a:spcBef>
                <a:spcPts val="0"/>
              </a:spcBef>
            </a:pPr>
            <a:endParaRPr lang="en-GB" altLang="en-US" sz="1400" dirty="0">
              <a:solidFill>
                <a:srgbClr val="000000"/>
              </a:solidFill>
              <a:cs typeface="Arial" pitchFamily="34" charset="0"/>
            </a:endParaRPr>
          </a:p>
          <a:p>
            <a:pPr lvl="0" indent="0" defTabSz="961844">
              <a:lnSpc>
                <a:spcPts val="1400"/>
              </a:lnSpc>
              <a:spcBef>
                <a:spcPts val="0"/>
              </a:spcBef>
              <a:buClr>
                <a:srgbClr val="FFFFFF"/>
              </a:buClr>
              <a:buSzPct val="100000"/>
              <a:defRPr/>
            </a:pPr>
            <a:endParaRPr lang="en-GB" sz="1400" dirty="0">
              <a:solidFill>
                <a:srgbClr val="000000"/>
              </a:solidFill>
            </a:endParaRPr>
          </a:p>
          <a:p>
            <a:pPr lvl="0" indent="0" defTabSz="961844">
              <a:lnSpc>
                <a:spcPts val="1400"/>
              </a:lnSpc>
              <a:spcBef>
                <a:spcPts val="0"/>
              </a:spcBef>
              <a:buClr>
                <a:srgbClr val="FFFFFF"/>
              </a:buClr>
              <a:buSzPct val="100000"/>
              <a:defRPr/>
            </a:pPr>
            <a:r>
              <a:rPr lang="en-GB" sz="1400" b="1" dirty="0"/>
              <a:t>Results</a:t>
            </a:r>
          </a:p>
          <a:p>
            <a:pPr marL="279400" lvl="0" indent="-285750" defTabSz="961844">
              <a:lnSpc>
                <a:spcPts val="14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n-GB" sz="1400" dirty="0"/>
          </a:p>
          <a:p>
            <a:pPr marL="285750" lvl="0" indent="-285750" defTabSz="961844">
              <a:lnSpc>
                <a:spcPts val="14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GB" sz="1400" dirty="0"/>
              <a:t>+60% uplift for those exposed via cinema having a ‘better impression’ of KFC </a:t>
            </a:r>
          </a:p>
          <a:p>
            <a:pPr marL="285750" lvl="0" indent="-285750" defTabSz="961844">
              <a:lnSpc>
                <a:spcPts val="14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Symbol" panose="05050102010706020507" pitchFamily="18" charset="2"/>
              <a:buChar char="-"/>
              <a:defRPr/>
            </a:pPr>
            <a:endParaRPr lang="en-GB" sz="1400" dirty="0">
              <a:solidFill>
                <a:srgbClr val="000000"/>
              </a:solidFill>
            </a:endParaRPr>
          </a:p>
          <a:p>
            <a:pPr marL="285750" indent="-285750" defTabSz="654246">
              <a:lnSpc>
                <a:spcPts val="14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dirty="0"/>
              <a:t>+159% uplift in </a:t>
            </a:r>
            <a:r>
              <a:rPr lang="en-GB" sz="1400" i="1" dirty="0"/>
              <a:t>‘extremely likely’ </a:t>
            </a:r>
            <a:r>
              <a:rPr lang="en-GB" sz="1400" dirty="0"/>
              <a:t>to consider KFC for young adults exposed via cinema.</a:t>
            </a:r>
          </a:p>
          <a:p>
            <a:pPr indent="0">
              <a:lnSpc>
                <a:spcPct val="100000"/>
              </a:lnSpc>
              <a:spcBef>
                <a:spcPts val="0"/>
              </a:spcBef>
            </a:pPr>
            <a:endParaRPr lang="en-GB" sz="1600" dirty="0"/>
          </a:p>
        </p:txBody>
      </p:sp>
      <p:pic>
        <p:nvPicPr>
          <p:cNvPr id="12" name="Picture Placeholder 10">
            <a:extLst>
              <a:ext uri="{FF2B5EF4-FFF2-40B4-BE49-F238E27FC236}">
                <a16:creationId xmlns:a16="http://schemas.microsoft.com/office/drawing/2014/main" id="{1D727AC3-5662-AD21-869B-5C607DD57D6A}"/>
              </a:ext>
            </a:extLst>
          </p:cNvPr>
          <p:cNvPicPr>
            <a:picLocks noGrp="1" noChangeAspect="1"/>
          </p:cNvPicPr>
          <p:nvPr>
            <p:ph type="pic" sz="quarter" idx="8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9" b="3449"/>
          <a:stretch>
            <a:fillRect/>
          </a:stretch>
        </p:blipFill>
        <p:spPr>
          <a:xfrm>
            <a:off x="7277100" y="3120934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</p:pic>
      <p:pic>
        <p:nvPicPr>
          <p:cNvPr id="13" name="Picture Placeholder 8">
            <a:extLst>
              <a:ext uri="{FF2B5EF4-FFF2-40B4-BE49-F238E27FC236}">
                <a16:creationId xmlns:a16="http://schemas.microsoft.com/office/drawing/2014/main" id="{7069D039-3ADC-00B5-5784-8869CB17AB76}"/>
              </a:ext>
            </a:extLst>
          </p:cNvPr>
          <p:cNvPicPr>
            <a:picLocks noGrp="1" noChangeAspect="1"/>
          </p:cNvPicPr>
          <p:nvPr>
            <p:ph type="pic" sz="quarter" idx="85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77100" y="705076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</p:pic>
    </p:spTree>
    <p:extLst>
      <p:ext uri="{BB962C8B-B14F-4D97-AF65-F5344CB8AC3E}">
        <p14:creationId xmlns:p14="http://schemas.microsoft.com/office/powerpoint/2010/main" val="2173052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445E0-633E-7C42-EE4E-700730E78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261AC8A4-55BA-F1C0-3319-748471DBB8B4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>
          <a:xfrm>
            <a:off x="6096000" y="6480592"/>
            <a:ext cx="5890758" cy="203672"/>
          </a:xfrm>
        </p:spPr>
        <p:txBody>
          <a:bodyPr/>
          <a:lstStyle/>
          <a:p>
            <a:pPr marL="158750" indent="0" defTabSz="654246">
              <a:lnSpc>
                <a:spcPct val="100000"/>
              </a:lnSpc>
              <a:spcBef>
                <a:spcPts val="0"/>
              </a:spcBef>
              <a:defRPr/>
            </a:pPr>
            <a:r>
              <a:rPr lang="en-US" b="1" dirty="0"/>
              <a:t>Source: </a:t>
            </a:r>
            <a:r>
              <a:rPr lang="en-US" dirty="0"/>
              <a:t>DCM / KFC. Conducted by; </a:t>
            </a:r>
            <a:r>
              <a:rPr lang="en-US" dirty="0" err="1"/>
              <a:t>Differentology</a:t>
            </a:r>
            <a:r>
              <a:rPr lang="en-US" dirty="0"/>
              <a:t>, June 2023</a:t>
            </a:r>
          </a:p>
          <a:p>
            <a:pPr marL="158750" indent="0" defTabSz="654246">
              <a:lnSpc>
                <a:spcPct val="100000"/>
              </a:lnSpc>
              <a:spcBef>
                <a:spcPts val="0"/>
              </a:spcBef>
              <a:defRPr/>
            </a:pPr>
            <a:r>
              <a:rPr lang="en-GB" dirty="0"/>
              <a:t>Results b</a:t>
            </a:r>
            <a:r>
              <a:rPr lang="en-US" dirty="0" err="1"/>
              <a:t>ase</a:t>
            </a:r>
            <a:r>
              <a:rPr lang="en-US" dirty="0"/>
              <a:t>: All Ads. Uplifts are test (exposed to ad in cinema) vs control (not exposed to ad in cinema) </a:t>
            </a:r>
          </a:p>
          <a:p>
            <a:pPr marL="158750" indent="0">
              <a:lnSpc>
                <a:spcPct val="100000"/>
              </a:lnSpc>
              <a:spcBef>
                <a:spcPts val="0"/>
              </a:spcBef>
            </a:pPr>
            <a:endParaRPr lang="en-GB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dirty="0"/>
          </a:p>
          <a:p>
            <a:endParaRPr lang="en-GB" dirty="0"/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89D89C48-C46D-5405-1660-3D78CC2CB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922" y="476824"/>
            <a:ext cx="10837631" cy="525552"/>
          </a:xfrm>
        </p:spPr>
        <p:txBody>
          <a:bodyPr/>
          <a:lstStyle/>
          <a:p>
            <a:r>
              <a:rPr lang="en-GB" dirty="0"/>
              <a:t>KFC</a:t>
            </a:r>
          </a:p>
        </p:txBody>
      </p:sp>
      <p:sp>
        <p:nvSpPr>
          <p:cNvPr id="10" name="Subtitle 3">
            <a:extLst>
              <a:ext uri="{FF2B5EF4-FFF2-40B4-BE49-F238E27FC236}">
                <a16:creationId xmlns:a16="http://schemas.microsoft.com/office/drawing/2014/main" id="{9D0C60D0-B996-C165-17CA-7CB7621AA9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8532" y="1173679"/>
            <a:ext cx="6551835" cy="310347"/>
          </a:xfrm>
        </p:spPr>
        <p:txBody>
          <a:bodyPr/>
          <a:lstStyle/>
          <a:p>
            <a:r>
              <a:rPr lang="en-GB" dirty="0"/>
              <a:t>It’s Finger </a:t>
            </a:r>
            <a:r>
              <a:rPr lang="en-GB" dirty="0" err="1"/>
              <a:t>Lickin</a:t>
            </a:r>
            <a:r>
              <a:rPr lang="en-GB" dirty="0"/>
              <a:t>’ Good</a:t>
            </a:r>
          </a:p>
          <a:p>
            <a:endParaRPr lang="en-GB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D1285E96-78C2-557A-8EE3-8D639EEF802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8532" y="1844675"/>
            <a:ext cx="5397318" cy="3839645"/>
          </a:xfrm>
        </p:spPr>
        <p:txBody>
          <a:bodyPr/>
          <a:lstStyle/>
          <a:p>
            <a:pPr indent="0" defTabSz="654246">
              <a:lnSpc>
                <a:spcPct val="100000"/>
              </a:lnSpc>
              <a:spcBef>
                <a:spcPts val="0"/>
              </a:spcBef>
            </a:pPr>
            <a:r>
              <a:rPr lang="en-GB" altLang="en-US" sz="1300" b="1" dirty="0">
                <a:cs typeface="Arial" pitchFamily="34" charset="0"/>
              </a:rPr>
              <a:t>Background</a:t>
            </a:r>
          </a:p>
          <a:p>
            <a:pPr defTabSz="654246">
              <a:lnSpc>
                <a:spcPct val="100000"/>
              </a:lnSpc>
              <a:spcBef>
                <a:spcPts val="0"/>
              </a:spcBef>
            </a:pPr>
            <a:r>
              <a:rPr lang="en-GB" altLang="en-US" sz="1300" dirty="0">
                <a:solidFill>
                  <a:srgbClr val="000000"/>
                </a:solidFill>
                <a:cs typeface="Arial" pitchFamily="34" charset="0"/>
              </a:rPr>
              <a:t>KFC wanted to stand out in the industry against competitors as the number one place to get great tasting chicken and ultimately drive consideration and purchase. </a:t>
            </a:r>
          </a:p>
          <a:p>
            <a:pPr defTabSz="654246">
              <a:lnSpc>
                <a:spcPct val="100000"/>
              </a:lnSpc>
              <a:spcBef>
                <a:spcPts val="0"/>
              </a:spcBef>
            </a:pPr>
            <a:endParaRPr lang="en-GB" altLang="en-US" sz="1300" dirty="0">
              <a:solidFill>
                <a:srgbClr val="000000"/>
              </a:solidFill>
              <a:cs typeface="Arial" pitchFamily="34" charset="0"/>
            </a:endParaRPr>
          </a:p>
          <a:p>
            <a:pPr defTabSz="654246">
              <a:lnSpc>
                <a:spcPct val="100000"/>
              </a:lnSpc>
              <a:spcBef>
                <a:spcPts val="0"/>
              </a:spcBef>
            </a:pPr>
            <a:r>
              <a:rPr lang="en-GB" altLang="en-US" sz="1300" dirty="0">
                <a:solidFill>
                  <a:srgbClr val="000000"/>
                </a:solidFill>
                <a:cs typeface="Arial" pitchFamily="34" charset="0"/>
              </a:rPr>
              <a:t>To achieve this, KFC knew cinema would be key for showcasing the new 30” creative in a premium visual environment to drive quality and taste credentials with an engaged young audience. </a:t>
            </a:r>
          </a:p>
          <a:p>
            <a:pPr defTabSz="654246">
              <a:lnSpc>
                <a:spcPct val="100000"/>
              </a:lnSpc>
              <a:spcBef>
                <a:spcPts val="0"/>
              </a:spcBef>
            </a:pPr>
            <a:endParaRPr lang="en-GB" altLang="en-US" sz="1300" dirty="0">
              <a:solidFill>
                <a:srgbClr val="000000"/>
              </a:solidFill>
              <a:cs typeface="Arial" pitchFamily="34" charset="0"/>
            </a:endParaRPr>
          </a:p>
          <a:p>
            <a:pPr defTabSz="654246">
              <a:lnSpc>
                <a:spcPct val="100000"/>
              </a:lnSpc>
              <a:spcBef>
                <a:spcPts val="0"/>
              </a:spcBef>
            </a:pPr>
            <a:r>
              <a:rPr lang="en-GB" altLang="en-US" sz="1300" b="1" dirty="0">
                <a:cs typeface="Arial" pitchFamily="34" charset="0"/>
              </a:rPr>
              <a:t>Plan</a:t>
            </a:r>
          </a:p>
          <a:p>
            <a:pPr defTabSz="654246">
              <a:lnSpc>
                <a:spcPct val="100000"/>
              </a:lnSpc>
              <a:spcBef>
                <a:spcPts val="0"/>
              </a:spcBef>
            </a:pPr>
            <a:r>
              <a:rPr lang="en-GB" altLang="en-US" sz="1300" dirty="0">
                <a:solidFill>
                  <a:srgbClr val="000000"/>
                </a:solidFill>
                <a:cs typeface="Arial" pitchFamily="34" charset="0"/>
              </a:rPr>
              <a:t>KFC bought into an HFSS AGP in addition to several film packs from running from June – September 2023, giving them access to films such as </a:t>
            </a:r>
            <a:r>
              <a:rPr lang="en-GB" altLang="en-US" sz="1300" i="1" dirty="0">
                <a:solidFill>
                  <a:srgbClr val="000000"/>
                </a:solidFill>
                <a:cs typeface="Arial" pitchFamily="34" charset="0"/>
              </a:rPr>
              <a:t>Strays</a:t>
            </a:r>
            <a:r>
              <a:rPr lang="en-GB" altLang="en-US" sz="1300" dirty="0">
                <a:solidFill>
                  <a:srgbClr val="000000"/>
                </a:solidFill>
                <a:cs typeface="Arial" pitchFamily="34" charset="0"/>
              </a:rPr>
              <a:t>, </a:t>
            </a:r>
            <a:r>
              <a:rPr lang="en-GB" altLang="en-US" sz="1300" i="1" dirty="0">
                <a:solidFill>
                  <a:srgbClr val="000000"/>
                </a:solidFill>
                <a:cs typeface="Arial" pitchFamily="34" charset="0"/>
              </a:rPr>
              <a:t>Mission Impossible Dead Reckoning Part One</a:t>
            </a:r>
            <a:r>
              <a:rPr lang="en-GB" altLang="en-US" sz="1300" dirty="0">
                <a:solidFill>
                  <a:srgbClr val="000000"/>
                </a:solidFill>
                <a:cs typeface="Arial" pitchFamily="34" charset="0"/>
              </a:rPr>
              <a:t>, </a:t>
            </a:r>
            <a:r>
              <a:rPr lang="en-GB" altLang="en-US" sz="1300" i="1" dirty="0">
                <a:solidFill>
                  <a:srgbClr val="000000"/>
                </a:solidFill>
                <a:cs typeface="Arial" pitchFamily="34" charset="0"/>
              </a:rPr>
              <a:t>The Flash</a:t>
            </a:r>
            <a:r>
              <a:rPr lang="en-GB" altLang="en-US" sz="1300" dirty="0">
                <a:solidFill>
                  <a:srgbClr val="000000"/>
                </a:solidFill>
                <a:cs typeface="Arial" pitchFamily="34" charset="0"/>
              </a:rPr>
              <a:t>, </a:t>
            </a:r>
            <a:r>
              <a:rPr lang="en-GB" altLang="en-US" sz="1300" i="1" dirty="0">
                <a:solidFill>
                  <a:srgbClr val="000000"/>
                </a:solidFill>
                <a:cs typeface="Arial" pitchFamily="34" charset="0"/>
              </a:rPr>
              <a:t>Asteroid City</a:t>
            </a:r>
            <a:r>
              <a:rPr lang="en-GB" altLang="en-US" sz="1300" dirty="0">
                <a:solidFill>
                  <a:srgbClr val="000000"/>
                </a:solidFill>
                <a:cs typeface="Arial" pitchFamily="34" charset="0"/>
              </a:rPr>
              <a:t>, </a:t>
            </a:r>
            <a:r>
              <a:rPr lang="en-GB" altLang="en-US" sz="1300" i="1" dirty="0">
                <a:solidFill>
                  <a:srgbClr val="000000"/>
                </a:solidFill>
                <a:cs typeface="Arial" pitchFamily="34" charset="0"/>
              </a:rPr>
              <a:t>Oppenheimer</a:t>
            </a:r>
            <a:r>
              <a:rPr lang="en-GB" altLang="en-US" sz="1300" dirty="0">
                <a:solidFill>
                  <a:srgbClr val="000000"/>
                </a:solidFill>
                <a:cs typeface="Arial" pitchFamily="34" charset="0"/>
              </a:rPr>
              <a:t> and </a:t>
            </a:r>
            <a:r>
              <a:rPr lang="en-GB" altLang="en-US" sz="1300" i="1" dirty="0">
                <a:solidFill>
                  <a:srgbClr val="000000"/>
                </a:solidFill>
                <a:cs typeface="Arial" pitchFamily="34" charset="0"/>
              </a:rPr>
              <a:t>Indiana Jones and the Dial of Destiny</a:t>
            </a:r>
            <a:r>
              <a:rPr lang="en-GB" altLang="en-US" sz="1300" dirty="0">
                <a:solidFill>
                  <a:srgbClr val="000000"/>
                </a:solidFill>
                <a:cs typeface="Arial" pitchFamily="34" charset="0"/>
              </a:rPr>
              <a:t>. </a:t>
            </a:r>
          </a:p>
          <a:p>
            <a:pPr defTabSz="654246">
              <a:lnSpc>
                <a:spcPct val="100000"/>
              </a:lnSpc>
              <a:spcBef>
                <a:spcPts val="0"/>
              </a:spcBef>
            </a:pPr>
            <a:endParaRPr lang="en-GB" altLang="en-US" sz="1300" dirty="0">
              <a:solidFill>
                <a:srgbClr val="000000"/>
              </a:solidFill>
              <a:cs typeface="Arial" pitchFamily="34" charset="0"/>
            </a:endParaRPr>
          </a:p>
          <a:p>
            <a:pPr defTabSz="654246">
              <a:lnSpc>
                <a:spcPct val="100000"/>
              </a:lnSpc>
              <a:spcBef>
                <a:spcPts val="0"/>
              </a:spcBef>
            </a:pPr>
            <a:r>
              <a:rPr lang="en-GB" sz="1300" b="1" dirty="0">
                <a:solidFill>
                  <a:srgbClr val="000000"/>
                </a:solidFill>
                <a:cs typeface="Arial" pitchFamily="34" charset="0"/>
              </a:rPr>
              <a:t>Results</a:t>
            </a:r>
          </a:p>
          <a:p>
            <a:pPr defTabSz="654246">
              <a:lnSpc>
                <a:spcPct val="100000"/>
              </a:lnSpc>
              <a:spcBef>
                <a:spcPts val="0"/>
              </a:spcBef>
            </a:pPr>
            <a:r>
              <a:rPr lang="en-GB" sz="1300" dirty="0">
                <a:solidFill>
                  <a:srgbClr val="000000"/>
                </a:solidFill>
                <a:cs typeface="Arial" pitchFamily="34" charset="0"/>
              </a:rPr>
              <a:t>Cinema delivered significant uplifts across KFC’s core metrics:</a:t>
            </a:r>
          </a:p>
          <a:p>
            <a:pPr defTabSz="654246">
              <a:lnSpc>
                <a:spcPct val="100000"/>
              </a:lnSpc>
              <a:spcBef>
                <a:spcPts val="0"/>
              </a:spcBef>
            </a:pPr>
            <a:endParaRPr lang="en-GB" sz="1300" dirty="0">
              <a:solidFill>
                <a:srgbClr val="000000"/>
              </a:solidFill>
              <a:cs typeface="Arial" pitchFamily="34" charset="0"/>
            </a:endParaRPr>
          </a:p>
          <a:p>
            <a:pPr indent="0" defTabSz="654246">
              <a:lnSpc>
                <a:spcPct val="100000"/>
              </a:lnSpc>
              <a:spcBef>
                <a:spcPts val="0"/>
              </a:spcBef>
              <a:spcAft>
                <a:spcPts val="116"/>
              </a:spcAft>
            </a:pPr>
            <a:endParaRPr lang="en-GB" altLang="en-US" sz="1300" dirty="0">
              <a:solidFill>
                <a:srgbClr val="000000"/>
              </a:solidFill>
              <a:cs typeface="Arial" pitchFamily="34" charset="0"/>
            </a:endParaRP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4C789A06-A9F5-E941-72B2-7DB2E2EDAC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2128170"/>
              </p:ext>
            </p:extLst>
          </p:nvPr>
        </p:nvGraphicFramePr>
        <p:xfrm>
          <a:off x="6285396" y="1023306"/>
          <a:ext cx="5397320" cy="75441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49330">
                  <a:extLst>
                    <a:ext uri="{9D8B030D-6E8A-4147-A177-3AD203B41FA5}">
                      <a16:colId xmlns:a16="http://schemas.microsoft.com/office/drawing/2014/main" val="3445733911"/>
                    </a:ext>
                  </a:extLst>
                </a:gridCol>
                <a:gridCol w="1349330">
                  <a:extLst>
                    <a:ext uri="{9D8B030D-6E8A-4147-A177-3AD203B41FA5}">
                      <a16:colId xmlns:a16="http://schemas.microsoft.com/office/drawing/2014/main" val="2072537272"/>
                    </a:ext>
                  </a:extLst>
                </a:gridCol>
                <a:gridCol w="1349330">
                  <a:extLst>
                    <a:ext uri="{9D8B030D-6E8A-4147-A177-3AD203B41FA5}">
                      <a16:colId xmlns:a16="http://schemas.microsoft.com/office/drawing/2014/main" val="3314162814"/>
                    </a:ext>
                  </a:extLst>
                </a:gridCol>
                <a:gridCol w="1349330">
                  <a:extLst>
                    <a:ext uri="{9D8B030D-6E8A-4147-A177-3AD203B41FA5}">
                      <a16:colId xmlns:a16="http://schemas.microsoft.com/office/drawing/2014/main" val="776944138"/>
                    </a:ext>
                  </a:extLst>
                </a:gridCol>
              </a:tblGrid>
              <a:tr h="366967">
                <a:tc>
                  <a:txBody>
                    <a:bodyPr/>
                    <a:lstStyle/>
                    <a:p>
                      <a:r>
                        <a:rPr lang="en-GB" sz="1100" dirty="0"/>
                        <a:t>Media Agency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Target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Buying Route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Copy length</a:t>
                      </a:r>
                    </a:p>
                  </a:txBody>
                  <a:tcPr marL="52167" marR="52167" marT="26083" marB="26083"/>
                </a:tc>
                <a:extLst>
                  <a:ext uri="{0D108BD9-81ED-4DB2-BD59-A6C34878D82A}">
                    <a16:rowId xmlns:a16="http://schemas.microsoft.com/office/drawing/2014/main" val="1179928151"/>
                  </a:ext>
                </a:extLst>
              </a:tr>
              <a:tr h="366967">
                <a:tc>
                  <a:txBody>
                    <a:bodyPr/>
                    <a:lstStyle/>
                    <a:p>
                      <a:r>
                        <a:rPr lang="en-GB" sz="1100" dirty="0"/>
                        <a:t>Mindshare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16-34s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HFSS AGP + Film Packs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30”</a:t>
                      </a:r>
                    </a:p>
                  </a:txBody>
                  <a:tcPr marL="52167" marR="52167" marT="26083" marB="26083"/>
                </a:tc>
                <a:extLst>
                  <a:ext uri="{0D108BD9-81ED-4DB2-BD59-A6C34878D82A}">
                    <a16:rowId xmlns:a16="http://schemas.microsoft.com/office/drawing/2014/main" val="3682919480"/>
                  </a:ext>
                </a:extLst>
              </a:tr>
            </a:tbl>
          </a:graphicData>
        </a:graphic>
      </p:graphicFrame>
      <p:pic>
        <p:nvPicPr>
          <p:cNvPr id="14" name="Picture Placeholder 36">
            <a:extLst>
              <a:ext uri="{FF2B5EF4-FFF2-40B4-BE49-F238E27FC236}">
                <a16:creationId xmlns:a16="http://schemas.microsoft.com/office/drawing/2014/main" id="{D68E80E4-4A98-FAC9-1FB9-F84F6DA626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09" b="13809"/>
          <a:stretch>
            <a:fillRect/>
          </a:stretch>
        </p:blipFill>
        <p:spPr>
          <a:xfrm>
            <a:off x="6285395" y="1963003"/>
            <a:ext cx="2590749" cy="1392472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43027" b="-43027"/>
            </a:stretch>
          </a:blipFill>
        </p:spPr>
      </p:pic>
      <p:pic>
        <p:nvPicPr>
          <p:cNvPr id="15" name="Picture Placeholder 36">
            <a:extLst>
              <a:ext uri="{FF2B5EF4-FFF2-40B4-BE49-F238E27FC236}">
                <a16:creationId xmlns:a16="http://schemas.microsoft.com/office/drawing/2014/main" id="{F486248E-C717-9FB1-81F3-CF6B08E80C7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20" b="14320"/>
          <a:stretch>
            <a:fillRect/>
          </a:stretch>
        </p:blipFill>
        <p:spPr>
          <a:xfrm>
            <a:off x="9091967" y="1963003"/>
            <a:ext cx="2590749" cy="1392472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43027" b="-43027"/>
            </a:stretch>
          </a:blipFill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C29C768-E48E-F4F7-C3D8-CFC049999595}"/>
              </a:ext>
            </a:extLst>
          </p:cNvPr>
          <p:cNvSpPr txBox="1"/>
          <p:nvPr/>
        </p:nvSpPr>
        <p:spPr>
          <a:xfrm>
            <a:off x="6285398" y="3428999"/>
            <a:ext cx="5397318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54246"/>
            <a:r>
              <a:rPr lang="en-GB" sz="1300" b="1" dirty="0">
                <a:solidFill>
                  <a:srgbClr val="000000"/>
                </a:solidFill>
                <a:cs typeface="Arial" pitchFamily="34" charset="0"/>
              </a:rPr>
              <a:t>Recall</a:t>
            </a:r>
          </a:p>
          <a:p>
            <a:pPr defTabSz="654246"/>
            <a:r>
              <a:rPr lang="en-GB" sz="1300" dirty="0">
                <a:solidFill>
                  <a:srgbClr val="000000"/>
                </a:solidFill>
                <a:cs typeface="Arial" pitchFamily="34" charset="0"/>
              </a:rPr>
              <a:t>64% recalled seeing the campaign previously, surpassing benchmarks. </a:t>
            </a:r>
          </a:p>
          <a:p>
            <a:pPr defTabSz="654246"/>
            <a:endParaRPr lang="en-GB" sz="1300" dirty="0">
              <a:solidFill>
                <a:srgbClr val="000000"/>
              </a:solidFill>
              <a:cs typeface="Arial" pitchFamily="34" charset="0"/>
            </a:endParaRPr>
          </a:p>
          <a:p>
            <a:pPr defTabSz="654246"/>
            <a:r>
              <a:rPr lang="en-GB" sz="1300" b="1" dirty="0">
                <a:solidFill>
                  <a:srgbClr val="000000"/>
                </a:solidFill>
                <a:cs typeface="Arial" pitchFamily="34" charset="0"/>
              </a:rPr>
              <a:t>Driving Consideration</a:t>
            </a:r>
          </a:p>
          <a:p>
            <a:pPr defTabSz="654246"/>
            <a:r>
              <a:rPr lang="en-GB" sz="1300" dirty="0">
                <a:solidFill>
                  <a:srgbClr val="000000"/>
                </a:solidFill>
                <a:cs typeface="Arial" pitchFamily="34" charset="0"/>
              </a:rPr>
              <a:t>+159% uplift in ‘extremely likely’ to consider KFC for young adults exposed via cinema.</a:t>
            </a:r>
          </a:p>
          <a:p>
            <a:pPr defTabSz="654246"/>
            <a:endParaRPr lang="en-GB" sz="1300" dirty="0">
              <a:solidFill>
                <a:srgbClr val="000000"/>
              </a:solidFill>
              <a:cs typeface="Arial" pitchFamily="34" charset="0"/>
            </a:endParaRPr>
          </a:p>
          <a:p>
            <a:pPr defTabSz="654246"/>
            <a:r>
              <a:rPr lang="en-GB" sz="1300" b="1" dirty="0">
                <a:solidFill>
                  <a:srgbClr val="000000"/>
                </a:solidFill>
                <a:cs typeface="Arial" pitchFamily="34" charset="0"/>
              </a:rPr>
              <a:t>Improve Impressions</a:t>
            </a:r>
          </a:p>
          <a:p>
            <a:pPr defTabSz="654246"/>
            <a:r>
              <a:rPr lang="en-GB" sz="1300" dirty="0">
                <a:solidFill>
                  <a:srgbClr val="000000"/>
                </a:solidFill>
                <a:cs typeface="Arial" pitchFamily="34" charset="0"/>
              </a:rPr>
              <a:t>Uplift for those exposed via cinema for having a ‘improved impressions’ of KFC (+60%) and 11% higher agreement that ‘KFC has the best chicken’.</a:t>
            </a:r>
          </a:p>
          <a:p>
            <a:pPr indent="0" defTabSz="654246">
              <a:lnSpc>
                <a:spcPct val="100000"/>
              </a:lnSpc>
              <a:spcBef>
                <a:spcPts val="0"/>
              </a:spcBef>
            </a:pPr>
            <a:endParaRPr lang="en-GB" sz="1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284850"/>
      </p:ext>
    </p:extLst>
  </p:cSld>
  <p:clrMapOvr>
    <a:masterClrMapping/>
  </p:clrMapOvr>
</p:sld>
</file>

<file path=ppt/theme/theme1.xml><?xml version="1.0" encoding="utf-8"?>
<a:theme xmlns:a="http://schemas.openxmlformats.org/drawingml/2006/main" name="04. Text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393</Words>
  <Application>Microsoft Office PowerPoint</Application>
  <PresentationFormat>Widescreen</PresentationFormat>
  <Paragraphs>47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Aptos</vt:lpstr>
      <vt:lpstr>Arial</vt:lpstr>
      <vt:lpstr>Helvetica Neue Light</vt:lpstr>
      <vt:lpstr>Inter Tight</vt:lpstr>
      <vt:lpstr>Symbol</vt:lpstr>
      <vt:lpstr>04. Text</vt:lpstr>
      <vt:lpstr>KFC</vt:lpstr>
      <vt:lpstr>KFC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Zoe Aresti</dc:creator>
  <cp:lastModifiedBy>Zoe Aresti</cp:lastModifiedBy>
  <cp:revision>11</cp:revision>
  <dcterms:created xsi:type="dcterms:W3CDTF">2026-06-18T13:58:37Z</dcterms:created>
  <dcterms:modified xsi:type="dcterms:W3CDTF">2026-08-02T14:03:17Z</dcterms:modified>
</cp:coreProperties>
</file>