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323" r:id="rId2"/>
    <p:sldId id="32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98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94A5A-77A1-4A5A-9712-F0BC94906E6C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90537-5482-42BC-A2C3-D2D858C9C0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949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0F59E2B4-254C-16C9-F8C0-468844BD0216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12153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1 colum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37F984AC-9DD0-BA85-9105-E2072800EDBD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9" name="Rounded Rectangle 27">
            <a:extLst>
              <a:ext uri="{FF2B5EF4-FFF2-40B4-BE49-F238E27FC236}">
                <a16:creationId xmlns:a16="http://schemas.microsoft.com/office/drawing/2014/main" id="{3A6FA12F-9123-AD89-ADDC-0E7AA00FC45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1473826-99E0-053A-6C57-A6DDEED38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CCF1F32-85C5-5C77-8BD5-9633C13711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2A496D35-81E8-F7C8-ADA2-0FA835A38D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7532156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130130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3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light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BF20641-6024-1D7D-CD53-F1DC401D9D4E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DF6CB513-79BC-2645-FFFD-59E63B65A523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679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954142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dark log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2986722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0BB70C3-A052-6465-5890-050D10E5E099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A0E60FAE-8339-C985-7BE5-017CF05E99DA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2" y="1173163"/>
            <a:ext cx="5552995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B7717A5-7B11-C517-FE33-F1296EE3E5BB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6286152" y="1844675"/>
            <a:ext cx="5397318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E6F58D1-0CE3-46F0-D751-83D91F31AB33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6286500" y="1173163"/>
            <a:ext cx="53969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9121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dark log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0650DF23-6A70-950D-349A-2FD21D0D4BD3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4" name="Picture 3" descr="A group of blue circles&#10;&#10;AI-generated content may be incorrect.">
            <a:extLst>
              <a:ext uri="{FF2B5EF4-FFF2-40B4-BE49-F238E27FC236}">
                <a16:creationId xmlns:a16="http://schemas.microsoft.com/office/drawing/2014/main" id="{FF597162-1ABE-A3C4-D1E3-AC0FE6EE1189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</p:spTree>
    <p:extLst>
      <p:ext uri="{BB962C8B-B14F-4D97-AF65-F5344CB8AC3E}">
        <p14:creationId xmlns:p14="http://schemas.microsoft.com/office/powerpoint/2010/main" val="108554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3 columns and subheads light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27">
            <a:extLst>
              <a:ext uri="{FF2B5EF4-FFF2-40B4-BE49-F238E27FC236}">
                <a16:creationId xmlns:a16="http://schemas.microsoft.com/office/drawing/2014/main" id="{7FD2AF75-0473-87AD-C0C8-8B2B2DDD222B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3568168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2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FF655C71-7EA6-5CC0-B669-9685229513FE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4311916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50C3176E-24F9-4254-A184-D72E023202D4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8199704" y="1844676"/>
            <a:ext cx="356816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ED902FD-2188-CEE7-78B5-9186B26F0E97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4311916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09BF637-140B-703B-4DEE-9A9624536665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8199704" y="1173163"/>
            <a:ext cx="3568168" cy="347662"/>
          </a:xfrm>
        </p:spPr>
        <p:txBody>
          <a:bodyPr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pic>
        <p:nvPicPr>
          <p:cNvPr id="11" name="Picture 10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99151A8-A22E-C083-109C-01702C1F8F94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773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3969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image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536C4448-A2C4-ECA8-1DE9-7250AF16D8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77100" y="1173163"/>
            <a:ext cx="4617720" cy="4732337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564" r="-564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2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light lo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pic>
        <p:nvPicPr>
          <p:cNvPr id="3" name="Picture 2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B84995FD-597D-11FB-775F-8D431773E4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6648469C-6E29-6B3B-745E-3E29362F3CA1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EC5FAE92-7FCA-87EC-66ED-A190847BBADF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49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 column and 2 images dark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lue circles&#10;&#10;AI-generated content may be incorrect.">
            <a:extLst>
              <a:ext uri="{FF2B5EF4-FFF2-40B4-BE49-F238E27FC236}">
                <a16:creationId xmlns:a16="http://schemas.microsoft.com/office/drawing/2014/main" id="{FF000CAA-8178-20A5-C3EF-8619382B9520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D5C0E319-268E-D627-A9CE-48C986907520}"/>
              </a:ext>
            </a:extLst>
          </p:cNvPr>
          <p:cNvSpPr/>
          <p:nvPr userDrawn="1"/>
        </p:nvSpPr>
        <p:spPr>
          <a:xfrm>
            <a:off x="211319" y="220358"/>
            <a:ext cx="11788593" cy="5781672"/>
          </a:xfrm>
          <a:prstGeom prst="roundRect">
            <a:avLst>
              <a:gd name="adj" fmla="val 15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i="0" dirty="0">
                <a:solidFill>
                  <a:schemeClr val="bg1"/>
                </a:solidFill>
                <a:latin typeface="Inter Tight" pitchFamily="2" charset="0"/>
                <a:ea typeface="Inter Tight" pitchFamily="2" charset="0"/>
                <a:cs typeface="Inter Tight" pitchFamily="2" charset="0"/>
              </a:rPr>
              <a:t>--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39C7956-02D2-33D9-2E78-8BFFD92119A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D0C2CD6-DFC4-C610-9FEF-BA1909FF0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922" y="476824"/>
            <a:ext cx="10837631" cy="525552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4EBD079-F166-7ED7-46C3-C85E7A3581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533" y="1173163"/>
            <a:ext cx="6595530" cy="347555"/>
          </a:xfrm>
        </p:spPr>
        <p:txBody>
          <a:bodyPr>
            <a:noAutofit/>
          </a:bodyPr>
          <a:lstStyle>
            <a:lvl1pPr marL="0" indent="0" algn="l">
              <a:buNone/>
              <a:defRPr sz="20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goes here</a:t>
            </a:r>
            <a:endParaRPr lang="en-US" dirty="0"/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D52C263D-3FD0-5222-9C4F-1179627C8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8533" y="1844676"/>
            <a:ext cx="6517108" cy="3984624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</a:t>
            </a:r>
            <a:r>
              <a:rPr lang="en-US" dirty="0" err="1">
                <a:sym typeface="Helvetica Neue Light"/>
              </a:rPr>
              <a:t>Morbm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ym typeface="Helvetica Neue Light"/>
            </a:endParaRPr>
          </a:p>
          <a:p>
            <a:endParaRPr lang="en-US" dirty="0">
              <a:sym typeface="Helvetica Neue Light"/>
            </a:endParaRP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E1D00CE0-92D0-304B-9195-D9EC032BE2B4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7277100" y="3589020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4A26068-853B-1EA2-7A6B-6F1C271EE23E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7277100" y="1173162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98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 light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376864" cy="561256"/>
          </a:xfrm>
          <a:prstGeom prst="roundRect">
            <a:avLst>
              <a:gd name="adj" fmla="val 13265"/>
            </a:avLst>
          </a:prstGeom>
          <a:solidFill>
            <a:schemeClr val="accent4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090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and imag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4" name="Picture 3" descr="A white circle with black background&#10;&#10;AI-generated content may be incorrect.">
            <a:extLst>
              <a:ext uri="{FF2B5EF4-FFF2-40B4-BE49-F238E27FC236}">
                <a16:creationId xmlns:a16="http://schemas.microsoft.com/office/drawing/2014/main" id="{294AF3EF-C3D7-8DD4-27D4-8582327AA7E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05242" y="6369457"/>
            <a:ext cx="1252800" cy="26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705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and imag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blue circles&#10;&#10;AI-generated content may be incorrect.">
            <a:extLst>
              <a:ext uri="{FF2B5EF4-FFF2-40B4-BE49-F238E27FC236}">
                <a16:creationId xmlns:a16="http://schemas.microsoft.com/office/drawing/2014/main" id="{86EA50D8-28B9-EA9C-43F3-5CA9C2078F5C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l="-9150" r="-9150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FE1EB83B-8351-8FCC-170C-509E91CCF049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>
            <a:noAutofit/>
          </a:bodyPr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</p:spTree>
    <p:extLst>
      <p:ext uri="{BB962C8B-B14F-4D97-AF65-F5344CB8AC3E}">
        <p14:creationId xmlns:p14="http://schemas.microsoft.com/office/powerpoint/2010/main" val="696435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and image whit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1AEC833-B7AF-388F-2DA8-4E0470B482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4063" y="225425"/>
            <a:ext cx="4895850" cy="5869329"/>
          </a:xfrm>
          <a:prstGeom prst="roundRect">
            <a:avLst>
              <a:gd name="adj" fmla="val 1469"/>
            </a:avLst>
          </a:prstGeom>
          <a:blipFill>
            <a:blip r:embed="rId2"/>
            <a:srcRect/>
            <a:stretch>
              <a:fillRect l="-9942" r="-9942"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0B48BB-FB00-8D3A-72A5-C37750DDCE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6242" y="234165"/>
            <a:ext cx="6195580" cy="1335808"/>
          </a:xfrm>
          <a:noFill/>
        </p:spPr>
        <p:txBody>
          <a:bodyPr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 goes here over two lines if needed</a:t>
            </a:r>
            <a:endParaRPr lang="en-US"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C5571BC-B3DA-B880-A9E9-BFE7A335F3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5242" y="1844676"/>
            <a:ext cx="6340042" cy="3168650"/>
          </a:xfrm>
        </p:spPr>
        <p:txBody>
          <a:bodyPr>
            <a:noAutofit/>
          </a:bodyPr>
          <a:lstStyle>
            <a:lvl1pPr marL="0" marR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tx1"/>
                </a:solidFill>
              </a:defRPr>
            </a:lvl1pPr>
          </a:lstStyle>
          <a:p>
            <a:r>
              <a:rPr lang="en-US" dirty="0" err="1">
                <a:sym typeface="Helvetica Neue Light"/>
              </a:rPr>
              <a:t>Vivamus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vehicula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arcu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felis</a:t>
            </a:r>
            <a:r>
              <a:rPr lang="en-US" dirty="0">
                <a:sym typeface="Helvetica Neue Light"/>
              </a:rPr>
              <a:t>, semper </a:t>
            </a:r>
            <a:r>
              <a:rPr lang="en-US" dirty="0" err="1">
                <a:sym typeface="Helvetica Neue Light"/>
              </a:rPr>
              <a:t>sagittis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nisl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condimentum</a:t>
            </a:r>
            <a:r>
              <a:rPr lang="en-US" dirty="0">
                <a:sym typeface="Helvetica Neue Light"/>
              </a:rPr>
              <a:t> vel. 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convallis </a:t>
            </a:r>
            <a:r>
              <a:rPr lang="en-US" dirty="0" err="1">
                <a:sym typeface="Helvetica Neue Light"/>
              </a:rPr>
              <a:t>tincidunt</a:t>
            </a:r>
            <a:r>
              <a:rPr lang="en-US" dirty="0">
                <a:sym typeface="Helvetica Neue Light"/>
              </a:rPr>
              <a:t>. </a:t>
            </a:r>
          </a:p>
          <a:p>
            <a:pPr marL="0" marR="0" lvl="0" indent="-6350" algn="l" defTabSz="914400" rtl="0" eaLnBrk="1" fontAlgn="auto" latinLnBrk="0" hangingPunct="1">
              <a:lnSpc>
                <a:spcPts val="208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sym typeface="Helvetica Neue Light"/>
              </a:rPr>
              <a:t>Morbi </a:t>
            </a:r>
            <a:r>
              <a:rPr lang="en-US" dirty="0" err="1">
                <a:sym typeface="Helvetica Neue Light"/>
              </a:rPr>
              <a:t>tristique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interdum</a:t>
            </a:r>
            <a:r>
              <a:rPr lang="en-US" dirty="0">
                <a:sym typeface="Helvetica Neue Light"/>
              </a:rPr>
              <a:t> tempus. Sed </a:t>
            </a:r>
            <a:r>
              <a:rPr lang="en-US" dirty="0" err="1">
                <a:sym typeface="Helvetica Neue Light"/>
              </a:rPr>
              <a:t>ut</a:t>
            </a:r>
            <a:r>
              <a:rPr lang="en-US" dirty="0">
                <a:sym typeface="Helvetica Neue Light"/>
              </a:rPr>
              <a:t> ipsum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enim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aliquet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finibus</a:t>
            </a:r>
            <a:r>
              <a:rPr lang="en-US" dirty="0">
                <a:sym typeface="Helvetica Neue Light"/>
              </a:rPr>
              <a:t> in vitae ante. Sed </a:t>
            </a:r>
            <a:r>
              <a:rPr lang="en-US" dirty="0" err="1">
                <a:sym typeface="Helvetica Neue Light"/>
              </a:rPr>
              <a:t>iaculis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scelerisque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lacus</a:t>
            </a:r>
            <a:r>
              <a:rPr lang="en-US" dirty="0">
                <a:sym typeface="Helvetica Neue Light"/>
              </a:rPr>
              <a:t>, </a:t>
            </a:r>
            <a:r>
              <a:rPr lang="en-US" dirty="0" err="1">
                <a:sym typeface="Helvetica Neue Light"/>
              </a:rPr>
              <a:t>eu</a:t>
            </a:r>
            <a:r>
              <a:rPr lang="en-US" dirty="0">
                <a:sym typeface="Helvetica Neue Light"/>
              </a:rPr>
              <a:t> </a:t>
            </a:r>
            <a:r>
              <a:rPr lang="en-US" dirty="0" err="1">
                <a:sym typeface="Helvetica Neue Light"/>
              </a:rPr>
              <a:t>fringilla</a:t>
            </a:r>
            <a:r>
              <a:rPr lang="en-US" dirty="0">
                <a:sym typeface="Helvetica Neue Light"/>
              </a:rPr>
              <a:t> libero </a:t>
            </a:r>
            <a:r>
              <a:rPr lang="en-US" dirty="0" err="1">
                <a:sym typeface="Helvetica Neue Light"/>
              </a:rPr>
              <a:t>convalli</a:t>
            </a:r>
            <a:r>
              <a:rPr lang="en-US" dirty="0">
                <a:sym typeface="Helvetica Neue Light"/>
              </a:rPr>
              <a:t>. </a:t>
            </a:r>
          </a:p>
          <a:p>
            <a:endParaRPr lang="en-US" dirty="0">
              <a:sym typeface="Helvetica Neue Light"/>
            </a:endParaRP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AFBF60D8-87D9-D3F9-D66C-E82E2E6323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11818" y="5533498"/>
            <a:ext cx="6589712" cy="561256"/>
          </a:xfrm>
          <a:prstGeom prst="roundRect">
            <a:avLst>
              <a:gd name="adj" fmla="val 13265"/>
            </a:avLst>
          </a:prstGeom>
          <a:solidFill>
            <a:schemeClr val="accent6"/>
          </a:solidFill>
        </p:spPr>
        <p:txBody>
          <a:bodyPr vert="horz" anchor="ctr">
            <a:noAutofit/>
          </a:bodyPr>
          <a:lstStyle>
            <a:lvl1pPr marL="216000" algn="l" rtl="1">
              <a:buNone/>
              <a:defRPr sz="1400">
                <a:solidFill>
                  <a:schemeClr val="tx1"/>
                </a:solidFill>
              </a:defRPr>
            </a:lvl1pPr>
            <a:lvl2pPr algn="thaiDist">
              <a:defRPr/>
            </a:lvl2pPr>
          </a:lstStyle>
          <a:p>
            <a:pPr lvl="0"/>
            <a:r>
              <a:rPr lang="en-US" dirty="0"/>
              <a:t>	   XX secondary text goes along here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C09D414-68E4-C9A4-C900-5CD2C75EDF8E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6588682" y="6480592"/>
            <a:ext cx="5398076" cy="157051"/>
          </a:xfrm>
        </p:spPr>
        <p:txBody>
          <a:bodyPr/>
          <a:lstStyle>
            <a:lvl1pPr algn="r">
              <a:buNone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Source goes here</a:t>
            </a:r>
          </a:p>
        </p:txBody>
      </p:sp>
      <p:pic>
        <p:nvPicPr>
          <p:cNvPr id="7" name="Picture 6" descr="A group of blue circles&#10;&#10;AI-generated content may be incorrect.">
            <a:extLst>
              <a:ext uri="{FF2B5EF4-FFF2-40B4-BE49-F238E27FC236}">
                <a16:creationId xmlns:a16="http://schemas.microsoft.com/office/drawing/2014/main" id="{E73B3FE4-F1A8-34B8-E75A-30DBAC1BDF0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8" y="6371736"/>
            <a:ext cx="1255194" cy="2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7" orient="horz" pos="31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296A7-B999-93D2-3582-3A5FDF7A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4" y="244355"/>
            <a:ext cx="11651873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00E4E-AA31-4487-53C8-F719BA085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7985" y="1569918"/>
            <a:ext cx="11651874" cy="44831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4BEB0-DB4E-FC9A-83D3-4796BC9590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7013" y="6417330"/>
            <a:ext cx="2743200" cy="19631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E1D87C-720A-4550-9D73-7EA436D48781}" type="datetimeFigureOut">
              <a:rPr lang="en-GB" smtClean="0"/>
              <a:t>31/07/2026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D8B5-5EF4-BFE1-BA28-2C16D0C02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1912"/>
            <a:ext cx="4114800" cy="20066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424BB-B773-367F-C47F-DF79E6DFAA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1787" y="6431911"/>
            <a:ext cx="2743200" cy="200664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E23F3-0D08-4861-A74C-1342696663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4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" indent="-635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121">
          <p15:clr>
            <a:srgbClr val="F26B43"/>
          </p15:clr>
        </p15:guide>
        <p15:guide id="6" pos="1391">
          <p15:clr>
            <a:srgbClr val="F26B43"/>
          </p15:clr>
        </p15:guide>
        <p15:guide id="7" pos="2615">
          <p15:clr>
            <a:srgbClr val="F26B43"/>
          </p15:clr>
        </p15:guide>
        <p15:guide id="8" pos="5065">
          <p15:clr>
            <a:srgbClr val="F26B43"/>
          </p15:clr>
        </p15:guide>
        <p15:guide id="9" pos="6289">
          <p15:clr>
            <a:srgbClr val="F26B43"/>
          </p15:clr>
        </p15:guide>
        <p15:guide id="10" pos="7559">
          <p15:clr>
            <a:srgbClr val="F26B43"/>
          </p15:clr>
        </p15:guide>
        <p15:guide id="15" orient="horz" pos="142">
          <p15:clr>
            <a:srgbClr val="F26B43"/>
          </p15:clr>
        </p15:guide>
        <p15:guide id="17" orient="horz" pos="4178">
          <p15:clr>
            <a:srgbClr val="F26B43"/>
          </p15:clr>
        </p15:guide>
        <p15:guide id="19" pos="4475">
          <p15:clr>
            <a:srgbClr val="F26B43"/>
          </p15:clr>
        </p15:guide>
        <p15:guide id="20" orient="horz" pos="5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ED7945C0-505E-ECDA-B16E-3DCD2966A4CE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6588682" y="6480592"/>
            <a:ext cx="5398076" cy="15705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Source: DCM/</a:t>
            </a:r>
            <a:r>
              <a:rPr lang="en-GB" dirty="0" err="1"/>
              <a:t>Differentology</a:t>
            </a:r>
            <a:r>
              <a:rPr lang="en-GB" dirty="0"/>
              <a:t> research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Base: 800 ABC1 adults aged 25+ who own a TV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A4636354-A74F-B3C8-DF6E-FCB7ECBF8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GB" dirty="0"/>
              <a:t>KFC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075C04E-6A45-7A65-964D-5ED74D10932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0922" y="1436688"/>
            <a:ext cx="6517108" cy="3984624"/>
          </a:xfrm>
        </p:spPr>
        <p:txBody>
          <a:bodyPr/>
          <a:lstStyle/>
          <a:p>
            <a:pPr indent="0" defTabSz="961844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400" b="1" dirty="0"/>
              <a:t>Background </a:t>
            </a:r>
          </a:p>
          <a:p>
            <a:pPr lvl="0" indent="0" defTabSz="961844">
              <a:lnSpc>
                <a:spcPts val="14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400" dirty="0"/>
              <a:t>KFC had launched a new 60” TV ad which was centred on the brand’s many ‘copy-cats’ across the UK. KFC wanted to see what could be done to further engage the target audience in a distinctive way that would drive perceptions of quality and drive consideration. </a:t>
            </a:r>
          </a:p>
          <a:p>
            <a:pPr lvl="0" indent="0" defTabSz="961844">
              <a:lnSpc>
                <a:spcPts val="14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400" b="1" dirty="0">
              <a:solidFill>
                <a:srgbClr val="000000"/>
              </a:solidFill>
            </a:endParaRPr>
          </a:p>
          <a:p>
            <a:pPr lvl="0" indent="0" defTabSz="961844">
              <a:lnSpc>
                <a:spcPts val="14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400" b="1" dirty="0">
              <a:solidFill>
                <a:srgbClr val="000000"/>
              </a:solidFill>
            </a:endParaRPr>
          </a:p>
          <a:p>
            <a:pPr lvl="0" indent="0" defTabSz="961844">
              <a:lnSpc>
                <a:spcPts val="14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400" b="1" dirty="0">
                <a:solidFill>
                  <a:srgbClr val="000000"/>
                </a:solidFill>
              </a:rPr>
              <a:t>Plan</a:t>
            </a:r>
          </a:p>
          <a:p>
            <a:pPr>
              <a:lnSpc>
                <a:spcPts val="1400"/>
              </a:lnSpc>
              <a:defRPr/>
            </a:pPr>
            <a:r>
              <a:rPr lang="en-GB" altLang="en-US" sz="1400" dirty="0">
                <a:solidFill>
                  <a:srgbClr val="000000"/>
                </a:solidFill>
                <a:cs typeface="Arial" pitchFamily="34" charset="0"/>
              </a:rPr>
              <a:t>DCM Studios developed a series of contextualised bespoke copy (with end frames) that ran alongside the most </a:t>
            </a:r>
            <a:r>
              <a:rPr lang="en-GB" sz="1400" dirty="0">
                <a:solidFill>
                  <a:srgbClr val="000000"/>
                </a:solidFill>
              </a:rPr>
              <a:t>highly anticipated blockbusters to bring this national campaign to life in the cinema environment and add a touch of local relevance. </a:t>
            </a:r>
          </a:p>
          <a:p>
            <a:pPr>
              <a:lnSpc>
                <a:spcPts val="1400"/>
              </a:lnSpc>
              <a:defRPr/>
            </a:pPr>
            <a:endParaRPr lang="en-GB" sz="1400" dirty="0">
              <a:solidFill>
                <a:srgbClr val="000000"/>
              </a:solidFill>
            </a:endParaRPr>
          </a:p>
          <a:p>
            <a:pPr lvl="0" indent="0" defTabSz="961844">
              <a:lnSpc>
                <a:spcPts val="14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r>
              <a:rPr lang="en-GB" sz="1400" b="1" dirty="0"/>
              <a:t>Results</a:t>
            </a:r>
          </a:p>
          <a:p>
            <a:pPr lvl="0" indent="0" defTabSz="961844">
              <a:lnSpc>
                <a:spcPts val="1400"/>
              </a:lnSpc>
              <a:spcBef>
                <a:spcPts val="0"/>
              </a:spcBef>
              <a:buClr>
                <a:srgbClr val="FFFFFF"/>
              </a:buClr>
              <a:buSzPct val="100000"/>
              <a:defRPr/>
            </a:pPr>
            <a:endParaRPr lang="en-GB" sz="1400" b="1" dirty="0"/>
          </a:p>
          <a:p>
            <a:pPr marL="285750" lvl="0" indent="-285750" defTabSz="961844">
              <a:lnSpc>
                <a:spcPts val="14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400" dirty="0"/>
              <a:t>Uplifts across perceptions that KFC is a </a:t>
            </a:r>
            <a:r>
              <a:rPr lang="en-GB" sz="1400" i="1" dirty="0"/>
              <a:t>‘modern’ </a:t>
            </a:r>
            <a:r>
              <a:rPr lang="en-GB" sz="1400" dirty="0"/>
              <a:t>(+42%) and </a:t>
            </a:r>
            <a:r>
              <a:rPr lang="en-GB" sz="1400" i="1" dirty="0"/>
              <a:t>‘trustworthy’ </a:t>
            </a:r>
            <a:r>
              <a:rPr lang="en-GB" sz="1400" dirty="0"/>
              <a:t>(+32%) brand, vs. the control sample.</a:t>
            </a:r>
          </a:p>
          <a:p>
            <a:pPr marL="285750" lvl="0" indent="-285750" defTabSz="961844">
              <a:lnSpc>
                <a:spcPts val="14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defRPr/>
            </a:pPr>
            <a:endParaRPr lang="en-GB" sz="1400" dirty="0"/>
          </a:p>
          <a:p>
            <a:pPr marL="285750" lvl="0" indent="-285750" defTabSz="961844">
              <a:lnSpc>
                <a:spcPts val="14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solidFill>
                  <a:srgbClr val="000000"/>
                </a:solidFill>
              </a:rPr>
              <a:t>Consideration of KFC increased +15% amongst those exposed to the ad in cinema. </a:t>
            </a:r>
            <a:endParaRPr lang="en-GB" sz="1400" i="1" dirty="0">
              <a:solidFill>
                <a:srgbClr val="000000"/>
              </a:solidFill>
            </a:endParaRPr>
          </a:p>
          <a:p>
            <a:pPr indent="0">
              <a:lnSpc>
                <a:spcPct val="100000"/>
              </a:lnSpc>
              <a:spcBef>
                <a:spcPts val="0"/>
              </a:spcBef>
            </a:pPr>
            <a:endParaRPr lang="en-GB" sz="1600" dirty="0"/>
          </a:p>
        </p:txBody>
      </p:sp>
      <p:pic>
        <p:nvPicPr>
          <p:cNvPr id="12" name="Picture Placeholder 10">
            <a:extLst>
              <a:ext uri="{FF2B5EF4-FFF2-40B4-BE49-F238E27FC236}">
                <a16:creationId xmlns:a16="http://schemas.microsoft.com/office/drawing/2014/main" id="{1D727AC3-5662-AD21-869B-5C607DD57D6A}"/>
              </a:ext>
            </a:extLst>
          </p:cNvPr>
          <p:cNvPicPr>
            <a:picLocks noGrp="1" noChangeAspect="1"/>
          </p:cNvPicPr>
          <p:nvPr>
            <p:ph type="pic" sz="quarter" idx="8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7100" y="3120934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</p:pic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7069D039-3ADC-00B5-5784-8869CB17AB76}"/>
              </a:ext>
            </a:extLst>
          </p:cNvPr>
          <p:cNvPicPr>
            <a:picLocks noGrp="1" noChangeAspect="1"/>
          </p:cNvPicPr>
          <p:nvPr>
            <p:ph type="pic" sz="quarter" idx="8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3" b="17613"/>
          <a:stretch>
            <a:fillRect/>
          </a:stretch>
        </p:blipFill>
        <p:spPr>
          <a:xfrm>
            <a:off x="7277100" y="705076"/>
            <a:ext cx="4617720" cy="2316481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13649" b="-13649"/>
            </a:stretch>
          </a:blipFill>
        </p:spPr>
      </p:pic>
    </p:spTree>
    <p:extLst>
      <p:ext uri="{BB962C8B-B14F-4D97-AF65-F5344CB8AC3E}">
        <p14:creationId xmlns:p14="http://schemas.microsoft.com/office/powerpoint/2010/main" val="2173052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445E0-633E-7C42-EE4E-700730E78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61AC8A4-55BA-F1C0-3319-748471DBB8B4}"/>
              </a:ext>
            </a:extLst>
          </p:cNvPr>
          <p:cNvSpPr>
            <a:spLocks noGrp="1"/>
          </p:cNvSpPr>
          <p:nvPr>
            <p:ph type="body" sz="quarter" idx="83"/>
          </p:nvPr>
        </p:nvSpPr>
        <p:spPr>
          <a:xfrm>
            <a:off x="6588682" y="6480592"/>
            <a:ext cx="5398076" cy="15705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Source: DCM/</a:t>
            </a:r>
            <a:r>
              <a:rPr lang="en-GB" dirty="0" err="1"/>
              <a:t>Differentology</a:t>
            </a:r>
            <a:r>
              <a:rPr lang="en-GB" dirty="0"/>
              <a:t> research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Base: 800 ABC1 adults aged 25+ who own a TV</a:t>
            </a:r>
          </a:p>
          <a:p>
            <a:endParaRPr lang="en-GB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89D89C48-C46D-5405-1660-3D78CC2C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22" y="476824"/>
            <a:ext cx="10837631" cy="525552"/>
          </a:xfrm>
        </p:spPr>
        <p:txBody>
          <a:bodyPr/>
          <a:lstStyle/>
          <a:p>
            <a:r>
              <a:rPr lang="en-GB" dirty="0"/>
              <a:t>KFC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9D0C60D0-B996-C165-17CA-7CB7621AA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8532" y="1173679"/>
            <a:ext cx="6551835" cy="310347"/>
          </a:xfrm>
        </p:spPr>
        <p:txBody>
          <a:bodyPr/>
          <a:lstStyle/>
          <a:p>
            <a:r>
              <a:rPr lang="en-GB" dirty="0"/>
              <a:t>Imitators</a:t>
            </a:r>
          </a:p>
          <a:p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D1285E96-78C2-557A-8EE3-8D639EEF80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8532" y="1844675"/>
            <a:ext cx="5397318" cy="3839645"/>
          </a:xfrm>
        </p:spPr>
        <p:txBody>
          <a:bodyPr/>
          <a:lstStyle/>
          <a:p>
            <a:pPr indent="0" defTabSz="654246">
              <a:lnSpc>
                <a:spcPct val="100000"/>
              </a:lnSpc>
              <a:spcBef>
                <a:spcPts val="0"/>
              </a:spcBef>
            </a:pPr>
            <a:r>
              <a:rPr lang="en-GB" altLang="en-US" sz="1300" b="1" dirty="0">
                <a:cs typeface="Arial" pitchFamily="34" charset="0"/>
              </a:rPr>
              <a:t>Background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KFC had launched a new 60” TV ad which was centred on the brand’s many ‘copy-cats’ across the UK. Beyond just using the existing impactful creative, the brand wanted to see what could be done to further engage the target audience in a distinctive way that would help further drive perceptions of quality and drive consideration. 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endParaRPr lang="en-GB" altLang="en-US" sz="1300" dirty="0">
              <a:solidFill>
                <a:srgbClr val="000000"/>
              </a:solidFill>
              <a:cs typeface="Arial" pitchFamily="34" charset="0"/>
            </a:endParaRP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altLang="en-US" sz="1300" b="1" dirty="0">
                <a:solidFill>
                  <a:srgbClr val="000000"/>
                </a:solidFill>
                <a:cs typeface="Arial" pitchFamily="34" charset="0"/>
              </a:rPr>
              <a:t>Idea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DCM Studios identified an opportunity for KFC to develop a campaign that contextualized itself to upcoming major releases and help drive customers into restaurants by using DCM’s end-frame technology.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endParaRPr lang="en-GB" altLang="en-US" sz="1300" dirty="0">
              <a:solidFill>
                <a:srgbClr val="000000"/>
              </a:solidFill>
              <a:cs typeface="Arial" pitchFamily="34" charset="0"/>
            </a:endParaRP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altLang="en-US" sz="1300" b="1" dirty="0">
                <a:cs typeface="Arial" pitchFamily="34" charset="0"/>
              </a:rPr>
              <a:t>Plan</a:t>
            </a:r>
            <a:r>
              <a:rPr lang="en-GB" altLang="en-US" sz="1300" dirty="0">
                <a:cs typeface="Arial" pitchFamily="34" charset="0"/>
              </a:rPr>
              <a:t> </a:t>
            </a:r>
          </a:p>
          <a:p>
            <a:pPr defTabSz="654246">
              <a:lnSpc>
                <a:spcPct val="100000"/>
              </a:lnSpc>
              <a:spcBef>
                <a:spcPts val="0"/>
              </a:spcBef>
            </a:pP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The content series ran alongside the most highly anticipated films launching in 2019, including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Godzilla: King Of The Monsters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,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Spiderman Far From Home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,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Once Upon a Time in Hollywood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,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Joker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 and </a:t>
            </a:r>
            <a:r>
              <a:rPr lang="en-GB" altLang="en-US" sz="1300" i="1" dirty="0">
                <a:solidFill>
                  <a:srgbClr val="000000"/>
                </a:solidFill>
                <a:cs typeface="Arial" pitchFamily="34" charset="0"/>
              </a:rPr>
              <a:t>Last Christmas. 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The ad mimicked the look and feel of the upcoming feature, before revealing that it was a tongue-in-cheek imitation, with the core message that the original is always better. </a:t>
            </a:r>
            <a:r>
              <a:rPr lang="en-GB" altLang="en-US" sz="1300" dirty="0" err="1">
                <a:solidFill>
                  <a:srgbClr val="000000"/>
                </a:solidFill>
                <a:cs typeface="Arial" pitchFamily="34" charset="0"/>
              </a:rPr>
              <a:t>Cinemapper</a:t>
            </a:r>
            <a:r>
              <a:rPr lang="en-GB" altLang="en-US" sz="1300" dirty="0">
                <a:solidFill>
                  <a:srgbClr val="000000"/>
                </a:solidFill>
                <a:cs typeface="Arial" pitchFamily="34" charset="0"/>
              </a:rPr>
              <a:t>, DCM’s cinema proximity &amp; end-frame planning tool to help bring a localised message to this national campaign.</a:t>
            </a:r>
          </a:p>
          <a:p>
            <a:pPr indent="0" defTabSz="654246">
              <a:lnSpc>
                <a:spcPct val="100000"/>
              </a:lnSpc>
              <a:spcBef>
                <a:spcPts val="0"/>
              </a:spcBef>
              <a:spcAft>
                <a:spcPts val="116"/>
              </a:spcAft>
            </a:pPr>
            <a:endParaRPr lang="en-GB" altLang="en-US" sz="1300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C789A06-A9F5-E941-72B2-7DB2E2EDA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8659861"/>
              </p:ext>
            </p:extLst>
          </p:nvPr>
        </p:nvGraphicFramePr>
        <p:xfrm>
          <a:off x="6285396" y="626338"/>
          <a:ext cx="5397320" cy="73393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9330">
                  <a:extLst>
                    <a:ext uri="{9D8B030D-6E8A-4147-A177-3AD203B41FA5}">
                      <a16:colId xmlns:a16="http://schemas.microsoft.com/office/drawing/2014/main" val="3445733911"/>
                    </a:ext>
                  </a:extLst>
                </a:gridCol>
                <a:gridCol w="1349330">
                  <a:extLst>
                    <a:ext uri="{9D8B030D-6E8A-4147-A177-3AD203B41FA5}">
                      <a16:colId xmlns:a16="http://schemas.microsoft.com/office/drawing/2014/main" val="2072537272"/>
                    </a:ext>
                  </a:extLst>
                </a:gridCol>
                <a:gridCol w="1349330">
                  <a:extLst>
                    <a:ext uri="{9D8B030D-6E8A-4147-A177-3AD203B41FA5}">
                      <a16:colId xmlns:a16="http://schemas.microsoft.com/office/drawing/2014/main" val="3314162814"/>
                    </a:ext>
                  </a:extLst>
                </a:gridCol>
                <a:gridCol w="1349330">
                  <a:extLst>
                    <a:ext uri="{9D8B030D-6E8A-4147-A177-3AD203B41FA5}">
                      <a16:colId xmlns:a16="http://schemas.microsoft.com/office/drawing/2014/main" val="776944138"/>
                    </a:ext>
                  </a:extLst>
                </a:gridCol>
              </a:tblGrid>
              <a:tr h="366967">
                <a:tc>
                  <a:txBody>
                    <a:bodyPr/>
                    <a:lstStyle/>
                    <a:p>
                      <a:r>
                        <a:rPr lang="en-GB" sz="1100" dirty="0"/>
                        <a:t>Media Agency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Target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Buying Route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Copy length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1179928151"/>
                  </a:ext>
                </a:extLst>
              </a:tr>
              <a:tr h="366967">
                <a:tc>
                  <a:txBody>
                    <a:bodyPr/>
                    <a:lstStyle/>
                    <a:p>
                      <a:r>
                        <a:rPr lang="en-GB" sz="1100" dirty="0"/>
                        <a:t>Publicis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18-44s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Gold &amp; Silver Spots</a:t>
                      </a:r>
                    </a:p>
                  </a:txBody>
                  <a:tcPr marL="52167" marR="52167" marT="26083" marB="26083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40”</a:t>
                      </a:r>
                    </a:p>
                  </a:txBody>
                  <a:tcPr marL="52167" marR="52167" marT="26083" marB="26083"/>
                </a:tc>
                <a:extLst>
                  <a:ext uri="{0D108BD9-81ED-4DB2-BD59-A6C34878D82A}">
                    <a16:rowId xmlns:a16="http://schemas.microsoft.com/office/drawing/2014/main" val="3682919480"/>
                  </a:ext>
                </a:extLst>
              </a:tr>
            </a:tbl>
          </a:graphicData>
        </a:graphic>
      </p:graphicFrame>
      <p:pic>
        <p:nvPicPr>
          <p:cNvPr id="14" name="Picture Placeholder 36">
            <a:extLst>
              <a:ext uri="{FF2B5EF4-FFF2-40B4-BE49-F238E27FC236}">
                <a16:creationId xmlns:a16="http://schemas.microsoft.com/office/drawing/2014/main" id="{D68E80E4-4A98-FAC9-1FB9-F84F6DA626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r="3302"/>
          <a:stretch>
            <a:fillRect/>
          </a:stretch>
        </p:blipFill>
        <p:spPr>
          <a:xfrm>
            <a:off x="6285395" y="1542067"/>
            <a:ext cx="2590749" cy="1392472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43027" b="-43027"/>
            </a:stretch>
          </a:blipFill>
        </p:spPr>
      </p:pic>
      <p:pic>
        <p:nvPicPr>
          <p:cNvPr id="15" name="Picture Placeholder 36">
            <a:extLst>
              <a:ext uri="{FF2B5EF4-FFF2-40B4-BE49-F238E27FC236}">
                <a16:creationId xmlns:a16="http://schemas.microsoft.com/office/drawing/2014/main" id="{F486248E-C717-9FB1-81F3-CF6B08E80C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r="3302"/>
          <a:stretch>
            <a:fillRect/>
          </a:stretch>
        </p:blipFill>
        <p:spPr>
          <a:xfrm>
            <a:off x="9091967" y="1542067"/>
            <a:ext cx="2590749" cy="1392472"/>
          </a:xfrm>
          <a:prstGeom prst="roundRect">
            <a:avLst>
              <a:gd name="adj" fmla="val 1469"/>
            </a:avLst>
          </a:prstGeom>
          <a:blipFill>
            <a:blip r:embed="rId3"/>
            <a:srcRect/>
            <a:stretch>
              <a:fillRect t="-43027" b="-43027"/>
            </a:stretch>
          </a:blip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3BB1A9-A05E-F6AD-B9D9-3F449AFD37A7}"/>
              </a:ext>
            </a:extLst>
          </p:cNvPr>
          <p:cNvSpPr txBox="1"/>
          <p:nvPr/>
        </p:nvSpPr>
        <p:spPr>
          <a:xfrm>
            <a:off x="6285395" y="3105842"/>
            <a:ext cx="539731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54246"/>
            <a:r>
              <a:rPr lang="en-GB" sz="1300" b="1" dirty="0">
                <a:solidFill>
                  <a:srgbClr val="000000"/>
                </a:solidFill>
                <a:cs typeface="Arial" pitchFamily="34" charset="0"/>
              </a:rPr>
              <a:t>Results </a:t>
            </a:r>
          </a:p>
          <a:p>
            <a:pPr defTabSz="654246"/>
            <a:r>
              <a:rPr lang="en-GB" sz="1300" dirty="0">
                <a:solidFill>
                  <a:srgbClr val="000000"/>
                </a:solidFill>
                <a:cs typeface="Arial" pitchFamily="34" charset="0"/>
              </a:rPr>
              <a:t>This innovative extension of existing copy worked incredibly well in cinema, landing the key messages and driving key campaign metrics.</a:t>
            </a:r>
          </a:p>
          <a:p>
            <a:pPr defTabSz="654246"/>
            <a:endParaRPr lang="en-GB" sz="1300" dirty="0">
              <a:solidFill>
                <a:srgbClr val="000000"/>
              </a:solidFill>
              <a:cs typeface="Arial" pitchFamily="34" charset="0"/>
            </a:endParaRPr>
          </a:p>
          <a:p>
            <a:pPr defTabSz="654246"/>
            <a:r>
              <a:rPr lang="en-GB" sz="1300" b="1" dirty="0">
                <a:solidFill>
                  <a:srgbClr val="000000"/>
                </a:solidFill>
                <a:cs typeface="Arial" pitchFamily="34" charset="0"/>
              </a:rPr>
              <a:t>Cut Through</a:t>
            </a:r>
            <a:br>
              <a:rPr lang="en-GB" sz="1300" b="1" dirty="0">
                <a:solidFill>
                  <a:srgbClr val="000000"/>
                </a:solidFill>
                <a:cs typeface="Arial" pitchFamily="34" charset="0"/>
              </a:rPr>
            </a:br>
            <a:r>
              <a:rPr lang="en-GB" sz="1300" dirty="0">
                <a:solidFill>
                  <a:srgbClr val="000000"/>
                </a:solidFill>
                <a:cs typeface="Arial" pitchFamily="34" charset="0"/>
              </a:rPr>
              <a:t>Ad awareness increased for those exposed in cinema by 62% vs. control.</a:t>
            </a:r>
          </a:p>
          <a:p>
            <a:pPr defTabSz="654246"/>
            <a:endParaRPr lang="en-GB" sz="1300" dirty="0">
              <a:solidFill>
                <a:srgbClr val="000000"/>
              </a:solidFill>
              <a:cs typeface="Arial" pitchFamily="34" charset="0"/>
            </a:endParaRPr>
          </a:p>
          <a:p>
            <a:pPr defTabSz="654246"/>
            <a:r>
              <a:rPr lang="en-GB" sz="1300" b="1" dirty="0">
                <a:solidFill>
                  <a:srgbClr val="000000"/>
                </a:solidFill>
                <a:cs typeface="Arial" pitchFamily="34" charset="0"/>
              </a:rPr>
              <a:t>Boosting Consideration</a:t>
            </a:r>
          </a:p>
          <a:p>
            <a:pPr defTabSz="654246"/>
            <a:r>
              <a:rPr lang="en-GB" sz="1300" dirty="0">
                <a:solidFill>
                  <a:srgbClr val="000000"/>
                </a:solidFill>
                <a:cs typeface="Arial" pitchFamily="34" charset="0"/>
              </a:rPr>
              <a:t>Consideration of KFC increased +15% amongst those exposed to the ad in cinema. </a:t>
            </a:r>
          </a:p>
          <a:p>
            <a:pPr defTabSz="654246"/>
            <a:endParaRPr lang="en-GB" sz="1300" dirty="0">
              <a:solidFill>
                <a:srgbClr val="000000"/>
              </a:solidFill>
              <a:cs typeface="Arial" pitchFamily="34" charset="0"/>
            </a:endParaRPr>
          </a:p>
          <a:p>
            <a:pPr defTabSz="654246"/>
            <a:r>
              <a:rPr lang="en-GB" sz="1300" dirty="0">
                <a:solidFill>
                  <a:srgbClr val="000000"/>
                </a:solidFill>
                <a:cs typeface="Arial" pitchFamily="34" charset="0"/>
              </a:rPr>
              <a:t>Driving positive brand perceptions</a:t>
            </a:r>
          </a:p>
          <a:p>
            <a:pPr defTabSz="654246"/>
            <a:r>
              <a:rPr lang="en-GB" sz="1300" dirty="0">
                <a:solidFill>
                  <a:srgbClr val="000000"/>
                </a:solidFill>
                <a:cs typeface="Arial" pitchFamily="34" charset="0"/>
              </a:rPr>
              <a:t>Uplifts across perceptions that KFC is a ‘modern’ (+42%) and ‘trustworthy’ (+32%) brand, vs. the control sample.</a:t>
            </a:r>
          </a:p>
        </p:txBody>
      </p:sp>
    </p:spTree>
    <p:extLst>
      <p:ext uri="{BB962C8B-B14F-4D97-AF65-F5344CB8AC3E}">
        <p14:creationId xmlns:p14="http://schemas.microsoft.com/office/powerpoint/2010/main" val="1492284850"/>
      </p:ext>
    </p:extLst>
  </p:cSld>
  <p:clrMapOvr>
    <a:masterClrMapping/>
  </p:clrMapOvr>
</p:sld>
</file>

<file path=ppt/theme/theme1.xml><?xml version="1.0" encoding="utf-8"?>
<a:theme xmlns:a="http://schemas.openxmlformats.org/drawingml/2006/main" name="04. Text">
  <a:themeElements>
    <a:clrScheme name="DCM">
      <a:dk1>
        <a:srgbClr val="051D2E"/>
      </a:dk1>
      <a:lt1>
        <a:srgbClr val="FFFFFF"/>
      </a:lt1>
      <a:dk2>
        <a:srgbClr val="051D2E"/>
      </a:dk2>
      <a:lt2>
        <a:srgbClr val="F3DDBD"/>
      </a:lt2>
      <a:accent1>
        <a:srgbClr val="267355"/>
      </a:accent1>
      <a:accent2>
        <a:srgbClr val="EF3340"/>
      </a:accent2>
      <a:accent3>
        <a:srgbClr val="FF9527"/>
      </a:accent3>
      <a:accent4>
        <a:srgbClr val="FFB3B9"/>
      </a:accent4>
      <a:accent5>
        <a:srgbClr val="79BE76"/>
      </a:accent5>
      <a:accent6>
        <a:srgbClr val="82B2B3"/>
      </a:accent6>
      <a:hlink>
        <a:srgbClr val="051D2E"/>
      </a:hlink>
      <a:folHlink>
        <a:srgbClr val="82B2B3"/>
      </a:folHlink>
    </a:clrScheme>
    <a:fontScheme name="Momentum">
      <a:majorFont>
        <a:latin typeface="Inter Tight"/>
        <a:ea typeface=""/>
        <a:cs typeface=""/>
      </a:majorFont>
      <a:minorFont>
        <a:latin typeface="Inter T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470</Words>
  <Application>Microsoft Office PowerPoint</Application>
  <PresentationFormat>Widescreen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Arial</vt:lpstr>
      <vt:lpstr>Helvetica Neue Light</vt:lpstr>
      <vt:lpstr>Inter Tight</vt:lpstr>
      <vt:lpstr>Symbol</vt:lpstr>
      <vt:lpstr>04. Text</vt:lpstr>
      <vt:lpstr>KFC</vt:lpstr>
      <vt:lpstr>KFC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Aresti</dc:creator>
  <cp:lastModifiedBy>Zoe Aresti</cp:lastModifiedBy>
  <cp:revision>10</cp:revision>
  <dcterms:created xsi:type="dcterms:W3CDTF">2026-06-18T13:58:37Z</dcterms:created>
  <dcterms:modified xsi:type="dcterms:W3CDTF">2026-07-31T11:22:07Z</dcterms:modified>
</cp:coreProperties>
</file>