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8" r:id="rId2"/>
    <p:sldId id="32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28"/>
          </p14:sldIdLst>
        </p14:section>
        <p14:section name="Detailed" id="{0EA4DDEA-782D-AA44-8D9A-864B26D7F0FD}">
          <p14:sldIdLst>
            <p14:sldId id="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AA86CC-A958-234B-ACC2-2B625B8B9D0C}" v="28" dt="2026-07-21T18:43:59.8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/>
    <p:restoredTop sz="91370"/>
  </p:normalViewPr>
  <p:slideViewPr>
    <p:cSldViewPr snapToGrid="0">
      <p:cViewPr>
        <p:scale>
          <a:sx n="106" d="100"/>
          <a:sy n="106" d="100"/>
        </p:scale>
        <p:origin x="44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21T18:44:51.234" v="1113" actId="1076"/>
      <pc:docMkLst>
        <pc:docMk/>
      </pc:docMkLst>
      <pc:sldChg chg="addSp delSp modSp new mod setBg">
        <pc:chgData name="Lottie Thompson [sd22c2t]" userId="98a8b714-f796-4d31-a9a4-7dc84f343c61" providerId="ADAL" clId="{2BD75302-921E-5E9F-A20A-9DC17D688525}" dt="2026-07-21T18:37:06.393" v="1022"/>
        <pc:sldMkLst>
          <pc:docMk/>
          <pc:sldMk cId="4079378437" sldId="328"/>
        </pc:sldMkLst>
        <pc:spChg chg="mod">
          <ac:chgData name="Lottie Thompson [sd22c2t]" userId="98a8b714-f796-4d31-a9a4-7dc84f343c61" providerId="ADAL" clId="{2BD75302-921E-5E9F-A20A-9DC17D688525}" dt="2026-07-21T18:35:59.167" v="1014"/>
          <ac:spMkLst>
            <pc:docMk/>
            <pc:sldMk cId="4079378437" sldId="328"/>
            <ac:spMk id="2" creationId="{1FEECBC5-621D-05A9-5691-667647AB9AC2}"/>
          </ac:spMkLst>
        </pc:spChg>
        <pc:spChg chg="add del mod">
          <ac:chgData name="Lottie Thompson [sd22c2t]" userId="98a8b714-f796-4d31-a9a4-7dc84f343c61" providerId="ADAL" clId="{2BD75302-921E-5E9F-A20A-9DC17D688525}" dt="2026-07-21T18:34:11.239" v="990" actId="478"/>
          <ac:spMkLst>
            <pc:docMk/>
            <pc:sldMk cId="4079378437" sldId="328"/>
            <ac:spMk id="4" creationId="{B666C6DD-38F4-9B6E-7D8E-A06519F567DA}"/>
          </ac:spMkLst>
        </pc:spChg>
        <pc:spChg chg="add mod">
          <ac:chgData name="Lottie Thompson [sd22c2t]" userId="98a8b714-f796-4d31-a9a4-7dc84f343c61" providerId="ADAL" clId="{2BD75302-921E-5E9F-A20A-9DC17D688525}" dt="2026-07-21T18:35:21.682" v="1012" actId="14100"/>
          <ac:spMkLst>
            <pc:docMk/>
            <pc:sldMk cId="4079378437" sldId="328"/>
            <ac:spMk id="8" creationId="{FE5D128C-FA67-7936-0532-AD7A267E60C5}"/>
          </ac:spMkLst>
        </pc:spChg>
        <pc:spChg chg="add del mod">
          <ac:chgData name="Lottie Thompson [sd22c2t]" userId="98a8b714-f796-4d31-a9a4-7dc84f343c61" providerId="ADAL" clId="{2BD75302-921E-5E9F-A20A-9DC17D688525}" dt="2026-07-21T18:35:14.300" v="1011" actId="1076"/>
          <ac:spMkLst>
            <pc:docMk/>
            <pc:sldMk cId="4079378437" sldId="328"/>
            <ac:spMk id="9" creationId="{B703CA3E-4DA6-2640-6002-B62F29D66D1C}"/>
          </ac:spMkLst>
        </pc:spChg>
        <pc:picChg chg="add mod modCrop">
          <ac:chgData name="Lottie Thompson [sd22c2t]" userId="98a8b714-f796-4d31-a9a4-7dc84f343c61" providerId="ADAL" clId="{2BD75302-921E-5E9F-A20A-9DC17D688525}" dt="2026-07-21T18:22:58.791" v="976" actId="18131"/>
          <ac:picMkLst>
            <pc:docMk/>
            <pc:sldMk cId="4079378437" sldId="328"/>
            <ac:picMk id="10" creationId="{6DDDD2F9-7A8B-4B34-FEA6-D1117EF4C94E}"/>
          </ac:picMkLst>
        </pc:picChg>
        <pc:picChg chg="add mod modCrop">
          <ac:chgData name="Lottie Thompson [sd22c2t]" userId="98a8b714-f796-4d31-a9a4-7dc84f343c61" providerId="ADAL" clId="{2BD75302-921E-5E9F-A20A-9DC17D688525}" dt="2026-07-21T18:23:19.582" v="978" actId="18131"/>
          <ac:picMkLst>
            <pc:docMk/>
            <pc:sldMk cId="4079378437" sldId="328"/>
            <ac:picMk id="11" creationId="{EF52F1F5-C226-4831-E31C-B60DACC58055}"/>
          </ac:picMkLst>
        </pc:picChg>
      </pc:sldChg>
      <pc:sldChg chg="addSp delSp modSp add mod ord">
        <pc:chgData name="Lottie Thompson [sd22c2t]" userId="98a8b714-f796-4d31-a9a4-7dc84f343c61" providerId="ADAL" clId="{2BD75302-921E-5E9F-A20A-9DC17D688525}" dt="2026-07-21T18:44:51.234" v="1113" actId="1076"/>
        <pc:sldMkLst>
          <pc:docMk/>
          <pc:sldMk cId="2113004620" sldId="329"/>
        </pc:sldMkLst>
        <pc:spChg chg="add mod">
          <ac:chgData name="Lottie Thompson [sd22c2t]" userId="98a8b714-f796-4d31-a9a4-7dc84f343c61" providerId="ADAL" clId="{2BD75302-921E-5E9F-A20A-9DC17D688525}" dt="2026-07-21T18:43:40.473" v="1095" actId="207"/>
          <ac:spMkLst>
            <pc:docMk/>
            <pc:sldMk cId="2113004620" sldId="329"/>
            <ac:spMk id="3" creationId="{F214540B-4D20-BB88-090F-93CE082FE3A0}"/>
          </ac:spMkLst>
        </pc:spChg>
        <pc:spChg chg="add mod">
          <ac:chgData name="Lottie Thompson [sd22c2t]" userId="98a8b714-f796-4d31-a9a4-7dc84f343c61" providerId="ADAL" clId="{2BD75302-921E-5E9F-A20A-9DC17D688525}" dt="2026-07-21T18:44:51.234" v="1113" actId="1076"/>
          <ac:spMkLst>
            <pc:docMk/>
            <pc:sldMk cId="2113004620" sldId="329"/>
            <ac:spMk id="5" creationId="{51F490F8-70D8-398E-891F-0A184A8C570D}"/>
          </ac:spMkLst>
        </pc:spChg>
        <pc:spChg chg="add mod">
          <ac:chgData name="Lottie Thompson [sd22c2t]" userId="98a8b714-f796-4d31-a9a4-7dc84f343c61" providerId="ADAL" clId="{2BD75302-921E-5E9F-A20A-9DC17D688525}" dt="2026-07-21T18:35:52.915" v="1013"/>
          <ac:spMkLst>
            <pc:docMk/>
            <pc:sldMk cId="2113004620" sldId="329"/>
            <ac:spMk id="6" creationId="{8BE1FCF3-4AFB-B0B9-2BFB-9DE49046994C}"/>
          </ac:spMkLst>
        </pc:spChg>
        <pc:spChg chg="mod">
          <ac:chgData name="Lottie Thompson [sd22c2t]" userId="98a8b714-f796-4d31-a9a4-7dc84f343c61" providerId="ADAL" clId="{2BD75302-921E-5E9F-A20A-9DC17D688525}" dt="2026-07-21T18:43:36.584" v="1094" actId="207"/>
          <ac:spMkLst>
            <pc:docMk/>
            <pc:sldMk cId="2113004620" sldId="329"/>
            <ac:spMk id="8" creationId="{0C55DC40-80A6-4D1D-8BBC-67B61AB782F1}"/>
          </ac:spMkLst>
        </pc:spChg>
        <pc:spChg chg="mod">
          <ac:chgData name="Lottie Thompson [sd22c2t]" userId="98a8b714-f796-4d31-a9a4-7dc84f343c61" providerId="ADAL" clId="{2BD75302-921E-5E9F-A20A-9DC17D688525}" dt="2026-07-21T18:43:45.464" v="1096" actId="207"/>
          <ac:spMkLst>
            <pc:docMk/>
            <pc:sldMk cId="2113004620" sldId="329"/>
            <ac:spMk id="9" creationId="{CBE53662-304C-B6E1-3095-7E7D7A64B66A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21T18:44:34.685" v="1111" actId="1076"/>
          <ac:graphicFrameMkLst>
            <pc:docMk/>
            <pc:sldMk cId="2113004620" sldId="329"/>
            <ac:graphicFrameMk id="4" creationId="{952B8B4F-B228-E545-6458-F9EEEC3E5BE9}"/>
          </ac:graphicFrameMkLst>
        </pc:graphicFrameChg>
        <pc:picChg chg="mod modCrop">
          <ac:chgData name="Lottie Thompson [sd22c2t]" userId="98a8b714-f796-4d31-a9a4-7dc84f343c61" providerId="ADAL" clId="{2BD75302-921E-5E9F-A20A-9DC17D688525}" dt="2026-07-21T18:42:29.232" v="1085" actId="14100"/>
          <ac:picMkLst>
            <pc:docMk/>
            <pc:sldMk cId="2113004620" sldId="329"/>
            <ac:picMk id="10" creationId="{7B806246-33D9-6A15-F936-C5A39959E243}"/>
          </ac:picMkLst>
        </pc:picChg>
        <pc:picChg chg="mod modCrop">
          <ac:chgData name="Lottie Thompson [sd22c2t]" userId="98a8b714-f796-4d31-a9a4-7dc84f343c61" providerId="ADAL" clId="{2BD75302-921E-5E9F-A20A-9DC17D688525}" dt="2026-07-21T18:42:31.468" v="1086" actId="14100"/>
          <ac:picMkLst>
            <pc:docMk/>
            <pc:sldMk cId="2113004620" sldId="329"/>
            <ac:picMk id="11" creationId="{D99F2C88-0D90-18A7-6D06-114E3F661A0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defTabSz="445018">
              <a:buNone/>
              <a:defRPr/>
            </a:pPr>
            <a:r>
              <a:rPr lang="en-US" sz="1200" b="1" dirty="0"/>
              <a:t>Source: </a:t>
            </a:r>
            <a:r>
              <a:rPr lang="en-US" sz="1200" dirty="0"/>
              <a:t>DCM / Jakemans. Conducted by; </a:t>
            </a:r>
            <a:r>
              <a:rPr lang="en-US" sz="1200" dirty="0" err="1"/>
              <a:t>eWorks</a:t>
            </a:r>
            <a:r>
              <a:rPr lang="en-US" sz="1200" dirty="0"/>
              <a:t> Sep 2025. </a:t>
            </a:r>
          </a:p>
          <a:p>
            <a:pPr marL="158750" indent="0" algn="r" defTabSz="445018">
              <a:buNone/>
              <a:defRPr/>
            </a:pPr>
            <a:r>
              <a:rPr lang="en-GB" sz="1200" b="1" dirty="0"/>
              <a:t>Base: </a:t>
            </a:r>
            <a:r>
              <a:rPr lang="en-US" sz="1200" dirty="0"/>
              <a:t>18+. Uplifts are test (exposed to ad) vs control (unexposed to ad)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5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defTabSz="445018">
              <a:buNone/>
              <a:defRPr/>
            </a:pPr>
            <a:r>
              <a:rPr lang="en-US" sz="1200" b="1" dirty="0"/>
              <a:t>Source: </a:t>
            </a:r>
            <a:r>
              <a:rPr lang="en-US" sz="1200" dirty="0"/>
              <a:t>DCM / Jakemans. Conducted by; </a:t>
            </a:r>
            <a:r>
              <a:rPr lang="en-US" sz="1200" dirty="0" err="1"/>
              <a:t>eWorks</a:t>
            </a:r>
            <a:r>
              <a:rPr lang="en-US" sz="1200" dirty="0"/>
              <a:t> Sep 2025. </a:t>
            </a:r>
          </a:p>
          <a:p>
            <a:pPr marL="158750" indent="0" algn="r" defTabSz="445018">
              <a:buNone/>
              <a:defRPr/>
            </a:pPr>
            <a:r>
              <a:rPr lang="en-GB" sz="1200" b="1" dirty="0"/>
              <a:t>Base: </a:t>
            </a:r>
            <a:r>
              <a:rPr lang="en-US" sz="1200" dirty="0"/>
              <a:t>18+. Uplifts are test (exposed to ad) vs control (unexposed to ad)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2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EECBC5-621D-05A9-5691-667647AB9AC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pPr marL="158750" indent="0" defTabSz="445018">
              <a:defRPr/>
            </a:pPr>
            <a:r>
              <a:rPr lang="en-US" b="1" dirty="0"/>
              <a:t>Source: </a:t>
            </a:r>
            <a:r>
              <a:rPr lang="en-US" dirty="0"/>
              <a:t>DCM / Jakemans. Conducted by; </a:t>
            </a:r>
            <a:r>
              <a:rPr lang="en-US" dirty="0" err="1"/>
              <a:t>eWorks</a:t>
            </a:r>
            <a:r>
              <a:rPr lang="en-US" dirty="0"/>
              <a:t> Sep 2025.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E5D128C-FA67-7936-0532-AD7A267E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3" y="476824"/>
            <a:ext cx="4336500" cy="525552"/>
          </a:xfrm>
        </p:spPr>
        <p:txBody>
          <a:bodyPr/>
          <a:lstStyle/>
          <a:p>
            <a:r>
              <a:rPr lang="en-US" dirty="0"/>
              <a:t>Jakemans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703CA3E-4DA6-2640-6002-B62F29D66D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528710"/>
            <a:ext cx="6899528" cy="3800579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This campaign was the brand’s first-time including cinema in the AV mix, with Jakemans wanting to drive impact amongst film loving consumers with their ‘Marvel in the Menthol’ creative. 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Plan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Jakemans bought a film pack in </a:t>
            </a:r>
            <a:r>
              <a:rPr lang="en-GB" altLang="en-US" sz="1600" i="1" dirty="0">
                <a:solidFill>
                  <a:srgbClr val="000000"/>
                </a:solidFill>
                <a:cs typeface="Arial" pitchFamily="34" charset="0"/>
              </a:rPr>
              <a:t>Downtown Abbey: The Grand Finale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, which was identified as a good fit, significantly over-indexing for their key target audience of 45+ adults.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Results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Recall of the Jakemans creative in cinema was 72%, significantly higher than the DCM benchmarks.</a:t>
            </a:r>
            <a:endParaRPr lang="en-GB" sz="160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285750" indent="-285750" defTabSz="654246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/>
              <a:t>Significant uplift in those saying they would consider (T2B) Jakemans Throat Lozenges, (+71%) amongst cinemagoers who saw the ad. </a:t>
            </a:r>
            <a:endParaRPr lang="en-GB" sz="1600" dirty="0">
              <a:solidFill>
                <a:srgbClr val="000000"/>
              </a:solidFill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6DDDD2F9-7A8B-4B34-FEA6-D1117EF4C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1" b="10459"/>
          <a:stretch>
            <a:fillRect/>
          </a:stretch>
        </p:blipFill>
        <p:spPr>
          <a:xfrm>
            <a:off x="7975600" y="882061"/>
            <a:ext cx="379089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EF52F1F5-C226-4831-E31C-B60DACC58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" b="13510"/>
          <a:stretch>
            <a:fillRect/>
          </a:stretch>
        </p:blipFill>
        <p:spPr>
          <a:xfrm>
            <a:off x="7975600" y="3378121"/>
            <a:ext cx="379089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407937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1422-FB8D-AD83-53E1-BE3FD902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0C55DC40-80A6-4D1D-8BBC-67B61AB7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Jakemans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BE53662-304C-B6E1-3095-7E7D7A64B6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323" y="1772453"/>
            <a:ext cx="3904021" cy="3939346"/>
          </a:xfrm>
        </p:spPr>
        <p:txBody>
          <a:bodyPr/>
          <a:lstStyle/>
          <a:p>
            <a:pPr defTabSz="654246">
              <a:lnSpc>
                <a:spcPct val="100000"/>
              </a:lnSpc>
            </a:pPr>
            <a:r>
              <a:rPr lang="en-GB" altLang="en-US" sz="1300" b="1" dirty="0">
                <a:solidFill>
                  <a:srgbClr val="000000"/>
                </a:solidFill>
                <a:cs typeface="Arial" pitchFamily="34" charset="0"/>
              </a:rPr>
              <a:t>Background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Jakemans looked to include cinema on the AV mix for the first time, running its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Marvel in the Menthol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 30” TV copy on the big screen to see the impact cinema’s unique environment could deliver for their target demographic of 45+ adults.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300" b="1" dirty="0">
                <a:solidFill>
                  <a:srgbClr val="000000"/>
                </a:solidFill>
                <a:cs typeface="Arial" pitchFamily="34" charset="0"/>
              </a:rPr>
              <a:t>Plan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Jakemans wanted to access a title that would help them reach a high proportion of their 45+ target audience demographic. </a:t>
            </a:r>
            <a:r>
              <a:rPr lang="en-GB" altLang="en-US" sz="1300" i="1" dirty="0">
                <a:solidFill>
                  <a:srgbClr val="000000"/>
                </a:solidFill>
                <a:cs typeface="Arial" pitchFamily="34" charset="0"/>
              </a:rPr>
              <a:t>Downtown Abbey: The Grand Finale</a:t>
            </a: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, the highly anticipated final instalment in the much beloved franchise, significantly over-indexed against the key audience and so was the perfect choice for Jakemans.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300" b="1" dirty="0">
                <a:solidFill>
                  <a:srgbClr val="000000"/>
                </a:solidFill>
              </a:rPr>
              <a:t>Results</a:t>
            </a: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dirty="0">
                <a:solidFill>
                  <a:srgbClr val="000000"/>
                </a:solidFill>
              </a:rPr>
              <a:t>The big screen was a huge success for Jakemans, with cinema’s attentive environment the ideal location for the unique creative and drive uplifts on KPIs.</a:t>
            </a:r>
          </a:p>
          <a:p>
            <a:pPr defTabSz="654246">
              <a:lnSpc>
                <a:spcPct val="100000"/>
              </a:lnSpc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defTabSz="654246">
              <a:lnSpc>
                <a:spcPct val="100000"/>
              </a:lnSpc>
            </a:pPr>
            <a:endParaRPr lang="en-GB" sz="1300" dirty="0">
              <a:solidFill>
                <a:srgbClr val="000000"/>
              </a:solidFill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7B806246-33D9-6A15-F936-C5A39959E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" b="11135"/>
          <a:stretch>
            <a:fillRect/>
          </a:stretch>
        </p:blipFill>
        <p:spPr>
          <a:xfrm>
            <a:off x="5126254" y="3813149"/>
            <a:ext cx="3271596" cy="20224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D99F2C88-0D90-18A7-6D06-114E3F661A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" b="12753"/>
          <a:stretch>
            <a:fillRect/>
          </a:stretch>
        </p:blipFill>
        <p:spPr>
          <a:xfrm>
            <a:off x="8549582" y="3813149"/>
            <a:ext cx="3271596" cy="20224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3" name="Subtitle 3">
            <a:extLst>
              <a:ext uri="{FF2B5EF4-FFF2-40B4-BE49-F238E27FC236}">
                <a16:creationId xmlns:a16="http://schemas.microsoft.com/office/drawing/2014/main" id="{F214540B-4D20-BB88-090F-93CE082FE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Marvel in the Menthol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2B8B4F-B228-E545-6458-F9EEEC3E5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81316"/>
              </p:ext>
            </p:extLst>
          </p:nvPr>
        </p:nvGraphicFramePr>
        <p:xfrm>
          <a:off x="5126254" y="985264"/>
          <a:ext cx="6621958" cy="9017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93348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71763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65549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65549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1956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5981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Bray Leino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45+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Film Pack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30”</a:t>
                      </a: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F490F8-70D8-398E-891F-0A184A8C570D}"/>
              </a:ext>
            </a:extLst>
          </p:cNvPr>
          <p:cNvSpPr txBox="1">
            <a:spLocks/>
          </p:cNvSpPr>
          <p:nvPr/>
        </p:nvSpPr>
        <p:spPr>
          <a:xfrm>
            <a:off x="5126254" y="2158407"/>
            <a:ext cx="6621958" cy="13833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  <a:spcBef>
                <a:spcPts val="600"/>
              </a:spcBef>
            </a:pPr>
            <a:r>
              <a:rPr lang="en-GB" sz="1300" b="1" dirty="0">
                <a:solidFill>
                  <a:srgbClr val="000000"/>
                </a:solidFill>
              </a:rPr>
              <a:t>Impressive recall</a:t>
            </a: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dirty="0">
                <a:solidFill>
                  <a:srgbClr val="000000"/>
                </a:solidFill>
              </a:rPr>
              <a:t>Recall of the Jakemans creative in cinema was 72%, significantly higher than the DCM benchmarks.</a:t>
            </a:r>
            <a:br>
              <a:rPr lang="en-GB" sz="1300" dirty="0">
                <a:solidFill>
                  <a:srgbClr val="000000"/>
                </a:solidFill>
              </a:rPr>
            </a:b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b="1" dirty="0">
                <a:solidFill>
                  <a:srgbClr val="000000"/>
                </a:solidFill>
              </a:rPr>
              <a:t>Boosting consideration</a:t>
            </a: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dirty="0">
                <a:solidFill>
                  <a:srgbClr val="000000"/>
                </a:solidFill>
              </a:rPr>
              <a:t>Significant uplift in those saying they would consider (T2B) Jakemans Throat Lozenges, (+71%) amongst those who were exposed to the ad in cinema. 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BE1FCF3-4AFB-B0B9-2BFB-9DE49046994C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pPr marL="158750" indent="0" defTabSz="445018">
              <a:defRPr/>
            </a:pPr>
            <a:r>
              <a:rPr lang="en-US" b="1" dirty="0"/>
              <a:t>Source: </a:t>
            </a:r>
            <a:r>
              <a:rPr lang="en-US" dirty="0"/>
              <a:t>DCM / Jakemans. Conducted by; </a:t>
            </a:r>
            <a:r>
              <a:rPr lang="en-US" dirty="0" err="1"/>
              <a:t>eWorks</a:t>
            </a:r>
            <a:r>
              <a:rPr lang="en-US" dirty="0"/>
              <a:t> Sep 2025. </a:t>
            </a:r>
          </a:p>
        </p:txBody>
      </p:sp>
    </p:spTree>
    <p:extLst>
      <p:ext uri="{BB962C8B-B14F-4D97-AF65-F5344CB8AC3E}">
        <p14:creationId xmlns:p14="http://schemas.microsoft.com/office/powerpoint/2010/main" val="2113004620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2931</TotalTime>
  <Words>426</Words>
  <Application>Microsoft Macintosh PowerPoint</Application>
  <PresentationFormat>Widescreen</PresentationFormat>
  <Paragraphs>24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Jakemans</vt:lpstr>
      <vt:lpstr>Jakemans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Lottie Thompson [sd22c2t]</cp:lastModifiedBy>
  <cp:revision>4</cp:revision>
  <dcterms:created xsi:type="dcterms:W3CDTF">2026-06-18T13:58:37Z</dcterms:created>
  <dcterms:modified xsi:type="dcterms:W3CDTF">2026-07-21T18:45:00Z</dcterms:modified>
</cp:coreProperties>
</file>