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8" r:id="rId2"/>
    <p:sldId id="329"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8"/>
          </p14:sldIdLst>
        </p14:section>
        <p14:section name="Detailed" id="{0EA4DDEA-782D-AA44-8D9A-864B26D7F0FD}">
          <p14:sldIdLst>
            <p14:sldId id="329"/>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DCA497-AFD9-FB44-BC2B-44FA4405DADD}" v="18" dt="2026-07-30T20:03:54.8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21"/>
    <p:restoredTop sz="90822"/>
  </p:normalViewPr>
  <p:slideViewPr>
    <p:cSldViewPr snapToGrid="0">
      <p:cViewPr varScale="1">
        <p:scale>
          <a:sx n="67" d="100"/>
          <a:sy n="67" d="100"/>
        </p:scale>
        <p:origin x="808" y="56"/>
      </p:cViewPr>
      <p:guideLst/>
    </p:cSldViewPr>
  </p:slideViewPr>
  <p:notesTextViewPr>
    <p:cViewPr>
      <p:scale>
        <a:sx n="125" d="100"/>
        <a:sy n="125" d="100"/>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31T17:47:48.444" v="1328" actId="313"/>
      <pc:docMkLst>
        <pc:docMk/>
      </pc:docMkLst>
      <pc:sldChg chg="addSp delSp modSp new mod setBg">
        <pc:chgData name="Lottie Thompson [sd22c2t]" userId="98a8b714-f796-4d31-a9a4-7dc84f343c61" providerId="ADAL" clId="{2BD75302-921E-5E9F-A20A-9DC17D688525}" dt="2026-07-30T20:02:21.786" v="1291" actId="478"/>
        <pc:sldMkLst>
          <pc:docMk/>
          <pc:sldMk cId="4206237398" sldId="328"/>
        </pc:sldMkLst>
        <pc:spChg chg="mod">
          <ac:chgData name="Lottie Thompson [sd22c2t]" userId="98a8b714-f796-4d31-a9a4-7dc84f343c61" providerId="ADAL" clId="{2BD75302-921E-5E9F-A20A-9DC17D688525}" dt="2026-07-30T19:58:31.201" v="1211"/>
          <ac:spMkLst>
            <pc:docMk/>
            <pc:sldMk cId="4206237398" sldId="328"/>
            <ac:spMk id="2" creationId="{E1861E6D-CFC2-EC54-F430-6E3ACB620AB4}"/>
          </ac:spMkLst>
        </pc:spChg>
        <pc:spChg chg="add del mod">
          <ac:chgData name="Lottie Thompson [sd22c2t]" userId="98a8b714-f796-4d31-a9a4-7dc84f343c61" providerId="ADAL" clId="{2BD75302-921E-5E9F-A20A-9DC17D688525}" dt="2026-07-30T14:20:47.032" v="1176" actId="478"/>
          <ac:spMkLst>
            <pc:docMk/>
            <pc:sldMk cId="4206237398" sldId="328"/>
            <ac:spMk id="3" creationId="{83E02633-3F5B-AD84-9057-7C3219F78B86}"/>
          </ac:spMkLst>
        </pc:spChg>
        <pc:spChg chg="add del mod">
          <ac:chgData name="Lottie Thompson [sd22c2t]" userId="98a8b714-f796-4d31-a9a4-7dc84f343c61" providerId="ADAL" clId="{2BD75302-921E-5E9F-A20A-9DC17D688525}" dt="2026-07-30T14:20:59.458" v="1177" actId="478"/>
          <ac:spMkLst>
            <pc:docMk/>
            <pc:sldMk cId="4206237398" sldId="328"/>
            <ac:spMk id="5" creationId="{3E759345-E015-B450-29FD-62B716047987}"/>
          </ac:spMkLst>
        </pc:spChg>
        <pc:spChg chg="add mod">
          <ac:chgData name="Lottie Thompson [sd22c2t]" userId="98a8b714-f796-4d31-a9a4-7dc84f343c61" providerId="ADAL" clId="{2BD75302-921E-5E9F-A20A-9DC17D688525}" dt="2026-07-30T14:20:44.230" v="1175" actId="20577"/>
          <ac:spMkLst>
            <pc:docMk/>
            <pc:sldMk cId="4206237398" sldId="328"/>
            <ac:spMk id="8" creationId="{2776F7F1-05A9-38DD-7249-50525ED94B04}"/>
          </ac:spMkLst>
        </pc:spChg>
        <pc:spChg chg="add mod">
          <ac:chgData name="Lottie Thompson [sd22c2t]" userId="98a8b714-f796-4d31-a9a4-7dc84f343c61" providerId="ADAL" clId="{2BD75302-921E-5E9F-A20A-9DC17D688525}" dt="2026-07-30T19:57:34.441" v="1209" actId="1076"/>
          <ac:spMkLst>
            <pc:docMk/>
            <pc:sldMk cId="4206237398" sldId="328"/>
            <ac:spMk id="9" creationId="{57C6985E-8A3D-7F38-1363-413EE0EB8B0F}"/>
          </ac:spMkLst>
        </pc:spChg>
        <pc:spChg chg="add del mod">
          <ac:chgData name="Lottie Thompson [sd22c2t]" userId="98a8b714-f796-4d31-a9a4-7dc84f343c61" providerId="ADAL" clId="{2BD75302-921E-5E9F-A20A-9DC17D688525}" dt="2026-07-30T20:02:21.786" v="1291" actId="478"/>
          <ac:spMkLst>
            <pc:docMk/>
            <pc:sldMk cId="4206237398" sldId="328"/>
            <ac:spMk id="12" creationId="{F025E750-5BEE-9B6C-45F6-C4FF03237A15}"/>
          </ac:spMkLst>
        </pc:spChg>
        <pc:picChg chg="add mod">
          <ac:chgData name="Lottie Thompson [sd22c2t]" userId="98a8b714-f796-4d31-a9a4-7dc84f343c61" providerId="ADAL" clId="{2BD75302-921E-5E9F-A20A-9DC17D688525}" dt="2026-07-30T13:57:15.063" v="1163" actId="14826"/>
          <ac:picMkLst>
            <pc:docMk/>
            <pc:sldMk cId="4206237398" sldId="328"/>
            <ac:picMk id="10" creationId="{3D0B2954-36E8-5A4D-8548-644A86150C4D}"/>
          </ac:picMkLst>
        </pc:picChg>
        <pc:picChg chg="add mod">
          <ac:chgData name="Lottie Thompson [sd22c2t]" userId="98a8b714-f796-4d31-a9a4-7dc84f343c61" providerId="ADAL" clId="{2BD75302-921E-5E9F-A20A-9DC17D688525}" dt="2026-07-30T13:57:21.810" v="1164" actId="14826"/>
          <ac:picMkLst>
            <pc:docMk/>
            <pc:sldMk cId="4206237398" sldId="328"/>
            <ac:picMk id="11" creationId="{6D0E024F-0CA2-8D63-1BDB-74091B9B2A4E}"/>
          </ac:picMkLst>
        </pc:picChg>
      </pc:sldChg>
      <pc:sldChg chg="addSp delSp modSp add mod ord">
        <pc:chgData name="Lottie Thompson [sd22c2t]" userId="98a8b714-f796-4d31-a9a4-7dc84f343c61" providerId="ADAL" clId="{2BD75302-921E-5E9F-A20A-9DC17D688525}" dt="2026-07-31T17:47:48.444" v="1328" actId="313"/>
        <pc:sldMkLst>
          <pc:docMk/>
          <pc:sldMk cId="133886295" sldId="329"/>
        </pc:sldMkLst>
        <pc:spChg chg="mod">
          <ac:chgData name="Lottie Thompson [sd22c2t]" userId="98a8b714-f796-4d31-a9a4-7dc84f343c61" providerId="ADAL" clId="{2BD75302-921E-5E9F-A20A-9DC17D688525}" dt="2026-07-30T19:58:25.654" v="1210"/>
          <ac:spMkLst>
            <pc:docMk/>
            <pc:sldMk cId="133886295" sldId="329"/>
            <ac:spMk id="2" creationId="{D5ACA8BC-54FB-38C6-15A5-CAC07D670B8D}"/>
          </ac:spMkLst>
        </pc:spChg>
        <pc:spChg chg="add mod">
          <ac:chgData name="Lottie Thompson [sd22c2t]" userId="98a8b714-f796-4d31-a9a4-7dc84f343c61" providerId="ADAL" clId="{2BD75302-921E-5E9F-A20A-9DC17D688525}" dt="2026-07-30T19:59:04.062" v="1224" actId="1076"/>
          <ac:spMkLst>
            <pc:docMk/>
            <pc:sldMk cId="133886295" sldId="329"/>
            <ac:spMk id="3" creationId="{75FA2889-0B84-FDD2-E4C8-84C028999512}"/>
          </ac:spMkLst>
        </pc:spChg>
        <pc:spChg chg="add del mod">
          <ac:chgData name="Lottie Thompson [sd22c2t]" userId="98a8b714-f796-4d31-a9a4-7dc84f343c61" providerId="ADAL" clId="{2BD75302-921E-5E9F-A20A-9DC17D688525}" dt="2026-07-30T20:02:24.324" v="1292" actId="478"/>
          <ac:spMkLst>
            <pc:docMk/>
            <pc:sldMk cId="133886295" sldId="329"/>
            <ac:spMk id="5" creationId="{1DF3A3F1-0BA8-D147-7F4F-215189614F63}"/>
          </ac:spMkLst>
        </pc:spChg>
        <pc:spChg chg="add mod">
          <ac:chgData name="Lottie Thompson [sd22c2t]" userId="98a8b714-f796-4d31-a9a4-7dc84f343c61" providerId="ADAL" clId="{2BD75302-921E-5E9F-A20A-9DC17D688525}" dt="2026-07-30T20:04:31.772" v="1322" actId="1076"/>
          <ac:spMkLst>
            <pc:docMk/>
            <pc:sldMk cId="133886295" sldId="329"/>
            <ac:spMk id="7" creationId="{55B1B07C-5E69-759E-D37B-2A3EF7F109D5}"/>
          </ac:spMkLst>
        </pc:spChg>
        <pc:spChg chg="mod">
          <ac:chgData name="Lottie Thompson [sd22c2t]" userId="98a8b714-f796-4d31-a9a4-7dc84f343c61" providerId="ADAL" clId="{2BD75302-921E-5E9F-A20A-9DC17D688525}" dt="2026-07-30T19:58:47.484" v="1222" actId="20577"/>
          <ac:spMkLst>
            <pc:docMk/>
            <pc:sldMk cId="133886295" sldId="329"/>
            <ac:spMk id="8" creationId="{E72D4A28-BB76-1119-4DB4-4742DADDC676}"/>
          </ac:spMkLst>
        </pc:spChg>
        <pc:spChg chg="mod">
          <ac:chgData name="Lottie Thompson [sd22c2t]" userId="98a8b714-f796-4d31-a9a4-7dc84f343c61" providerId="ADAL" clId="{2BD75302-921E-5E9F-A20A-9DC17D688525}" dt="2026-07-31T17:47:48.444" v="1328" actId="313"/>
          <ac:spMkLst>
            <pc:docMk/>
            <pc:sldMk cId="133886295" sldId="329"/>
            <ac:spMk id="9" creationId="{B1D548DE-604D-E5D7-A71A-FAA5132A76C2}"/>
          </ac:spMkLst>
        </pc:spChg>
        <pc:graphicFrameChg chg="add mod modGraphic">
          <ac:chgData name="Lottie Thompson [sd22c2t]" userId="98a8b714-f796-4d31-a9a4-7dc84f343c61" providerId="ADAL" clId="{2BD75302-921E-5E9F-A20A-9DC17D688525}" dt="2026-07-30T20:05:28.290" v="1327" actId="207"/>
          <ac:graphicFrameMkLst>
            <pc:docMk/>
            <pc:sldMk cId="133886295" sldId="329"/>
            <ac:graphicFrameMk id="4" creationId="{5CDC8833-7BAC-1BC7-965B-DB514740901F}"/>
          </ac:graphicFrameMkLst>
        </pc:graphicFrameChg>
        <pc:picChg chg="add del mod">
          <ac:chgData name="Lottie Thompson [sd22c2t]" userId="98a8b714-f796-4d31-a9a4-7dc84f343c61" providerId="ADAL" clId="{2BD75302-921E-5E9F-A20A-9DC17D688525}" dt="2026-07-30T20:00:56.445" v="1262" actId="478"/>
          <ac:picMkLst>
            <pc:docMk/>
            <pc:sldMk cId="133886295" sldId="329"/>
            <ac:picMk id="6" creationId="{0843F395-580F-9F83-AD04-1EC2AFEBE09C}"/>
          </ac:picMkLst>
        </pc:picChg>
        <pc:picChg chg="del mod">
          <ac:chgData name="Lottie Thompson [sd22c2t]" userId="98a8b714-f796-4d31-a9a4-7dc84f343c61" providerId="ADAL" clId="{2BD75302-921E-5E9F-A20A-9DC17D688525}" dt="2026-07-30T20:00:54.766" v="1260" actId="478"/>
          <ac:picMkLst>
            <pc:docMk/>
            <pc:sldMk cId="133886295" sldId="329"/>
            <ac:picMk id="10" creationId="{51D27EFC-5A1A-A0BF-050F-F14D7D5E3405}"/>
          </ac:picMkLst>
        </pc:picChg>
        <pc:picChg chg="del mod">
          <ac:chgData name="Lottie Thompson [sd22c2t]" userId="98a8b714-f796-4d31-a9a4-7dc84f343c61" providerId="ADAL" clId="{2BD75302-921E-5E9F-A20A-9DC17D688525}" dt="2026-07-30T20:00:55.593" v="1261" actId="478"/>
          <ac:picMkLst>
            <pc:docMk/>
            <pc:sldMk cId="133886295" sldId="329"/>
            <ac:picMk id="11" creationId="{4AC65905-1166-1076-3DE7-F60A2E70C2E2}"/>
          </ac:picMkLst>
        </pc:picChg>
        <pc:picChg chg="add mod modCrop">
          <ac:chgData name="Lottie Thompson [sd22c2t]" userId="98a8b714-f796-4d31-a9a4-7dc84f343c61" providerId="ADAL" clId="{2BD75302-921E-5E9F-A20A-9DC17D688525}" dt="2026-07-30T20:03:38.571" v="1305" actId="1076"/>
          <ac:picMkLst>
            <pc:docMk/>
            <pc:sldMk cId="133886295" sldId="329"/>
            <ac:picMk id="12" creationId="{5F07348A-457D-CBF8-242D-F4437BBC211C}"/>
          </ac:picMkLst>
        </pc:picChg>
        <pc:picChg chg="add mod modCrop">
          <ac:chgData name="Lottie Thompson [sd22c2t]" userId="98a8b714-f796-4d31-a9a4-7dc84f343c61" providerId="ADAL" clId="{2BD75302-921E-5E9F-A20A-9DC17D688525}" dt="2026-07-30T20:03:38.571" v="1305" actId="1076"/>
          <ac:picMkLst>
            <pc:docMk/>
            <pc:sldMk cId="133886295" sldId="329"/>
            <ac:picMk id="13" creationId="{3051D576-CE04-1FA0-DA0C-75CABE4755A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8/2/2026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654246">
              <a:buClrTx/>
              <a:buNone/>
              <a:defRPr/>
            </a:pPr>
            <a:r>
              <a:rPr lang="en-US" sz="800" b="1" kern="1200" dirty="0">
                <a:ea typeface="+mn-ea"/>
                <a:cs typeface="+mn-cs"/>
              </a:rPr>
              <a:t>Source: </a:t>
            </a:r>
            <a:r>
              <a:rPr lang="en-US" sz="800" kern="1200" dirty="0">
                <a:ea typeface="+mn-ea"/>
                <a:cs typeface="+mn-cs"/>
              </a:rPr>
              <a:t>DCM / </a:t>
            </a:r>
            <a:r>
              <a:rPr lang="en-US" sz="800" dirty="0"/>
              <a:t>JD Sports</a:t>
            </a:r>
            <a:r>
              <a:rPr lang="en-US" sz="800" kern="1200" dirty="0">
                <a:ea typeface="+mn-ea"/>
                <a:cs typeface="+mn-cs"/>
              </a:rPr>
              <a:t>. Conducted by; </a:t>
            </a:r>
            <a:r>
              <a:rPr lang="en-US" sz="800" kern="1200" dirty="0" err="1">
                <a:ea typeface="+mn-ea"/>
                <a:cs typeface="+mn-cs"/>
              </a:rPr>
              <a:t>Differentology</a:t>
            </a:r>
            <a:r>
              <a:rPr lang="en-US" sz="800" kern="1200" dirty="0">
                <a:ea typeface="+mn-ea"/>
                <a:cs typeface="+mn-cs"/>
              </a:rPr>
              <a:t>, November 2022. </a:t>
            </a:r>
          </a:p>
          <a:p>
            <a:pPr marL="158750" indent="0" algn="r" defTabSz="654246">
              <a:buClrTx/>
              <a:buNone/>
              <a:defRPr/>
            </a:pPr>
            <a:r>
              <a:rPr lang="en-GB" sz="800" kern="1200" dirty="0">
                <a:ea typeface="+mn-ea"/>
                <a:cs typeface="+mn-cs"/>
              </a:rPr>
              <a:t>Results b</a:t>
            </a:r>
            <a:r>
              <a:rPr lang="en-US" sz="800" kern="1200" dirty="0" err="1">
                <a:ea typeface="+mn-ea"/>
                <a:cs typeface="+mn-cs"/>
              </a:rPr>
              <a:t>ase</a:t>
            </a:r>
            <a:r>
              <a:rPr lang="en-US" sz="800" kern="1200" dirty="0">
                <a:ea typeface="+mn-ea"/>
                <a:cs typeface="+mn-cs"/>
              </a:rPr>
              <a:t>: </a:t>
            </a:r>
            <a:r>
              <a:rPr lang="en-US" sz="800" dirty="0"/>
              <a:t>16-24s</a:t>
            </a:r>
            <a:r>
              <a:rPr lang="en-US" sz="800" kern="1200" dirty="0">
                <a:ea typeface="+mn-ea"/>
                <a:cs typeface="+mn-cs"/>
              </a:rPr>
              <a:t>. Uplifts are test (exposed to ad in cinema) vs control (not exposed to ad in cinema) </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24769503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defTabSz="654246">
              <a:buClrTx/>
              <a:buNone/>
              <a:defRPr/>
            </a:pPr>
            <a:r>
              <a:rPr lang="en-US" sz="800" b="1" kern="1200" dirty="0">
                <a:ea typeface="+mn-ea"/>
                <a:cs typeface="+mn-cs"/>
              </a:rPr>
              <a:t>Source: </a:t>
            </a:r>
            <a:r>
              <a:rPr lang="en-US" sz="800" kern="1200" dirty="0">
                <a:ea typeface="+mn-ea"/>
                <a:cs typeface="+mn-cs"/>
              </a:rPr>
              <a:t>DCM / </a:t>
            </a:r>
            <a:r>
              <a:rPr lang="en-US" sz="800" dirty="0"/>
              <a:t>JD Sports</a:t>
            </a:r>
            <a:r>
              <a:rPr lang="en-US" sz="800" kern="1200" dirty="0">
                <a:ea typeface="+mn-ea"/>
                <a:cs typeface="+mn-cs"/>
              </a:rPr>
              <a:t>. Conducted by; </a:t>
            </a:r>
            <a:r>
              <a:rPr lang="en-US" sz="800" kern="1200" dirty="0" err="1">
                <a:ea typeface="+mn-ea"/>
                <a:cs typeface="+mn-cs"/>
              </a:rPr>
              <a:t>Differentology</a:t>
            </a:r>
            <a:r>
              <a:rPr lang="en-US" sz="800" kern="1200" dirty="0">
                <a:ea typeface="+mn-ea"/>
                <a:cs typeface="+mn-cs"/>
              </a:rPr>
              <a:t>, November 2022. </a:t>
            </a:r>
          </a:p>
          <a:p>
            <a:pPr marL="158750" indent="0" algn="r" defTabSz="654246">
              <a:buClrTx/>
              <a:buNone/>
              <a:defRPr/>
            </a:pPr>
            <a:r>
              <a:rPr lang="en-GB" sz="800" kern="1200" dirty="0">
                <a:ea typeface="+mn-ea"/>
                <a:cs typeface="+mn-cs"/>
              </a:rPr>
              <a:t>Results b</a:t>
            </a:r>
            <a:r>
              <a:rPr lang="en-US" sz="800" kern="1200" dirty="0" err="1">
                <a:ea typeface="+mn-ea"/>
                <a:cs typeface="+mn-cs"/>
              </a:rPr>
              <a:t>ase</a:t>
            </a:r>
            <a:r>
              <a:rPr lang="en-US" sz="800" kern="1200" dirty="0">
                <a:ea typeface="+mn-ea"/>
                <a:cs typeface="+mn-cs"/>
              </a:rPr>
              <a:t>: </a:t>
            </a:r>
            <a:r>
              <a:rPr lang="en-US" sz="800" dirty="0"/>
              <a:t>16-24s</a:t>
            </a:r>
            <a:r>
              <a:rPr lang="en-US" sz="800" kern="1200" dirty="0">
                <a:ea typeface="+mn-ea"/>
                <a:cs typeface="+mn-cs"/>
              </a:rPr>
              <a:t>. Uplifts are test (exposed to ad in cinema) vs control (not exposed to ad in cinema) </a:t>
            </a:r>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35687021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02/08/2026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1861E6D-CFC2-EC54-F430-6E3ACB620AB4}"/>
              </a:ext>
            </a:extLst>
          </p:cNvPr>
          <p:cNvSpPr>
            <a:spLocks noGrp="1"/>
          </p:cNvSpPr>
          <p:nvPr>
            <p:ph type="body" sz="quarter" idx="83"/>
          </p:nvPr>
        </p:nvSpPr>
        <p:spPr/>
        <p:txBody>
          <a:bodyPr/>
          <a:lstStyle/>
          <a:p>
            <a:pPr marL="158750" indent="0" defTabSz="654246">
              <a:defRPr/>
            </a:pPr>
            <a:r>
              <a:rPr lang="en-US" b="1" dirty="0"/>
              <a:t>Source: </a:t>
            </a:r>
            <a:r>
              <a:rPr lang="en-US" dirty="0"/>
              <a:t>DCM / JD Sports. Conducted by; </a:t>
            </a:r>
            <a:r>
              <a:rPr lang="en-US" dirty="0" err="1"/>
              <a:t>Differentology</a:t>
            </a:r>
            <a:r>
              <a:rPr lang="en-US" dirty="0"/>
              <a:t>, November 2022. </a:t>
            </a:r>
          </a:p>
        </p:txBody>
      </p:sp>
      <p:sp>
        <p:nvSpPr>
          <p:cNvPr id="8" name="Title 2">
            <a:extLst>
              <a:ext uri="{FF2B5EF4-FFF2-40B4-BE49-F238E27FC236}">
                <a16:creationId xmlns:a16="http://schemas.microsoft.com/office/drawing/2014/main" id="{2776F7F1-05A9-38DD-7249-50525ED94B04}"/>
              </a:ext>
            </a:extLst>
          </p:cNvPr>
          <p:cNvSpPr>
            <a:spLocks noGrp="1"/>
          </p:cNvSpPr>
          <p:nvPr>
            <p:ph type="title"/>
          </p:nvPr>
        </p:nvSpPr>
        <p:spPr>
          <a:xfrm>
            <a:off x="510922" y="476824"/>
            <a:ext cx="10837631" cy="525552"/>
          </a:xfrm>
        </p:spPr>
        <p:txBody>
          <a:bodyPr/>
          <a:lstStyle/>
          <a:p>
            <a:r>
              <a:rPr lang="en-US" dirty="0"/>
              <a:t>JD Sports</a:t>
            </a:r>
          </a:p>
        </p:txBody>
      </p:sp>
      <p:sp>
        <p:nvSpPr>
          <p:cNvPr id="9" name="Text Placeholder 4">
            <a:extLst>
              <a:ext uri="{FF2B5EF4-FFF2-40B4-BE49-F238E27FC236}">
                <a16:creationId xmlns:a16="http://schemas.microsoft.com/office/drawing/2014/main" id="{57C6985E-8A3D-7F38-1363-413EE0EB8B0F}"/>
              </a:ext>
            </a:extLst>
          </p:cNvPr>
          <p:cNvSpPr>
            <a:spLocks noGrp="1"/>
          </p:cNvSpPr>
          <p:nvPr>
            <p:ph type="body" sz="quarter" idx="16"/>
          </p:nvPr>
        </p:nvSpPr>
        <p:spPr>
          <a:xfrm>
            <a:off x="510922" y="1561675"/>
            <a:ext cx="7442287" cy="3910920"/>
          </a:xfrm>
        </p:spPr>
        <p:txBody>
          <a:bodyPr/>
          <a:lstStyle/>
          <a:p>
            <a:pPr lvl="0" indent="0" defTabSz="961844">
              <a:lnSpc>
                <a:spcPct val="100000"/>
              </a:lnSpc>
              <a:spcBef>
                <a:spcPts val="0"/>
              </a:spcBef>
              <a:buClr>
                <a:srgbClr val="FFFFFF"/>
              </a:buClr>
              <a:buSzPct val="100000"/>
              <a:defRPr/>
            </a:pPr>
            <a:r>
              <a:rPr lang="en-GB" sz="1600" b="1" dirty="0"/>
              <a:t>Background </a:t>
            </a:r>
          </a:p>
          <a:p>
            <a:pPr lvl="0" indent="0" defTabSz="961844">
              <a:lnSpc>
                <a:spcPct val="100000"/>
              </a:lnSpc>
              <a:spcBef>
                <a:spcPts val="0"/>
              </a:spcBef>
              <a:buClr>
                <a:srgbClr val="FFFFFF"/>
              </a:buClr>
              <a:buSzPct val="100000"/>
              <a:defRPr/>
            </a:pPr>
            <a:r>
              <a:rPr lang="en-GB" sz="1600" dirty="0"/>
              <a:t>JD Sports wanted to cut through with its young and diverse audience and reach them away from the clutter and distraction of online/social media environments.</a:t>
            </a:r>
            <a:br>
              <a:rPr lang="en-GB" sz="1600" dirty="0"/>
            </a:br>
            <a:br>
              <a:rPr lang="en-GB" sz="1600" dirty="0"/>
            </a:br>
            <a:r>
              <a:rPr lang="en-GB" sz="1600" b="1" dirty="0"/>
              <a:t>Plan</a:t>
            </a:r>
            <a:br>
              <a:rPr lang="en-GB" sz="1600" b="1" dirty="0">
                <a:solidFill>
                  <a:srgbClr val="000000"/>
                </a:solidFill>
              </a:rPr>
            </a:br>
            <a:r>
              <a:rPr lang="en-GB" altLang="en-US" sz="1600" dirty="0">
                <a:solidFill>
                  <a:srgbClr val="000000"/>
                </a:solidFill>
                <a:cs typeface="Arial" pitchFamily="34" charset="0"/>
              </a:rPr>
              <a:t>Collaborating with DCM Studios, two branded idents were created using footage from the original brand ad. 30” copy was used throughout the campaign, but JD Sports also used DCM’s proximity planning tool </a:t>
            </a:r>
            <a:r>
              <a:rPr lang="en-GB" altLang="en-US" sz="1600" dirty="0" err="1">
                <a:solidFill>
                  <a:srgbClr val="000000"/>
                </a:solidFill>
                <a:cs typeface="Arial" pitchFamily="34" charset="0"/>
              </a:rPr>
              <a:t>Cinemapper</a:t>
            </a:r>
            <a:r>
              <a:rPr lang="en-GB" altLang="en-US" sz="1600" dirty="0">
                <a:solidFill>
                  <a:srgbClr val="000000"/>
                </a:solidFill>
                <a:cs typeface="Arial" pitchFamily="34" charset="0"/>
              </a:rPr>
              <a:t> tool, to run 120” copy in cinemas closest to JD Sport’s top-performing stores.</a:t>
            </a:r>
            <a:br>
              <a:rPr lang="en-GB" altLang="en-US" sz="1600" dirty="0">
                <a:solidFill>
                  <a:srgbClr val="000000"/>
                </a:solidFill>
                <a:cs typeface="Arial" pitchFamily="34" charset="0"/>
              </a:rPr>
            </a:br>
            <a:br>
              <a:rPr lang="en-GB" altLang="en-US" sz="1600" dirty="0">
                <a:solidFill>
                  <a:srgbClr val="000000"/>
                </a:solidFill>
                <a:cs typeface="Arial" pitchFamily="34" charset="0"/>
              </a:rPr>
            </a:br>
            <a:r>
              <a:rPr lang="en-GB" sz="1600" b="1" dirty="0"/>
              <a:t>Results</a:t>
            </a:r>
            <a:endParaRPr lang="en-GB" sz="1600" dirty="0">
              <a:solidFill>
                <a:srgbClr val="000000"/>
              </a:solidFill>
            </a:endParaRPr>
          </a:p>
          <a:p>
            <a:pPr marL="285750" indent="-285750" defTabSz="654246">
              <a:lnSpc>
                <a:spcPct val="100000"/>
              </a:lnSpc>
              <a:buClr>
                <a:schemeClr val="tx1"/>
              </a:buClr>
              <a:buFont typeface="Arial" panose="020B0604020202020204" pitchFamily="34" charset="0"/>
              <a:buChar char="•"/>
            </a:pPr>
            <a:r>
              <a:rPr lang="en-GB" sz="1600" dirty="0"/>
              <a:t>Recall of the ‘King of Games’ ad peaked at 70% for cinemagoers, an uplift of +17% vs. control and well ahead of DCM benchmarks (48%).</a:t>
            </a:r>
          </a:p>
          <a:p>
            <a:pPr marL="285750" indent="-285750" defTabSz="654246">
              <a:lnSpc>
                <a:spcPct val="100000"/>
              </a:lnSpc>
              <a:buClr>
                <a:schemeClr val="tx1"/>
              </a:buClr>
              <a:buFont typeface="Arial" panose="020B0604020202020204" pitchFamily="34" charset="0"/>
              <a:buChar char="•"/>
            </a:pPr>
            <a:r>
              <a:rPr lang="en-GB" sz="1600" dirty="0"/>
              <a:t>Intent to act having been exposed to the ad in cinema was above 80% across all creative routes.</a:t>
            </a:r>
          </a:p>
        </p:txBody>
      </p:sp>
      <p:pic>
        <p:nvPicPr>
          <p:cNvPr id="10" name="Picture Placeholder 8">
            <a:extLst>
              <a:ext uri="{FF2B5EF4-FFF2-40B4-BE49-F238E27FC236}">
                <a16:creationId xmlns:a16="http://schemas.microsoft.com/office/drawing/2014/main" id="{3D0B2954-36E8-5A4D-8548-644A86150C4D}"/>
              </a:ext>
            </a:extLst>
          </p:cNvPr>
          <p:cNvPicPr>
            <a:picLocks noChangeAspect="1"/>
          </p:cNvPicPr>
          <p:nvPr/>
        </p:nvPicPr>
        <p:blipFill>
          <a:blip r:embed="rId3">
            <a:extLst>
              <a:ext uri="{28A0092B-C50C-407E-A947-70E740481C1C}">
                <a14:useLocalDpi xmlns:a14="http://schemas.microsoft.com/office/drawing/2010/main" val="0"/>
              </a:ext>
            </a:extLst>
          </a:blip>
          <a:srcRect t="2085" b="2085"/>
          <a:stretch/>
        </p:blipFill>
        <p:spPr>
          <a:xfrm>
            <a:off x="8507219" y="932940"/>
            <a:ext cx="3291034" cy="2390828"/>
          </a:xfrm>
          <a:prstGeom prst="roundRect">
            <a:avLst>
              <a:gd name="adj" fmla="val 1469"/>
            </a:avLst>
          </a:prstGeom>
          <a:blipFill>
            <a:blip r:embed="rId4"/>
            <a:srcRect/>
            <a:stretch>
              <a:fillRect t="-13649" b="-13649"/>
            </a:stretch>
          </a:blipFill>
        </p:spPr>
      </p:pic>
      <p:pic>
        <p:nvPicPr>
          <p:cNvPr id="11" name="Picture Placeholder 8">
            <a:extLst>
              <a:ext uri="{FF2B5EF4-FFF2-40B4-BE49-F238E27FC236}">
                <a16:creationId xmlns:a16="http://schemas.microsoft.com/office/drawing/2014/main" id="{6D0E024F-0CA2-8D63-1BDB-74091B9B2A4E}"/>
              </a:ext>
            </a:extLst>
          </p:cNvPr>
          <p:cNvPicPr>
            <a:picLocks noChangeAspect="1"/>
          </p:cNvPicPr>
          <p:nvPr/>
        </p:nvPicPr>
        <p:blipFill>
          <a:blip r:embed="rId5">
            <a:extLst>
              <a:ext uri="{28A0092B-C50C-407E-A947-70E740481C1C}">
                <a14:useLocalDpi xmlns:a14="http://schemas.microsoft.com/office/drawing/2010/main" val="0"/>
              </a:ext>
            </a:extLst>
          </a:blip>
          <a:srcRect t="2189" b="2189"/>
          <a:stretch/>
        </p:blipFill>
        <p:spPr>
          <a:xfrm>
            <a:off x="8507219" y="3429000"/>
            <a:ext cx="3291034" cy="2390828"/>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42062373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0A81E9FA-10A1-6377-511A-55DB1B0E72D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5ACA8BC-54FB-38C6-15A5-CAC07D670B8D}"/>
              </a:ext>
            </a:extLst>
          </p:cNvPr>
          <p:cNvSpPr>
            <a:spLocks noGrp="1"/>
          </p:cNvSpPr>
          <p:nvPr>
            <p:ph type="body" sz="quarter" idx="83"/>
          </p:nvPr>
        </p:nvSpPr>
        <p:spPr/>
        <p:txBody>
          <a:bodyPr/>
          <a:lstStyle/>
          <a:p>
            <a:pPr marL="158750" indent="0" defTabSz="654246">
              <a:defRPr/>
            </a:pPr>
            <a:r>
              <a:rPr lang="en-US" b="1" dirty="0"/>
              <a:t>Source: </a:t>
            </a:r>
            <a:r>
              <a:rPr lang="en-US" dirty="0"/>
              <a:t>DCM / JD Sports. Conducted by; </a:t>
            </a:r>
            <a:r>
              <a:rPr lang="en-US" dirty="0" err="1"/>
              <a:t>Differentology</a:t>
            </a:r>
            <a:r>
              <a:rPr lang="en-US" dirty="0"/>
              <a:t>, November 2022. </a:t>
            </a:r>
          </a:p>
        </p:txBody>
      </p:sp>
      <p:sp>
        <p:nvSpPr>
          <p:cNvPr id="8" name="Title 2">
            <a:extLst>
              <a:ext uri="{FF2B5EF4-FFF2-40B4-BE49-F238E27FC236}">
                <a16:creationId xmlns:a16="http://schemas.microsoft.com/office/drawing/2014/main" id="{E72D4A28-BB76-1119-4DB4-4742DADDC676}"/>
              </a:ext>
            </a:extLst>
          </p:cNvPr>
          <p:cNvSpPr>
            <a:spLocks noGrp="1"/>
          </p:cNvSpPr>
          <p:nvPr>
            <p:ph type="title"/>
          </p:nvPr>
        </p:nvSpPr>
        <p:spPr>
          <a:xfrm>
            <a:off x="510922" y="476824"/>
            <a:ext cx="8204453" cy="525552"/>
          </a:xfrm>
        </p:spPr>
        <p:txBody>
          <a:bodyPr/>
          <a:lstStyle/>
          <a:p>
            <a:r>
              <a:rPr lang="en-US" dirty="0"/>
              <a:t>JD Sports</a:t>
            </a:r>
          </a:p>
        </p:txBody>
      </p:sp>
      <p:sp>
        <p:nvSpPr>
          <p:cNvPr id="9" name="Text Placeholder 4">
            <a:extLst>
              <a:ext uri="{FF2B5EF4-FFF2-40B4-BE49-F238E27FC236}">
                <a16:creationId xmlns:a16="http://schemas.microsoft.com/office/drawing/2014/main" id="{B1D548DE-604D-E5D7-A71A-FAA5132A76C2}"/>
              </a:ext>
            </a:extLst>
          </p:cNvPr>
          <p:cNvSpPr>
            <a:spLocks noGrp="1"/>
          </p:cNvSpPr>
          <p:nvPr>
            <p:ph type="body" sz="quarter" idx="16"/>
          </p:nvPr>
        </p:nvSpPr>
        <p:spPr>
          <a:xfrm>
            <a:off x="508533" y="1743228"/>
            <a:ext cx="4510728" cy="4033727"/>
          </a:xfrm>
        </p:spPr>
        <p:txBody>
          <a:bodyPr/>
          <a:lstStyle/>
          <a:p>
            <a:pPr defTabSz="654246">
              <a:lnSpc>
                <a:spcPct val="100000"/>
              </a:lnSpc>
            </a:pPr>
            <a:r>
              <a:rPr lang="en-GB" altLang="en-US" b="1" dirty="0">
                <a:cs typeface="Arial" pitchFamily="34" charset="0"/>
              </a:rPr>
              <a:t>Background</a:t>
            </a:r>
            <a:br>
              <a:rPr lang="en-GB" altLang="en-US" dirty="0">
                <a:cs typeface="Arial" pitchFamily="34" charset="0"/>
              </a:rPr>
            </a:br>
            <a:r>
              <a:rPr lang="en-GB" altLang="en-US" dirty="0">
                <a:solidFill>
                  <a:srgbClr val="000000"/>
                </a:solidFill>
                <a:cs typeface="Arial" pitchFamily="34" charset="0"/>
              </a:rPr>
              <a:t>JD sports wanted to really cut through with its young and diverse audience and make an impact at Christmas, a key time of year for the business whilst aiming to reach the audience away from the clutter and distraction of online/social media environments.</a:t>
            </a:r>
            <a:br>
              <a:rPr lang="en-GB" altLang="en-US" dirty="0">
                <a:solidFill>
                  <a:srgbClr val="000000"/>
                </a:solidFill>
                <a:cs typeface="Arial" pitchFamily="34" charset="0"/>
              </a:rPr>
            </a:br>
            <a:br>
              <a:rPr lang="en-GB" altLang="en-US" dirty="0">
                <a:solidFill>
                  <a:srgbClr val="000000"/>
                </a:solidFill>
                <a:cs typeface="Arial" pitchFamily="34" charset="0"/>
              </a:rPr>
            </a:br>
            <a:r>
              <a:rPr lang="en-GB" altLang="en-US" b="1" dirty="0">
                <a:solidFill>
                  <a:srgbClr val="000000"/>
                </a:solidFill>
                <a:cs typeface="Arial" pitchFamily="34" charset="0"/>
              </a:rPr>
              <a:t>Plan</a:t>
            </a:r>
            <a:br>
              <a:rPr lang="en-GB" altLang="en-US" dirty="0">
                <a:solidFill>
                  <a:srgbClr val="000000"/>
                </a:solidFill>
                <a:cs typeface="Arial" pitchFamily="34" charset="0"/>
              </a:rPr>
            </a:br>
            <a:r>
              <a:rPr lang="en-GB" altLang="en-US" dirty="0">
                <a:solidFill>
                  <a:srgbClr val="000000"/>
                </a:solidFill>
                <a:cs typeface="Arial" pitchFamily="34" charset="0"/>
              </a:rPr>
              <a:t>JD sports bought into </a:t>
            </a:r>
            <a:r>
              <a:rPr lang="en-GB" altLang="en-US" i="1" dirty="0">
                <a:solidFill>
                  <a:srgbClr val="000000"/>
                </a:solidFill>
                <a:cs typeface="Arial" pitchFamily="34" charset="0"/>
              </a:rPr>
              <a:t>Black Panther: Wakanda Forever, </a:t>
            </a:r>
            <a:r>
              <a:rPr lang="en-GB" altLang="en-US" dirty="0">
                <a:solidFill>
                  <a:srgbClr val="000000"/>
                </a:solidFill>
                <a:cs typeface="Arial" pitchFamily="34" charset="0"/>
              </a:rPr>
              <a:t>feeling it</a:t>
            </a:r>
            <a:br>
              <a:rPr lang="en-GB" altLang="en-US" dirty="0">
                <a:solidFill>
                  <a:srgbClr val="000000"/>
                </a:solidFill>
                <a:cs typeface="Arial" pitchFamily="34" charset="0"/>
              </a:rPr>
            </a:br>
            <a:r>
              <a:rPr lang="en-GB" altLang="en-US" dirty="0">
                <a:solidFill>
                  <a:srgbClr val="000000"/>
                </a:solidFill>
                <a:cs typeface="Arial" pitchFamily="34" charset="0"/>
              </a:rPr>
              <a:t>was the perfect launch moment for the Christmas campaign with cinema allowing the brand to showcase the ad in the highest quality environment. Collaborating with smart media and the DCM studios team, two branded idents were created to run alongside the main brand ad. The bespoke idents used footage from the original ad starring Antony Joshua, with the aim of ultimately boosting frequency of the JD sports brand and cut through within the reel.</a:t>
            </a:r>
            <a:br>
              <a:rPr lang="en-GB" altLang="en-US" dirty="0">
                <a:solidFill>
                  <a:srgbClr val="000000"/>
                </a:solidFill>
                <a:cs typeface="Arial" pitchFamily="34" charset="0"/>
              </a:rPr>
            </a:br>
            <a:br>
              <a:rPr lang="en-GB" altLang="en-US" dirty="0">
                <a:solidFill>
                  <a:srgbClr val="000000"/>
                </a:solidFill>
                <a:cs typeface="Arial" pitchFamily="34" charset="0"/>
              </a:rPr>
            </a:br>
            <a:r>
              <a:rPr lang="en-GB" altLang="en-US" dirty="0">
                <a:solidFill>
                  <a:srgbClr val="000000"/>
                </a:solidFill>
                <a:cs typeface="Arial" pitchFamily="34" charset="0"/>
              </a:rPr>
              <a:t>JD sports also decided to run the full hero 120” ad in cinema during the opening week of the film and using DCM’s proximity planning tool </a:t>
            </a:r>
            <a:r>
              <a:rPr lang="en-GB" altLang="en-US" dirty="0" err="1">
                <a:solidFill>
                  <a:srgbClr val="000000"/>
                </a:solidFill>
                <a:cs typeface="Arial" pitchFamily="34" charset="0"/>
              </a:rPr>
              <a:t>Cinemapper</a:t>
            </a:r>
            <a:r>
              <a:rPr lang="en-GB" altLang="en-US" dirty="0">
                <a:solidFill>
                  <a:srgbClr val="000000"/>
                </a:solidFill>
                <a:cs typeface="Arial" pitchFamily="34" charset="0"/>
              </a:rPr>
              <a:t> tool ran this activity in cinemas closest to </a:t>
            </a:r>
            <a:r>
              <a:rPr lang="en-GB" altLang="en-US">
                <a:solidFill>
                  <a:srgbClr val="000000"/>
                </a:solidFill>
                <a:cs typeface="Arial" pitchFamily="34" charset="0"/>
              </a:rPr>
              <a:t>JD Sport’s </a:t>
            </a:r>
            <a:r>
              <a:rPr lang="en-GB" altLang="en-US" dirty="0">
                <a:solidFill>
                  <a:srgbClr val="000000"/>
                </a:solidFill>
                <a:cs typeface="Arial" pitchFamily="34" charset="0"/>
              </a:rPr>
              <a:t>top-performing stores. After the opening week, all cinemas would revert to showing the 30” ad to keep cover building in the run up to Christmas.</a:t>
            </a:r>
          </a:p>
          <a:p>
            <a:pPr defTabSz="654246">
              <a:lnSpc>
                <a:spcPct val="100000"/>
              </a:lnSpc>
            </a:pPr>
            <a:endParaRPr lang="en-GB" dirty="0">
              <a:solidFill>
                <a:srgbClr val="000000"/>
              </a:solidFill>
            </a:endParaRPr>
          </a:p>
        </p:txBody>
      </p:sp>
      <p:sp>
        <p:nvSpPr>
          <p:cNvPr id="3" name="Subtitle 3">
            <a:extLst>
              <a:ext uri="{FF2B5EF4-FFF2-40B4-BE49-F238E27FC236}">
                <a16:creationId xmlns:a16="http://schemas.microsoft.com/office/drawing/2014/main" id="{75FA2889-0B84-FDD2-E4C8-84C028999512}"/>
              </a:ext>
            </a:extLst>
          </p:cNvPr>
          <p:cNvSpPr>
            <a:spLocks noGrp="1"/>
          </p:cNvSpPr>
          <p:nvPr>
            <p:ph type="subTitle" idx="1"/>
          </p:nvPr>
        </p:nvSpPr>
        <p:spPr>
          <a:xfrm>
            <a:off x="508533" y="1194519"/>
            <a:ext cx="4617721" cy="347555"/>
          </a:xfrm>
        </p:spPr>
        <p:txBody>
          <a:bodyPr/>
          <a:lstStyle/>
          <a:p>
            <a:r>
              <a:rPr lang="en-GB" dirty="0"/>
              <a:t>King of the Game</a:t>
            </a:r>
          </a:p>
        </p:txBody>
      </p:sp>
      <p:graphicFrame>
        <p:nvGraphicFramePr>
          <p:cNvPr id="4" name="Table 3">
            <a:extLst>
              <a:ext uri="{FF2B5EF4-FFF2-40B4-BE49-F238E27FC236}">
                <a16:creationId xmlns:a16="http://schemas.microsoft.com/office/drawing/2014/main" id="{5CDC8833-7BAC-1BC7-965B-DB514740901F}"/>
              </a:ext>
            </a:extLst>
          </p:cNvPr>
          <p:cNvGraphicFramePr>
            <a:graphicFrameLocks noGrp="1"/>
          </p:cNvGraphicFramePr>
          <p:nvPr>
            <p:extLst>
              <p:ext uri="{D42A27DB-BD31-4B8C-83A1-F6EECF244321}">
                <p14:modId xmlns:p14="http://schemas.microsoft.com/office/powerpoint/2010/main" val="1523551612"/>
              </p:ext>
            </p:extLst>
          </p:nvPr>
        </p:nvGraphicFramePr>
        <p:xfrm>
          <a:off x="5354029" y="794177"/>
          <a:ext cx="6444223" cy="897884"/>
        </p:xfrm>
        <a:graphic>
          <a:graphicData uri="http://schemas.openxmlformats.org/drawingml/2006/table">
            <a:tbl>
              <a:tblPr firstRow="1" bandRow="1">
                <a:tableStyleId>{00A15C55-8517-42AA-B614-E9B94910E393}</a:tableStyleId>
              </a:tblPr>
              <a:tblGrid>
                <a:gridCol w="1550583">
                  <a:extLst>
                    <a:ext uri="{9D8B030D-6E8A-4147-A177-3AD203B41FA5}">
                      <a16:colId xmlns:a16="http://schemas.microsoft.com/office/drawing/2014/main" val="3445733911"/>
                    </a:ext>
                  </a:extLst>
                </a:gridCol>
                <a:gridCol w="1671528">
                  <a:extLst>
                    <a:ext uri="{9D8B030D-6E8A-4147-A177-3AD203B41FA5}">
                      <a16:colId xmlns:a16="http://schemas.microsoft.com/office/drawing/2014/main" val="2072537272"/>
                    </a:ext>
                  </a:extLst>
                </a:gridCol>
                <a:gridCol w="1555902">
                  <a:extLst>
                    <a:ext uri="{9D8B030D-6E8A-4147-A177-3AD203B41FA5}">
                      <a16:colId xmlns:a16="http://schemas.microsoft.com/office/drawing/2014/main" val="3314162814"/>
                    </a:ext>
                  </a:extLst>
                </a:gridCol>
                <a:gridCol w="1666210">
                  <a:extLst>
                    <a:ext uri="{9D8B030D-6E8A-4147-A177-3AD203B41FA5}">
                      <a16:colId xmlns:a16="http://schemas.microsoft.com/office/drawing/2014/main" val="776944138"/>
                    </a:ext>
                  </a:extLst>
                </a:gridCol>
              </a:tblGrid>
              <a:tr h="440052">
                <a:tc>
                  <a:txBody>
                    <a:bodyPr/>
                    <a:lstStyle/>
                    <a:p>
                      <a:pPr algn="l"/>
                      <a:r>
                        <a:rPr lang="en-GB" sz="1300" dirty="0">
                          <a:solidFill>
                            <a:schemeClr val="tx1"/>
                          </a:solidFill>
                        </a:rPr>
                        <a:t>Media agency</a:t>
                      </a:r>
                    </a:p>
                  </a:txBody>
                  <a:tcPr marL="52167" marR="52167" marT="26083" marB="26083"/>
                </a:tc>
                <a:tc>
                  <a:txBody>
                    <a:bodyPr/>
                    <a:lstStyle/>
                    <a:p>
                      <a:pPr algn="l"/>
                      <a:r>
                        <a:rPr lang="en-GB" sz="1300" dirty="0">
                          <a:solidFill>
                            <a:schemeClr val="tx1"/>
                          </a:solidFill>
                        </a:rPr>
                        <a:t>Target</a:t>
                      </a:r>
                    </a:p>
                  </a:txBody>
                  <a:tcPr marL="52167" marR="52167" marT="26083" marB="26083"/>
                </a:tc>
                <a:tc>
                  <a:txBody>
                    <a:bodyPr/>
                    <a:lstStyle/>
                    <a:p>
                      <a:pPr algn="l"/>
                      <a:r>
                        <a:rPr lang="en-GB" sz="1300" dirty="0">
                          <a:solidFill>
                            <a:schemeClr val="tx1"/>
                          </a:solidFill>
                        </a:rPr>
                        <a:t>Buying route</a:t>
                      </a:r>
                    </a:p>
                  </a:txBody>
                  <a:tcPr marL="52167" marR="52167" marT="26083" marB="26083"/>
                </a:tc>
                <a:tc>
                  <a:txBody>
                    <a:bodyPr/>
                    <a:lstStyle/>
                    <a:p>
                      <a:pPr algn="l"/>
                      <a:r>
                        <a:rPr lang="en-GB" sz="13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457832">
                <a:tc>
                  <a:txBody>
                    <a:bodyPr/>
                    <a:lstStyle/>
                    <a:p>
                      <a:pPr algn="l" fontAlgn="ctr"/>
                      <a:r>
                        <a:rPr lang="en-GB" sz="1200" b="0" u="none" strike="noStrike" dirty="0">
                          <a:solidFill>
                            <a:schemeClr val="tx1"/>
                          </a:solidFill>
                          <a:effectLst/>
                        </a:rPr>
                        <a:t> Smart Media</a:t>
                      </a:r>
                      <a:endParaRPr lang="en-GB" sz="1200" b="0" i="0" u="none" strike="noStrike" dirty="0">
                        <a:solidFill>
                          <a:schemeClr val="tx1"/>
                        </a:solidFill>
                        <a:effectLst/>
                        <a:latin typeface="+mn-lt"/>
                      </a:endParaRPr>
                    </a:p>
                  </a:txBody>
                  <a:tcPr marL="4319" marR="4319" marT="4319" marB="0" anchor="ctr"/>
                </a:tc>
                <a:tc>
                  <a:txBody>
                    <a:bodyPr/>
                    <a:lstStyle/>
                    <a:p>
                      <a:pPr algn="l" fontAlgn="ctr"/>
                      <a:r>
                        <a:rPr lang="en-GB" sz="1200" b="0" u="none" strike="noStrike" dirty="0">
                          <a:solidFill>
                            <a:schemeClr val="tx1"/>
                          </a:solidFill>
                          <a:effectLst/>
                        </a:rPr>
                        <a:t> 16-24</a:t>
                      </a:r>
                      <a:endParaRPr lang="en-GB" sz="1200" b="0" i="0" u="none" strike="noStrike" dirty="0">
                        <a:solidFill>
                          <a:schemeClr val="tx1"/>
                        </a:solidFill>
                        <a:effectLst/>
                        <a:latin typeface="+mn-lt"/>
                      </a:endParaRPr>
                    </a:p>
                  </a:txBody>
                  <a:tcPr marL="4319" marR="4319" marT="4319" marB="0" anchor="ctr"/>
                </a:tc>
                <a:tc>
                  <a:txBody>
                    <a:bodyPr/>
                    <a:lstStyle/>
                    <a:p>
                      <a:pPr algn="l" fontAlgn="ctr"/>
                      <a:r>
                        <a:rPr lang="en-GB" sz="1200" b="0" u="none" strike="noStrike" dirty="0">
                          <a:solidFill>
                            <a:schemeClr val="tx1"/>
                          </a:solidFill>
                          <a:effectLst/>
                        </a:rPr>
                        <a:t> Film Pack</a:t>
                      </a:r>
                      <a:endParaRPr lang="en-GB" sz="1200" b="0" i="0" u="none" strike="noStrike" dirty="0">
                        <a:solidFill>
                          <a:schemeClr val="tx1"/>
                        </a:solidFill>
                        <a:effectLst/>
                        <a:latin typeface="+mn-lt"/>
                      </a:endParaRPr>
                    </a:p>
                  </a:txBody>
                  <a:tcPr marL="4319" marR="4319" marT="4319" marB="0" anchor="ctr"/>
                </a:tc>
                <a:tc>
                  <a:txBody>
                    <a:bodyPr/>
                    <a:lstStyle/>
                    <a:p>
                      <a:pPr algn="l" fontAlgn="ctr"/>
                      <a:r>
                        <a:rPr lang="en-GB" sz="1200" b="0" u="none" strike="noStrike" dirty="0">
                          <a:solidFill>
                            <a:schemeClr val="tx1"/>
                          </a:solidFill>
                          <a:effectLst/>
                        </a:rPr>
                        <a:t> 120”, 30”, Opening &amp;  </a:t>
                      </a:r>
                      <a:r>
                        <a:rPr lang="en-GB" sz="1200" b="0" u="none" strike="noStrike" dirty="0">
                          <a:solidFill>
                            <a:schemeClr val="accent2">
                              <a:lumMod val="20000"/>
                              <a:lumOff val="80000"/>
                            </a:schemeClr>
                          </a:solidFill>
                          <a:effectLst/>
                        </a:rPr>
                        <a:t>,</a:t>
                      </a:r>
                      <a:r>
                        <a:rPr lang="en-GB" sz="1200" b="0" u="none" strike="noStrike" dirty="0">
                          <a:solidFill>
                            <a:schemeClr val="tx1"/>
                          </a:solidFill>
                          <a:effectLst/>
                        </a:rPr>
                        <a:t>Closing Bespoke Idents</a:t>
                      </a:r>
                      <a:endParaRPr lang="en-GB" sz="1200" b="0" i="0" u="none" strike="noStrike" dirty="0">
                        <a:solidFill>
                          <a:schemeClr val="tx1"/>
                        </a:solidFill>
                        <a:effectLst/>
                        <a:latin typeface="+mn-lt"/>
                      </a:endParaRPr>
                    </a:p>
                  </a:txBody>
                  <a:tcPr marL="4319" marR="4319" marT="4319" marB="0" anchor="ctr"/>
                </a:tc>
                <a:extLst>
                  <a:ext uri="{0D108BD9-81ED-4DB2-BD59-A6C34878D82A}">
                    <a16:rowId xmlns:a16="http://schemas.microsoft.com/office/drawing/2014/main" val="3682919480"/>
                  </a:ext>
                </a:extLst>
              </a:tr>
            </a:tbl>
          </a:graphicData>
        </a:graphic>
      </p:graphicFrame>
      <p:sp>
        <p:nvSpPr>
          <p:cNvPr id="7" name="Text Placeholder 4">
            <a:extLst>
              <a:ext uri="{FF2B5EF4-FFF2-40B4-BE49-F238E27FC236}">
                <a16:creationId xmlns:a16="http://schemas.microsoft.com/office/drawing/2014/main" id="{55B1B07C-5E69-759E-D37B-2A3EF7F109D5}"/>
              </a:ext>
            </a:extLst>
          </p:cNvPr>
          <p:cNvSpPr txBox="1">
            <a:spLocks/>
          </p:cNvSpPr>
          <p:nvPr/>
        </p:nvSpPr>
        <p:spPr>
          <a:xfrm>
            <a:off x="5354029" y="1865627"/>
            <a:ext cx="6444223" cy="2000401"/>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pPr>
            <a:r>
              <a:rPr lang="en-GB" b="1" dirty="0"/>
              <a:t>Results</a:t>
            </a:r>
            <a:br>
              <a:rPr lang="en-GB" dirty="0"/>
            </a:br>
            <a:r>
              <a:rPr lang="en-GB" dirty="0">
                <a:solidFill>
                  <a:srgbClr val="000000"/>
                </a:solidFill>
              </a:rPr>
              <a:t>The ‘King of the Game’ campaign delivered incredibly positive results for JD Sports within the target 16-24 audience in the run up to Christmas. </a:t>
            </a:r>
            <a:br>
              <a:rPr lang="en-GB" dirty="0">
                <a:solidFill>
                  <a:srgbClr val="000000"/>
                </a:solidFill>
              </a:rPr>
            </a:br>
            <a:br>
              <a:rPr lang="en-GB" dirty="0">
                <a:solidFill>
                  <a:srgbClr val="000000"/>
                </a:solidFill>
              </a:rPr>
            </a:br>
            <a:r>
              <a:rPr lang="en-GB" b="1" dirty="0"/>
              <a:t>Successful cut-through &amp; resonance</a:t>
            </a:r>
            <a:br>
              <a:rPr lang="en-GB" dirty="0"/>
            </a:br>
            <a:r>
              <a:rPr lang="en-GB" dirty="0">
                <a:solidFill>
                  <a:srgbClr val="000000"/>
                </a:solidFill>
              </a:rPr>
              <a:t>Recall of the ‘King of Games’ ad peaked at 70% for cinemagoers, an uplift of +17% vs. control</a:t>
            </a:r>
            <a:br>
              <a:rPr lang="en-GB" dirty="0">
                <a:solidFill>
                  <a:srgbClr val="000000"/>
                </a:solidFill>
              </a:rPr>
            </a:br>
            <a:r>
              <a:rPr lang="en-GB" dirty="0">
                <a:solidFill>
                  <a:srgbClr val="000000"/>
                </a:solidFill>
              </a:rPr>
              <a:t>and well ahead of DCM benchmarks (48%). 75% of cinemagoers exposed to the ad agreed that JD Sports is ‘relevant to me and aligns with my interests in culture, music and sport’.</a:t>
            </a:r>
            <a:br>
              <a:rPr lang="en-GB" dirty="0">
                <a:solidFill>
                  <a:srgbClr val="000000"/>
                </a:solidFill>
              </a:rPr>
            </a:br>
            <a:br>
              <a:rPr lang="en-GB" dirty="0">
                <a:solidFill>
                  <a:srgbClr val="000000"/>
                </a:solidFill>
              </a:rPr>
            </a:br>
            <a:r>
              <a:rPr lang="en-GB" b="1" dirty="0">
                <a:solidFill>
                  <a:srgbClr val="000000"/>
                </a:solidFill>
              </a:rPr>
              <a:t>Driving positive action</a:t>
            </a:r>
            <a:br>
              <a:rPr lang="en-GB" dirty="0">
                <a:solidFill>
                  <a:srgbClr val="000000"/>
                </a:solidFill>
              </a:rPr>
            </a:br>
            <a:r>
              <a:rPr lang="en-GB" dirty="0">
                <a:solidFill>
                  <a:srgbClr val="000000"/>
                </a:solidFill>
              </a:rPr>
              <a:t>Intent to act having been exposed to the ad in cinema was above 80% across all creative routes.</a:t>
            </a:r>
          </a:p>
        </p:txBody>
      </p:sp>
      <p:pic>
        <p:nvPicPr>
          <p:cNvPr id="12" name="Picture Placeholder 8">
            <a:extLst>
              <a:ext uri="{FF2B5EF4-FFF2-40B4-BE49-F238E27FC236}">
                <a16:creationId xmlns:a16="http://schemas.microsoft.com/office/drawing/2014/main" id="{5F07348A-457D-CBF8-242D-F4437BBC211C}"/>
              </a:ext>
            </a:extLst>
          </p:cNvPr>
          <p:cNvPicPr>
            <a:picLocks noChangeAspect="1"/>
          </p:cNvPicPr>
          <p:nvPr/>
        </p:nvPicPr>
        <p:blipFill>
          <a:blip r:embed="rId3">
            <a:extLst>
              <a:ext uri="{28A0092B-C50C-407E-A947-70E740481C1C}">
                <a14:useLocalDpi xmlns:a14="http://schemas.microsoft.com/office/drawing/2010/main" val="0"/>
              </a:ext>
            </a:extLst>
          </a:blip>
          <a:srcRect t="14134" b="10839"/>
          <a:stretch>
            <a:fillRect/>
          </a:stretch>
        </p:blipFill>
        <p:spPr>
          <a:xfrm>
            <a:off x="5354030" y="4039595"/>
            <a:ext cx="3054727" cy="1737360"/>
          </a:xfrm>
          <a:prstGeom prst="roundRect">
            <a:avLst>
              <a:gd name="adj" fmla="val 1469"/>
            </a:avLst>
          </a:prstGeom>
          <a:blipFill>
            <a:blip r:embed="rId4"/>
            <a:srcRect/>
            <a:stretch>
              <a:fillRect t="-13649" b="-13649"/>
            </a:stretch>
          </a:blipFill>
        </p:spPr>
      </p:pic>
      <p:pic>
        <p:nvPicPr>
          <p:cNvPr id="13" name="Picture Placeholder 8">
            <a:extLst>
              <a:ext uri="{FF2B5EF4-FFF2-40B4-BE49-F238E27FC236}">
                <a16:creationId xmlns:a16="http://schemas.microsoft.com/office/drawing/2014/main" id="{3051D576-CE04-1FA0-DA0C-75CABE4755A4}"/>
              </a:ext>
            </a:extLst>
          </p:cNvPr>
          <p:cNvPicPr>
            <a:picLocks noChangeAspect="1"/>
          </p:cNvPicPr>
          <p:nvPr/>
        </p:nvPicPr>
        <p:blipFill>
          <a:blip r:embed="rId5">
            <a:extLst>
              <a:ext uri="{28A0092B-C50C-407E-A947-70E740481C1C}">
                <a14:useLocalDpi xmlns:a14="http://schemas.microsoft.com/office/drawing/2010/main" val="0"/>
              </a:ext>
            </a:extLst>
          </a:blip>
          <a:srcRect t="9277" b="15861"/>
          <a:stretch>
            <a:fillRect/>
          </a:stretch>
        </p:blipFill>
        <p:spPr>
          <a:xfrm>
            <a:off x="8743527" y="4039595"/>
            <a:ext cx="3054727" cy="1737360"/>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133886295"/>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3293</TotalTime>
  <Words>631</Words>
  <Application>Microsoft Office PowerPoint</Application>
  <PresentationFormat>Widescreen</PresentationFormat>
  <Paragraphs>25</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JD Sports</vt:lpstr>
      <vt:lpstr>JD Sports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Zoe Aresti</cp:lastModifiedBy>
  <cp:revision>5</cp:revision>
  <dcterms:created xsi:type="dcterms:W3CDTF">2026-06-18T13:58:37Z</dcterms:created>
  <dcterms:modified xsi:type="dcterms:W3CDTF">2026-08-02T13:54:40Z</dcterms:modified>
</cp:coreProperties>
</file>