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
  </p:notesMasterIdLst>
  <p:sldIdLst>
    <p:sldId id="328" r:id="rId2"/>
    <p:sldId id="32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mmary" id="{AD964F7F-C25E-E04A-A01A-BA1FA323078F}">
          <p14:sldIdLst>
            <p14:sldId id="328"/>
          </p14:sldIdLst>
        </p14:section>
        <p14:section name="Detailed" id="{0EA4DDEA-782D-AA44-8D9A-864B26D7F0FD}">
          <p14:sldIdLst>
            <p14:sldId id="32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A3C184-BAE4-B542-8499-CE247119F3E8}" v="27" dt="2026-07-30T13:55:11.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721"/>
    <p:restoredTop sz="95753"/>
  </p:normalViewPr>
  <p:slideViewPr>
    <p:cSldViewPr snapToGrid="0">
      <p:cViewPr varScale="1">
        <p:scale>
          <a:sx n="70" d="100"/>
          <a:sy n="70" d="100"/>
        </p:scale>
        <p:origin x="700" y="52"/>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10" Type="http://schemas.microsoft.com/office/2015/10/relationships/revisionInfo" Target="revisionInfo.xml"/><Relationship Id="rId4" Type="http://schemas.openxmlformats.org/officeDocument/2006/relationships/notesMaster" Target="notesMasters/notesMaster1.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ttie Thompson [sd22c2t]" userId="98a8b714-f796-4d31-a9a4-7dc84f343c61" providerId="ADAL" clId="{2BD75302-921E-5E9F-A20A-9DC17D688525}"/>
    <pc:docChg chg="undo custSel addSld delSld modSld sldOrd modSection">
      <pc:chgData name="Lottie Thompson [sd22c2t]" userId="98a8b714-f796-4d31-a9a4-7dc84f343c61" providerId="ADAL" clId="{2BD75302-921E-5E9F-A20A-9DC17D688525}" dt="2026-07-31T17:46:23.237" v="1344" actId="20577"/>
      <pc:docMkLst>
        <pc:docMk/>
      </pc:docMkLst>
      <pc:sldChg chg="addSp delSp modSp new mod setBg">
        <pc:chgData name="Lottie Thompson [sd22c2t]" userId="98a8b714-f796-4d31-a9a4-7dc84f343c61" providerId="ADAL" clId="{2BD75302-921E-5E9F-A20A-9DC17D688525}" dt="2026-07-31T17:46:17.921" v="1342" actId="20577"/>
        <pc:sldMkLst>
          <pc:docMk/>
          <pc:sldMk cId="4206237398" sldId="328"/>
        </pc:sldMkLst>
        <pc:spChg chg="mod">
          <ac:chgData name="Lottie Thompson [sd22c2t]" userId="98a8b714-f796-4d31-a9a4-7dc84f343c61" providerId="ADAL" clId="{2BD75302-921E-5E9F-A20A-9DC17D688525}" dt="2026-07-30T13:50:12.372" v="1238"/>
          <ac:spMkLst>
            <pc:docMk/>
            <pc:sldMk cId="4206237398" sldId="328"/>
            <ac:spMk id="2" creationId="{E1861E6D-CFC2-EC54-F430-6E3ACB620AB4}"/>
          </ac:spMkLst>
        </pc:spChg>
        <pc:spChg chg="add del mod">
          <ac:chgData name="Lottie Thompson [sd22c2t]" userId="98a8b714-f796-4d31-a9a4-7dc84f343c61" providerId="ADAL" clId="{2BD75302-921E-5E9F-A20A-9DC17D688525}" dt="2026-07-30T13:42:31.757" v="1167" actId="478"/>
          <ac:spMkLst>
            <pc:docMk/>
            <pc:sldMk cId="4206237398" sldId="328"/>
            <ac:spMk id="3" creationId="{83E02633-3F5B-AD84-9057-7C3219F78B86}"/>
          </ac:spMkLst>
        </pc:spChg>
        <pc:spChg chg="add del mod">
          <ac:chgData name="Lottie Thompson [sd22c2t]" userId="98a8b714-f796-4d31-a9a4-7dc84f343c61" providerId="ADAL" clId="{2BD75302-921E-5E9F-A20A-9DC17D688525}" dt="2026-07-30T13:42:34.331" v="1168" actId="478"/>
          <ac:spMkLst>
            <pc:docMk/>
            <pc:sldMk cId="4206237398" sldId="328"/>
            <ac:spMk id="5" creationId="{4F9FAC68-5ED2-F8ED-E0FA-04977B2E158C}"/>
          </ac:spMkLst>
        </pc:spChg>
        <pc:spChg chg="add mod">
          <ac:chgData name="Lottie Thompson [sd22c2t]" userId="98a8b714-f796-4d31-a9a4-7dc84f343c61" providerId="ADAL" clId="{2BD75302-921E-5E9F-A20A-9DC17D688525}" dt="2026-07-30T13:42:28.842" v="1166" actId="20577"/>
          <ac:spMkLst>
            <pc:docMk/>
            <pc:sldMk cId="4206237398" sldId="328"/>
            <ac:spMk id="8" creationId="{2776F7F1-05A9-38DD-7249-50525ED94B04}"/>
          </ac:spMkLst>
        </pc:spChg>
        <pc:spChg chg="add mod">
          <ac:chgData name="Lottie Thompson [sd22c2t]" userId="98a8b714-f796-4d31-a9a4-7dc84f343c61" providerId="ADAL" clId="{2BD75302-921E-5E9F-A20A-9DC17D688525}" dt="2026-07-30T13:47:53.834" v="1223" actId="1076"/>
          <ac:spMkLst>
            <pc:docMk/>
            <pc:sldMk cId="4206237398" sldId="328"/>
            <ac:spMk id="9" creationId="{57C6985E-8A3D-7F38-1363-413EE0EB8B0F}"/>
          </ac:spMkLst>
        </pc:spChg>
        <pc:spChg chg="add mod">
          <ac:chgData name="Lottie Thompson [sd22c2t]" userId="98a8b714-f796-4d31-a9a4-7dc84f343c61" providerId="ADAL" clId="{2BD75302-921E-5E9F-A20A-9DC17D688525}" dt="2026-07-31T17:46:17.921" v="1342" actId="20577"/>
          <ac:spMkLst>
            <pc:docMk/>
            <pc:sldMk cId="4206237398" sldId="328"/>
            <ac:spMk id="12" creationId="{F025E750-5BEE-9B6C-45F6-C4FF03237A15}"/>
          </ac:spMkLst>
        </pc:spChg>
        <pc:picChg chg="add mod">
          <ac:chgData name="Lottie Thompson [sd22c2t]" userId="98a8b714-f796-4d31-a9a4-7dc84f343c61" providerId="ADAL" clId="{2BD75302-921E-5E9F-A20A-9DC17D688525}" dt="2026-07-30T13:46:11.611" v="1187" actId="14826"/>
          <ac:picMkLst>
            <pc:docMk/>
            <pc:sldMk cId="4206237398" sldId="328"/>
            <ac:picMk id="10" creationId="{3D0B2954-36E8-5A4D-8548-644A86150C4D}"/>
          </ac:picMkLst>
        </pc:picChg>
        <pc:picChg chg="add mod">
          <ac:chgData name="Lottie Thompson [sd22c2t]" userId="98a8b714-f796-4d31-a9a4-7dc84f343c61" providerId="ADAL" clId="{2BD75302-921E-5E9F-A20A-9DC17D688525}" dt="2026-07-30T13:46:18.610" v="1188" actId="14826"/>
          <ac:picMkLst>
            <pc:docMk/>
            <pc:sldMk cId="4206237398" sldId="328"/>
            <ac:picMk id="11" creationId="{6D0E024F-0CA2-8D63-1BDB-74091B9B2A4E}"/>
          </ac:picMkLst>
        </pc:picChg>
      </pc:sldChg>
      <pc:sldChg chg="addSp delSp modSp add mod ord setBg">
        <pc:chgData name="Lottie Thompson [sd22c2t]" userId="98a8b714-f796-4d31-a9a4-7dc84f343c61" providerId="ADAL" clId="{2BD75302-921E-5E9F-A20A-9DC17D688525}" dt="2026-07-31T17:46:23.237" v="1344" actId="20577"/>
        <pc:sldMkLst>
          <pc:docMk/>
          <pc:sldMk cId="133886295" sldId="329"/>
        </pc:sldMkLst>
        <pc:spChg chg="mod">
          <ac:chgData name="Lottie Thompson [sd22c2t]" userId="98a8b714-f796-4d31-a9a4-7dc84f343c61" providerId="ADAL" clId="{2BD75302-921E-5E9F-A20A-9DC17D688525}" dt="2026-07-30T13:50:18.736" v="1239"/>
          <ac:spMkLst>
            <pc:docMk/>
            <pc:sldMk cId="133886295" sldId="329"/>
            <ac:spMk id="2" creationId="{D5ACA8BC-54FB-38C6-15A5-CAC07D670B8D}"/>
          </ac:spMkLst>
        </pc:spChg>
        <pc:spChg chg="add mod">
          <ac:chgData name="Lottie Thompson [sd22c2t]" userId="98a8b714-f796-4d31-a9a4-7dc84f343c61" providerId="ADAL" clId="{2BD75302-921E-5E9F-A20A-9DC17D688525}" dt="2026-07-30T13:50:44.289" v="1244"/>
          <ac:spMkLst>
            <pc:docMk/>
            <pc:sldMk cId="133886295" sldId="329"/>
            <ac:spMk id="3" creationId="{75FA2889-0B84-FDD2-E4C8-84C028999512}"/>
          </ac:spMkLst>
        </pc:spChg>
        <pc:spChg chg="add del mod">
          <ac:chgData name="Lottie Thompson [sd22c2t]" userId="98a8b714-f796-4d31-a9a4-7dc84f343c61" providerId="ADAL" clId="{2BD75302-921E-5E9F-A20A-9DC17D688525}" dt="2026-07-30T13:45:55.019" v="1185" actId="478"/>
          <ac:spMkLst>
            <pc:docMk/>
            <pc:sldMk cId="133886295" sldId="329"/>
            <ac:spMk id="5" creationId="{1DF3A3F1-0BA8-D147-7F4F-215189614F63}"/>
          </ac:spMkLst>
        </pc:spChg>
        <pc:spChg chg="add mod">
          <ac:chgData name="Lottie Thompson [sd22c2t]" userId="98a8b714-f796-4d31-a9a4-7dc84f343c61" providerId="ADAL" clId="{2BD75302-921E-5E9F-A20A-9DC17D688525}" dt="2026-07-30T13:54:59.022" v="1320" actId="1076"/>
          <ac:spMkLst>
            <pc:docMk/>
            <pc:sldMk cId="133886295" sldId="329"/>
            <ac:spMk id="7" creationId="{55B1B07C-5E69-759E-D37B-2A3EF7F109D5}"/>
          </ac:spMkLst>
        </pc:spChg>
        <pc:spChg chg="mod">
          <ac:chgData name="Lottie Thompson [sd22c2t]" userId="98a8b714-f796-4d31-a9a4-7dc84f343c61" providerId="ADAL" clId="{2BD75302-921E-5E9F-A20A-9DC17D688525}" dt="2026-07-30T13:50:37.589" v="1243" actId="20577"/>
          <ac:spMkLst>
            <pc:docMk/>
            <pc:sldMk cId="133886295" sldId="329"/>
            <ac:spMk id="8" creationId="{E72D4A28-BB76-1119-4DB4-4742DADDC676}"/>
          </ac:spMkLst>
        </pc:spChg>
        <pc:spChg chg="mod">
          <ac:chgData name="Lottie Thompson [sd22c2t]" userId="98a8b714-f796-4d31-a9a4-7dc84f343c61" providerId="ADAL" clId="{2BD75302-921E-5E9F-A20A-9DC17D688525}" dt="2026-07-30T13:53:26.721" v="1305" actId="14100"/>
          <ac:spMkLst>
            <pc:docMk/>
            <pc:sldMk cId="133886295" sldId="329"/>
            <ac:spMk id="9" creationId="{B1D548DE-604D-E5D7-A71A-FAA5132A76C2}"/>
          </ac:spMkLst>
        </pc:spChg>
        <pc:spChg chg="add mod">
          <ac:chgData name="Lottie Thompson [sd22c2t]" userId="98a8b714-f796-4d31-a9a4-7dc84f343c61" providerId="ADAL" clId="{2BD75302-921E-5E9F-A20A-9DC17D688525}" dt="2026-07-31T17:46:23.237" v="1344" actId="20577"/>
          <ac:spMkLst>
            <pc:docMk/>
            <pc:sldMk cId="133886295" sldId="329"/>
            <ac:spMk id="12" creationId="{5548628A-2570-34D1-AAD9-9EC624F99DAC}"/>
          </ac:spMkLst>
        </pc:spChg>
        <pc:graphicFrameChg chg="add mod modGraphic">
          <ac:chgData name="Lottie Thompson [sd22c2t]" userId="98a8b714-f796-4d31-a9a4-7dc84f343c61" providerId="ADAL" clId="{2BD75302-921E-5E9F-A20A-9DC17D688525}" dt="2026-07-30T13:55:45.490" v="1340" actId="12385"/>
          <ac:graphicFrameMkLst>
            <pc:docMk/>
            <pc:sldMk cId="133886295" sldId="329"/>
            <ac:graphicFrameMk id="4" creationId="{5CDC8833-7BAC-1BC7-965B-DB514740901F}"/>
          </ac:graphicFrameMkLst>
        </pc:graphicFrameChg>
        <pc:picChg chg="add del mod">
          <ac:chgData name="Lottie Thompson [sd22c2t]" userId="98a8b714-f796-4d31-a9a4-7dc84f343c61" providerId="ADAL" clId="{2BD75302-921E-5E9F-A20A-9DC17D688525}" dt="2026-07-30T13:48:53.886" v="1234" actId="478"/>
          <ac:picMkLst>
            <pc:docMk/>
            <pc:sldMk cId="133886295" sldId="329"/>
            <ac:picMk id="6" creationId="{0843F395-580F-9F83-AD04-1EC2AFEBE09C}"/>
          </ac:picMkLst>
        </pc:picChg>
        <pc:picChg chg="del mod">
          <ac:chgData name="Lottie Thompson [sd22c2t]" userId="98a8b714-f796-4d31-a9a4-7dc84f343c61" providerId="ADAL" clId="{2BD75302-921E-5E9F-A20A-9DC17D688525}" dt="2026-07-30T13:48:51.409" v="1232" actId="478"/>
          <ac:picMkLst>
            <pc:docMk/>
            <pc:sldMk cId="133886295" sldId="329"/>
            <ac:picMk id="10" creationId="{51D27EFC-5A1A-A0BF-050F-F14D7D5E3405}"/>
          </ac:picMkLst>
        </pc:picChg>
        <pc:picChg chg="del mod">
          <ac:chgData name="Lottie Thompson [sd22c2t]" userId="98a8b714-f796-4d31-a9a4-7dc84f343c61" providerId="ADAL" clId="{2BD75302-921E-5E9F-A20A-9DC17D688525}" dt="2026-07-30T13:48:52.508" v="1233" actId="478"/>
          <ac:picMkLst>
            <pc:docMk/>
            <pc:sldMk cId="133886295" sldId="329"/>
            <ac:picMk id="11" creationId="{4AC65905-1166-1076-3DE7-F60A2E70C2E2}"/>
          </ac:picMkLst>
        </pc:picChg>
        <pc:picChg chg="add mod modCrop">
          <ac:chgData name="Lottie Thompson [sd22c2t]" userId="98a8b714-f796-4d31-a9a4-7dc84f343c61" providerId="ADAL" clId="{2BD75302-921E-5E9F-A20A-9DC17D688525}" dt="2026-07-30T13:54:47.706" v="1318" actId="1076"/>
          <ac:picMkLst>
            <pc:docMk/>
            <pc:sldMk cId="133886295" sldId="329"/>
            <ac:picMk id="13" creationId="{5A6FF5A6-7619-50AC-0533-88D0357941F2}"/>
          </ac:picMkLst>
        </pc:picChg>
        <pc:picChg chg="add mod modCrop">
          <ac:chgData name="Lottie Thompson [sd22c2t]" userId="98a8b714-f796-4d31-a9a4-7dc84f343c61" providerId="ADAL" clId="{2BD75302-921E-5E9F-A20A-9DC17D688525}" dt="2026-07-30T13:54:47.706" v="1318" actId="1076"/>
          <ac:picMkLst>
            <pc:docMk/>
            <pc:sldMk cId="133886295" sldId="329"/>
            <ac:picMk id="14" creationId="{5B3C4AEB-F748-9AC8-AF63-41AB755A4B85}"/>
          </ac:picMkLst>
        </pc:picChg>
      </pc:sldChg>
      <pc:sldChg chg="addSp delSp new del mod">
        <pc:chgData name="Lottie Thompson [sd22c2t]" userId="98a8b714-f796-4d31-a9a4-7dc84f343c61" providerId="ADAL" clId="{2BD75302-921E-5E9F-A20A-9DC17D688525}" dt="2026-07-30T13:48:11.100" v="1227" actId="680"/>
        <pc:sldMkLst>
          <pc:docMk/>
          <pc:sldMk cId="2084639837" sldId="330"/>
        </pc:sldMkLst>
        <pc:spChg chg="add del">
          <ac:chgData name="Lottie Thompson [sd22c2t]" userId="98a8b714-f796-4d31-a9a4-7dc84f343c61" providerId="ADAL" clId="{2BD75302-921E-5E9F-A20A-9DC17D688525}" dt="2026-07-30T13:48:10.460" v="1226" actId="478"/>
          <ac:spMkLst>
            <pc:docMk/>
            <pc:sldMk cId="2084639837" sldId="330"/>
            <ac:spMk id="3" creationId="{ACC1E751-35E4-0FC7-8E47-BBD41240EBD6}"/>
          </ac:spMkLst>
        </pc:spChg>
        <pc:spChg chg="add del">
          <ac:chgData name="Lottie Thompson [sd22c2t]" userId="98a8b714-f796-4d31-a9a4-7dc84f343c61" providerId="ADAL" clId="{2BD75302-921E-5E9F-A20A-9DC17D688525}" dt="2026-07-30T13:48:10.460" v="1226" actId="478"/>
          <ac:spMkLst>
            <pc:docMk/>
            <pc:sldMk cId="2084639837" sldId="330"/>
            <ac:spMk id="4" creationId="{3DD14A4D-92A3-ACE2-853E-492F0659CFF9}"/>
          </ac:spMkLst>
        </pc:spChg>
        <pc:spChg chg="add del">
          <ac:chgData name="Lottie Thompson [sd22c2t]" userId="98a8b714-f796-4d31-a9a4-7dc84f343c61" providerId="ADAL" clId="{2BD75302-921E-5E9F-A20A-9DC17D688525}" dt="2026-07-30T13:48:10.460" v="1226" actId="478"/>
          <ac:spMkLst>
            <pc:docMk/>
            <pc:sldMk cId="2084639837" sldId="330"/>
            <ac:spMk id="5" creationId="{30206B2D-9A8A-F9A5-8788-A4959FE23F35}"/>
          </ac:spMkLst>
        </pc:spChg>
        <pc:spChg chg="add del">
          <ac:chgData name="Lottie Thompson [sd22c2t]" userId="98a8b714-f796-4d31-a9a4-7dc84f343c61" providerId="ADAL" clId="{2BD75302-921E-5E9F-A20A-9DC17D688525}" dt="2026-07-30T13:48:10.460" v="1226" actId="478"/>
          <ac:spMkLst>
            <pc:docMk/>
            <pc:sldMk cId="2084639837" sldId="330"/>
            <ac:spMk id="6" creationId="{49E4D311-58FA-F943-A5F6-861FA962E77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CA0118-22F6-4749-91FB-9CCCAAFC42AF}" type="datetimeFigureOut">
              <a:rPr lang="en-US" smtClean="0"/>
              <a:t>8/2/2026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52886D-1597-604C-8079-1A6241206724}" type="slidenum">
              <a:rPr lang="en-US" smtClean="0"/>
              <a:t>‹#›</a:t>
            </a:fld>
            <a:endParaRPr lang="en-US"/>
          </a:p>
        </p:txBody>
      </p:sp>
    </p:spTree>
    <p:extLst>
      <p:ext uri="{BB962C8B-B14F-4D97-AF65-F5344CB8AC3E}">
        <p14:creationId xmlns:p14="http://schemas.microsoft.com/office/powerpoint/2010/main" val="1226759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1" kern="1200" dirty="0">
                <a:ea typeface="+mn-ea"/>
                <a:cs typeface="+mn-cs"/>
              </a:rPr>
              <a:t>Source: </a:t>
            </a:r>
            <a:r>
              <a:rPr lang="en-US" sz="1200" kern="1200" dirty="0">
                <a:ea typeface="+mn-ea"/>
                <a:cs typeface="+mn-cs"/>
              </a:rPr>
              <a:t>IKEA 2023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1</a:t>
            </a:fld>
            <a:endParaRPr lang="en-US"/>
          </a:p>
        </p:txBody>
      </p:sp>
    </p:spTree>
    <p:extLst>
      <p:ext uri="{BB962C8B-B14F-4D97-AF65-F5344CB8AC3E}">
        <p14:creationId xmlns:p14="http://schemas.microsoft.com/office/powerpoint/2010/main" val="247695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200" b="1" kern="1200" dirty="0">
                <a:ea typeface="+mn-ea"/>
                <a:cs typeface="+mn-cs"/>
              </a:rPr>
              <a:t>Source: </a:t>
            </a:r>
            <a:r>
              <a:rPr lang="en-US" sz="1200" kern="1200" dirty="0">
                <a:ea typeface="+mn-ea"/>
                <a:cs typeface="+mn-cs"/>
              </a:rPr>
              <a:t>IKEA 2023 DCM Awards Entry</a:t>
            </a:r>
          </a:p>
          <a:p>
            <a:endParaRPr lang="en-US" dirty="0"/>
          </a:p>
        </p:txBody>
      </p:sp>
      <p:sp>
        <p:nvSpPr>
          <p:cNvPr id="4" name="Slide Number Placeholder 3"/>
          <p:cNvSpPr>
            <a:spLocks noGrp="1"/>
          </p:cNvSpPr>
          <p:nvPr>
            <p:ph type="sldNum" sz="quarter" idx="5"/>
          </p:nvPr>
        </p:nvSpPr>
        <p:spPr/>
        <p:txBody>
          <a:bodyPr/>
          <a:lstStyle/>
          <a:p>
            <a:fld id="{D052886D-1597-604C-8079-1A6241206724}" type="slidenum">
              <a:rPr lang="en-US" smtClean="0"/>
              <a:t>2</a:t>
            </a:fld>
            <a:endParaRPr lang="en-US"/>
          </a:p>
        </p:txBody>
      </p:sp>
    </p:spTree>
    <p:extLst>
      <p:ext uri="{BB962C8B-B14F-4D97-AF65-F5344CB8AC3E}">
        <p14:creationId xmlns:p14="http://schemas.microsoft.com/office/powerpoint/2010/main" val="35687021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1 column dark logo">
    <p:bg>
      <p:bgPr>
        <a:solidFill>
          <a:schemeClr val="accent5"/>
        </a:solidFill>
        <a:effectLst/>
      </p:bgPr>
    </p:bg>
    <p:spTree>
      <p:nvGrpSpPr>
        <p:cNvPr id="1" name=""/>
        <p:cNvGrpSpPr/>
        <p:nvPr/>
      </p:nvGrpSpPr>
      <p:grpSpPr>
        <a:xfrm>
          <a:off x="0" y="0"/>
          <a:ext cx="0" cy="0"/>
          <a:chOff x="0" y="0"/>
          <a:chExt cx="0" cy="0"/>
        </a:xfrm>
      </p:grpSpPr>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pic>
        <p:nvPicPr>
          <p:cNvPr id="3" name="Picture 2" descr="A group of blue circles&#10;&#10;AI-generated content may be incorrect.">
            <a:extLst>
              <a:ext uri="{FF2B5EF4-FFF2-40B4-BE49-F238E27FC236}">
                <a16:creationId xmlns:a16="http://schemas.microsoft.com/office/drawing/2014/main" id="{0F59E2B4-254C-16C9-F8C0-468844BD0216}"/>
              </a:ext>
            </a:extLst>
          </p:cNvPr>
          <p:cNvPicPr>
            <a:picLocks/>
          </p:cNvPicPr>
          <p:nvPr/>
        </p:nvPicPr>
        <p:blipFill>
          <a:blip r:embed="rId2"/>
          <a:stretch>
            <a:fillRect/>
          </a:stretch>
        </p:blipFill>
        <p:spPr>
          <a:xfrm>
            <a:off x="203078" y="6371736"/>
            <a:ext cx="1255194" cy="261683"/>
          </a:xfrm>
          <a:prstGeom prst="rect">
            <a:avLst/>
          </a:prstGeom>
        </p:spPr>
      </p:pic>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4121533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1 column and image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185624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1 column and 2 images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6" name="Picture Placeholder 12">
            <a:extLst>
              <a:ext uri="{FF2B5EF4-FFF2-40B4-BE49-F238E27FC236}">
                <a16:creationId xmlns:a16="http://schemas.microsoft.com/office/drawing/2014/main" id="{6648469C-6E29-6B3B-745E-3E29362F3CA1}"/>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5" name="Picture Placeholder 12">
            <a:extLst>
              <a:ext uri="{FF2B5EF4-FFF2-40B4-BE49-F238E27FC236}">
                <a16:creationId xmlns:a16="http://schemas.microsoft.com/office/drawing/2014/main" id="{EC5FAE92-7FCA-87EC-66ED-A190847BBADF}"/>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34690490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1 column and 2 images dark logo">
    <p:bg>
      <p:bgPr>
        <a:solidFill>
          <a:schemeClr val="accent4"/>
        </a:solidFill>
        <a:effectLst/>
      </p:bgPr>
    </p:bg>
    <p:spTree>
      <p:nvGrpSpPr>
        <p:cNvPr id="1" name=""/>
        <p:cNvGrpSpPr/>
        <p:nvPr/>
      </p:nvGrpSpPr>
      <p:grpSpPr>
        <a:xfrm>
          <a:off x="0" y="0"/>
          <a:ext cx="0" cy="0"/>
          <a:chOff x="0" y="0"/>
          <a:chExt cx="0" cy="0"/>
        </a:xfrm>
      </p:grpSpPr>
      <p:pic>
        <p:nvPicPr>
          <p:cNvPr id="6" name="Picture 5" descr="A group of blue circles&#10;&#10;AI-generated content may be incorrect.">
            <a:extLst>
              <a:ext uri="{FF2B5EF4-FFF2-40B4-BE49-F238E27FC236}">
                <a16:creationId xmlns:a16="http://schemas.microsoft.com/office/drawing/2014/main" id="{FF000CAA-8178-20A5-C3EF-8619382B9520}"/>
              </a:ext>
            </a:extLst>
          </p:cNvPr>
          <p:cNvPicPr>
            <a:picLocks/>
          </p:cNvPicPr>
          <p:nvPr userDrawn="1"/>
        </p:nvPicPr>
        <p:blipFill>
          <a:blip r:embed="rId2"/>
          <a:stretch>
            <a:fillRect/>
          </a:stretch>
        </p:blipFill>
        <p:spPr>
          <a:xfrm>
            <a:off x="203078" y="6371736"/>
            <a:ext cx="1255194" cy="261683"/>
          </a:xfrm>
          <a:prstGeom prst="rect">
            <a:avLst/>
          </a:prstGeom>
        </p:spPr>
      </p:pic>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Picture Placeholder 12">
            <a:extLst>
              <a:ext uri="{FF2B5EF4-FFF2-40B4-BE49-F238E27FC236}">
                <a16:creationId xmlns:a16="http://schemas.microsoft.com/office/drawing/2014/main" id="{E1D00CE0-92D0-304B-9195-D9EC032BE2B4}"/>
              </a:ext>
            </a:extLst>
          </p:cNvPr>
          <p:cNvSpPr>
            <a:spLocks noGrp="1"/>
          </p:cNvSpPr>
          <p:nvPr>
            <p:ph type="pic" sz="quarter" idx="84"/>
          </p:nvPr>
        </p:nvSpPr>
        <p:spPr>
          <a:xfrm>
            <a:off x="7277100" y="3589020"/>
            <a:ext cx="4617720" cy="2316481"/>
          </a:xfrm>
          <a:prstGeom prst="roundRect">
            <a:avLst>
              <a:gd name="adj" fmla="val 1469"/>
            </a:avLst>
          </a:prstGeom>
          <a:blipFill>
            <a:blip r:embed="rId3"/>
            <a:srcRect/>
            <a:stretch>
              <a:fillRect t="-13649" b="-13649"/>
            </a:stretch>
          </a:blipFill>
        </p:spPr>
        <p:txBody>
          <a:bodyPr/>
          <a:lstStyle/>
          <a:p>
            <a:endParaRPr lang="en-US" dirty="0"/>
          </a:p>
        </p:txBody>
      </p:sp>
      <p:sp>
        <p:nvSpPr>
          <p:cNvPr id="10" name="Picture Placeholder 12">
            <a:extLst>
              <a:ext uri="{FF2B5EF4-FFF2-40B4-BE49-F238E27FC236}">
                <a16:creationId xmlns:a16="http://schemas.microsoft.com/office/drawing/2014/main" id="{F4A26068-853B-1EA2-7A6B-6F1C271EE23E}"/>
              </a:ext>
            </a:extLst>
          </p:cNvPr>
          <p:cNvSpPr>
            <a:spLocks noGrp="1"/>
          </p:cNvSpPr>
          <p:nvPr>
            <p:ph type="pic" sz="quarter" idx="85"/>
          </p:nvPr>
        </p:nvSpPr>
        <p:spPr>
          <a:xfrm>
            <a:off x="7277100" y="1173162"/>
            <a:ext cx="4617720" cy="2316481"/>
          </a:xfrm>
          <a:prstGeom prst="roundRect">
            <a:avLst>
              <a:gd name="adj" fmla="val 1469"/>
            </a:avLst>
          </a:prstGeom>
          <a:blipFill>
            <a:blip r:embed="rId3"/>
            <a:srcRect/>
            <a:stretch>
              <a:fillRect t="-13649" b="-13649"/>
            </a:stretch>
          </a:blipFill>
        </p:spPr>
        <p:txBody>
          <a:bodyPr/>
          <a:lstStyle/>
          <a:p>
            <a:endParaRPr lang="en-US" dirty="0"/>
          </a:p>
        </p:txBody>
      </p:sp>
    </p:spTree>
    <p:extLst>
      <p:ext uri="{BB962C8B-B14F-4D97-AF65-F5344CB8AC3E}">
        <p14:creationId xmlns:p14="http://schemas.microsoft.com/office/powerpoint/2010/main" val="17507989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and image light text">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376864" cy="561256"/>
          </a:xfrm>
          <a:prstGeom prst="roundRect">
            <a:avLst>
              <a:gd name="adj" fmla="val 13265"/>
            </a:avLst>
          </a:prstGeom>
          <a:solidFill>
            <a:schemeClr val="accent4"/>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278709000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Content and image ">
    <p:bg>
      <p:bgPr>
        <a:solidFill>
          <a:schemeClr val="accent2"/>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bg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bg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pic>
        <p:nvPicPr>
          <p:cNvPr id="4" name="Picture 3" descr="A white circle with black background&#10;&#10;AI-generated content may be incorrect.">
            <a:extLst>
              <a:ext uri="{FF2B5EF4-FFF2-40B4-BE49-F238E27FC236}">
                <a16:creationId xmlns:a16="http://schemas.microsoft.com/office/drawing/2014/main" id="{294AF3EF-C3D7-8DD4-27D4-8582327AA7EC}"/>
              </a:ext>
            </a:extLst>
          </p:cNvPr>
          <p:cNvPicPr/>
          <p:nvPr/>
        </p:nvPicPr>
        <p:blipFill>
          <a:blip r:embed="rId3"/>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996670567"/>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Content and image ">
    <p:bg>
      <p:bgPr>
        <a:solidFill>
          <a:schemeClr val="bg2"/>
        </a:solidFill>
        <a:effectLst/>
      </p:bgPr>
    </p:bg>
    <p:spTree>
      <p:nvGrpSpPr>
        <p:cNvPr id="1" name=""/>
        <p:cNvGrpSpPr/>
        <p:nvPr/>
      </p:nvGrpSpPr>
      <p:grpSpPr>
        <a:xfrm>
          <a:off x="0" y="0"/>
          <a:ext cx="0" cy="0"/>
          <a:chOff x="0" y="0"/>
          <a:chExt cx="0" cy="0"/>
        </a:xfrm>
      </p:grpSpPr>
      <p:pic>
        <p:nvPicPr>
          <p:cNvPr id="3" name="Picture 2" descr="A group of blue circles&#10;&#10;AI-generated content may be incorrect.">
            <a:extLst>
              <a:ext uri="{FF2B5EF4-FFF2-40B4-BE49-F238E27FC236}">
                <a16:creationId xmlns:a16="http://schemas.microsoft.com/office/drawing/2014/main" id="{86EA50D8-28B9-EA9C-43F3-5CA9C2078F5C}"/>
              </a:ext>
            </a:extLst>
          </p:cNvPr>
          <p:cNvPicPr>
            <a:picLocks/>
          </p:cNvPicPr>
          <p:nvPr userDrawn="1"/>
        </p:nvPicPr>
        <p:blipFill>
          <a:blip r:embed="rId2"/>
          <a:stretch>
            <a:fillRect/>
          </a:stretch>
        </p:blipFill>
        <p:spPr>
          <a:xfrm>
            <a:off x="203078" y="6371736"/>
            <a:ext cx="1255194" cy="261683"/>
          </a:xfrm>
          <a:prstGeom prst="rect">
            <a:avLst/>
          </a:prstGeom>
        </p:spPr>
      </p:pic>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3"/>
            <a:srcRect/>
            <a:stretch>
              <a:fillRect l="-9150" r="-9150"/>
            </a:stretch>
          </a:blipFill>
        </p:spPr>
        <p:txBody>
          <a:bodyPr/>
          <a:lstStyle/>
          <a:p>
            <a:endParaRPr lang="en-US" dirty="0"/>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2" name="Text Placeholder 10">
            <a:extLst>
              <a:ext uri="{FF2B5EF4-FFF2-40B4-BE49-F238E27FC236}">
                <a16:creationId xmlns:a16="http://schemas.microsoft.com/office/drawing/2014/main" id="{FE1EB83B-8351-8FCC-170C-509E91CCF04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Tree>
    <p:extLst>
      <p:ext uri="{BB962C8B-B14F-4D97-AF65-F5344CB8AC3E}">
        <p14:creationId xmlns:p14="http://schemas.microsoft.com/office/powerpoint/2010/main" val="696435454"/>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_Content and image white background">
    <p:bg>
      <p:bgPr>
        <a:solidFill>
          <a:schemeClr val="bg1"/>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11AEC833-B7AF-388F-2DA8-4E0470B482D7}"/>
              </a:ext>
            </a:extLst>
          </p:cNvPr>
          <p:cNvSpPr>
            <a:spLocks noGrp="1"/>
          </p:cNvSpPr>
          <p:nvPr>
            <p:ph type="pic" sz="quarter" idx="10"/>
          </p:nvPr>
        </p:nvSpPr>
        <p:spPr>
          <a:xfrm>
            <a:off x="7104063" y="225425"/>
            <a:ext cx="4895850" cy="5869329"/>
          </a:xfrm>
          <a:prstGeom prst="roundRect">
            <a:avLst>
              <a:gd name="adj" fmla="val 1469"/>
            </a:avLst>
          </a:prstGeom>
          <a:blipFill>
            <a:blip r:embed="rId2"/>
            <a:srcRect/>
            <a:stretch>
              <a:fillRect l="-9942" r="-9942"/>
            </a:stretch>
          </a:blipFill>
        </p:spPr>
        <p:txBody>
          <a:bodyPr/>
          <a:lstStyle/>
          <a:p>
            <a:r>
              <a:rPr lang="en-GB"/>
              <a:t>Click icon to add picture</a:t>
            </a:r>
            <a:endParaRPr lang="en-US"/>
          </a:p>
        </p:txBody>
      </p:sp>
      <p:sp>
        <p:nvSpPr>
          <p:cNvPr id="5" name="Title 1">
            <a:extLst>
              <a:ext uri="{FF2B5EF4-FFF2-40B4-BE49-F238E27FC236}">
                <a16:creationId xmlns:a16="http://schemas.microsoft.com/office/drawing/2014/main" id="{690B48BB-FB00-8D3A-72A5-C37750DDCE22}"/>
              </a:ext>
            </a:extLst>
          </p:cNvPr>
          <p:cNvSpPr>
            <a:spLocks noGrp="1"/>
          </p:cNvSpPr>
          <p:nvPr>
            <p:ph type="title" hasCustomPrompt="1"/>
          </p:nvPr>
        </p:nvSpPr>
        <p:spPr>
          <a:xfrm>
            <a:off x="206242" y="234165"/>
            <a:ext cx="6195580" cy="1335808"/>
          </a:xfrm>
          <a:noFill/>
        </p:spPr>
        <p:txBody>
          <a:bodyPr>
            <a:noAutofit/>
          </a:bodyPr>
          <a:lstStyle>
            <a:lvl1pPr>
              <a:defRPr sz="4400">
                <a:solidFill>
                  <a:schemeClr val="tx1"/>
                </a:solidFill>
              </a:defRPr>
            </a:lvl1pPr>
          </a:lstStyle>
          <a:p>
            <a:r>
              <a:rPr lang="en-GB" dirty="0"/>
              <a:t>Heading goes here over two lines if needed</a:t>
            </a:r>
            <a:endParaRPr lang="en-US" dirty="0"/>
          </a:p>
        </p:txBody>
      </p:sp>
      <p:sp>
        <p:nvSpPr>
          <p:cNvPr id="6" name="Text Placeholder 24">
            <a:extLst>
              <a:ext uri="{FF2B5EF4-FFF2-40B4-BE49-F238E27FC236}">
                <a16:creationId xmlns:a16="http://schemas.microsoft.com/office/drawing/2014/main" id="{1C5571BC-B3DA-B880-A9E9-BFE7A335F379}"/>
              </a:ext>
            </a:extLst>
          </p:cNvPr>
          <p:cNvSpPr>
            <a:spLocks noGrp="1"/>
          </p:cNvSpPr>
          <p:nvPr>
            <p:ph type="body" sz="quarter" idx="16" hasCustomPrompt="1"/>
          </p:nvPr>
        </p:nvSpPr>
        <p:spPr>
          <a:xfrm>
            <a:off x="205242" y="1844676"/>
            <a:ext cx="6340042"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
        <p:nvSpPr>
          <p:cNvPr id="9" name="Text Placeholder 20">
            <a:extLst>
              <a:ext uri="{FF2B5EF4-FFF2-40B4-BE49-F238E27FC236}">
                <a16:creationId xmlns:a16="http://schemas.microsoft.com/office/drawing/2014/main" id="{AFBF60D8-87D9-D3F9-D66C-E82E2E6323BF}"/>
              </a:ext>
            </a:extLst>
          </p:cNvPr>
          <p:cNvSpPr>
            <a:spLocks noGrp="1"/>
          </p:cNvSpPr>
          <p:nvPr>
            <p:ph type="body" sz="quarter" idx="23" hasCustomPrompt="1"/>
          </p:nvPr>
        </p:nvSpPr>
        <p:spPr>
          <a:xfrm>
            <a:off x="211818" y="5533498"/>
            <a:ext cx="6589712" cy="561256"/>
          </a:xfrm>
          <a:prstGeom prst="roundRect">
            <a:avLst>
              <a:gd name="adj" fmla="val 13265"/>
            </a:avLst>
          </a:prstGeom>
          <a:solidFill>
            <a:schemeClr val="accent6"/>
          </a:solidFill>
        </p:spPr>
        <p:txBody>
          <a:bodyPr vert="horz" anchor="ctr">
            <a:noAutofit/>
          </a:bodyPr>
          <a:lstStyle>
            <a:lvl1pPr marL="216000" algn="l" rtl="1">
              <a:buNone/>
              <a:defRPr sz="1400">
                <a:solidFill>
                  <a:schemeClr val="tx1"/>
                </a:solidFill>
              </a:defRPr>
            </a:lvl1pPr>
            <a:lvl2pPr algn="thaiDist">
              <a:defRPr/>
            </a:lvl2pPr>
          </a:lstStyle>
          <a:p>
            <a:pPr lvl="0"/>
            <a:r>
              <a:rPr lang="en-US" dirty="0"/>
              <a:t>	   XX secondary text goes along here</a:t>
            </a:r>
          </a:p>
        </p:txBody>
      </p:sp>
      <p:sp>
        <p:nvSpPr>
          <p:cNvPr id="3" name="Text Placeholder 10">
            <a:extLst>
              <a:ext uri="{FF2B5EF4-FFF2-40B4-BE49-F238E27FC236}">
                <a16:creationId xmlns:a16="http://schemas.microsoft.com/office/drawing/2014/main" id="{5C09D414-68E4-C9A4-C900-5CD2C75EDF8E}"/>
              </a:ext>
            </a:extLst>
          </p:cNvPr>
          <p:cNvSpPr>
            <a:spLocks noGrp="1"/>
          </p:cNvSpPr>
          <p:nvPr>
            <p:ph type="body" sz="quarter" idx="83" hasCustomPrompt="1"/>
          </p:nvPr>
        </p:nvSpPr>
        <p:spPr>
          <a:xfrm>
            <a:off x="6588682" y="6480592"/>
            <a:ext cx="5398076" cy="157051"/>
          </a:xfrm>
        </p:spPr>
        <p:txBody>
          <a:bodyPr/>
          <a:lstStyle>
            <a:lvl1pPr algn="r">
              <a:buNone/>
              <a:defRPr sz="1000" b="0">
                <a:solidFill>
                  <a:schemeClr val="tx1"/>
                </a:solidFill>
              </a:defRPr>
            </a:lvl1pPr>
          </a:lstStyle>
          <a:p>
            <a:pPr lvl="0"/>
            <a:r>
              <a:rPr lang="en-US" dirty="0"/>
              <a:t>Source goes here</a:t>
            </a:r>
          </a:p>
        </p:txBody>
      </p:sp>
      <p:pic>
        <p:nvPicPr>
          <p:cNvPr id="7" name="Picture 6" descr="A group of blue circles&#10;&#10;AI-generated content may be incorrect.">
            <a:extLst>
              <a:ext uri="{FF2B5EF4-FFF2-40B4-BE49-F238E27FC236}">
                <a16:creationId xmlns:a16="http://schemas.microsoft.com/office/drawing/2014/main" id="{E73B3FE4-F1A8-34B8-E75A-30DBAC1BDF0D}"/>
              </a:ext>
            </a:extLst>
          </p:cNvPr>
          <p:cNvPicPr>
            <a:picLocks/>
          </p:cNvPicPr>
          <p:nvPr/>
        </p:nvPicPr>
        <p:blipFill>
          <a:blip r:embed="rId3"/>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494874061"/>
      </p:ext>
    </p:extLst>
  </p:cSld>
  <p:clrMapOvr>
    <a:masterClrMapping/>
  </p:clrMapOvr>
  <p:extLst>
    <p:ext uri="{DCECCB84-F9BA-43D5-87BE-67443E8EF086}">
      <p15:sldGuideLst xmlns:p15="http://schemas.microsoft.com/office/powerpoint/2012/main">
        <p15:guide id="17" orient="horz" pos="315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ext 1 column">
    <p:bg>
      <p:bgPr>
        <a:solidFill>
          <a:schemeClr val="tx2"/>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37F984AC-9DD0-BA85-9105-E2072800EDBD}"/>
              </a:ext>
            </a:extLst>
          </p:cNvPr>
          <p:cNvPicPr/>
          <p:nvPr userDrawn="1"/>
        </p:nvPicPr>
        <p:blipFill>
          <a:blip r:embed="rId2"/>
          <a:stretch>
            <a:fillRect/>
          </a:stretch>
        </p:blipFill>
        <p:spPr>
          <a:xfrm>
            <a:off x="205242" y="6369457"/>
            <a:ext cx="1252800" cy="266400"/>
          </a:xfrm>
          <a:prstGeom prst="rect">
            <a:avLst/>
          </a:prstGeom>
        </p:spPr>
      </p:pic>
      <p:sp>
        <p:nvSpPr>
          <p:cNvPr id="9" name="Rounded Rectangle 27">
            <a:extLst>
              <a:ext uri="{FF2B5EF4-FFF2-40B4-BE49-F238E27FC236}">
                <a16:creationId xmlns:a16="http://schemas.microsoft.com/office/drawing/2014/main" id="{3A6FA12F-9123-AD89-ADDC-0E7AA00FC45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4" name="Title 1">
            <a:extLst>
              <a:ext uri="{FF2B5EF4-FFF2-40B4-BE49-F238E27FC236}">
                <a16:creationId xmlns:a16="http://schemas.microsoft.com/office/drawing/2014/main" id="{91473826-99E0-053A-6C57-A6DDEED38396}"/>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5" name="Subtitle 2">
            <a:extLst>
              <a:ext uri="{FF2B5EF4-FFF2-40B4-BE49-F238E27FC236}">
                <a16:creationId xmlns:a16="http://schemas.microsoft.com/office/drawing/2014/main" id="{6CCF1F32-85C5-5C77-8BD5-9633C13711E3}"/>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10" name="Text Placeholder 24">
            <a:extLst>
              <a:ext uri="{FF2B5EF4-FFF2-40B4-BE49-F238E27FC236}">
                <a16:creationId xmlns:a16="http://schemas.microsoft.com/office/drawing/2014/main" id="{2A496D35-81E8-F7C8-ADA2-0FA835A38D04}"/>
              </a:ext>
            </a:extLst>
          </p:cNvPr>
          <p:cNvSpPr>
            <a:spLocks noGrp="1"/>
          </p:cNvSpPr>
          <p:nvPr>
            <p:ph type="body" sz="quarter" idx="16" hasCustomPrompt="1"/>
          </p:nvPr>
        </p:nvSpPr>
        <p:spPr>
          <a:xfrm>
            <a:off x="508532" y="1844676"/>
            <a:ext cx="7532156"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1301309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2 columns dark logo">
    <p:bg>
      <p:bgPr>
        <a:solidFill>
          <a:schemeClr val="accent4"/>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Tree>
    <p:extLst>
      <p:ext uri="{BB962C8B-B14F-4D97-AF65-F5344CB8AC3E}">
        <p14:creationId xmlns:p14="http://schemas.microsoft.com/office/powerpoint/2010/main" val="1896113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light logo">
    <p:bg>
      <p:bgPr>
        <a:solidFill>
          <a:schemeClr val="tx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BF20641-6024-1D7D-CD53-F1DC401D9D4E}"/>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DF6CB513-79BC-2645-FFFD-59E63B65A523}"/>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679"/>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Tree>
    <p:extLst>
      <p:ext uri="{BB962C8B-B14F-4D97-AF65-F5344CB8AC3E}">
        <p14:creationId xmlns:p14="http://schemas.microsoft.com/office/powerpoint/2010/main" val="9541424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2 columns and subheads dark logo">
    <p:bg>
      <p:bgPr>
        <a:solidFill>
          <a:schemeClr val="accent6"/>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p:nvPicPr>
        <p:blipFill>
          <a:blip r:embed="rId2"/>
          <a:stretch>
            <a:fillRect/>
          </a:stretch>
        </p:blipFill>
        <p:spPr>
          <a:xfrm>
            <a:off x="203078" y="6371736"/>
            <a:ext cx="1255194" cy="261683"/>
          </a:xfrm>
          <a:prstGeom prst="rect">
            <a:avLst/>
          </a:prstGeom>
        </p:spPr>
      </p:pic>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2986722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2 columns and subheads light logo">
    <p:bg>
      <p:bgPr>
        <a:solidFill>
          <a:schemeClr val="accent1"/>
        </a:solidFill>
        <a:effectLst/>
      </p:bgPr>
    </p:bg>
    <p:spTree>
      <p:nvGrpSpPr>
        <p:cNvPr id="1" name=""/>
        <p:cNvGrpSpPr/>
        <p:nvPr/>
      </p:nvGrpSpPr>
      <p:grpSpPr>
        <a:xfrm>
          <a:off x="0" y="0"/>
          <a:ext cx="0" cy="0"/>
          <a:chOff x="0" y="0"/>
          <a:chExt cx="0" cy="0"/>
        </a:xfrm>
      </p:grpSpPr>
      <p:pic>
        <p:nvPicPr>
          <p:cNvPr id="6" name="Picture 5" descr="A white circle with black background&#10;&#10;AI-generated content may be incorrect.">
            <a:extLst>
              <a:ext uri="{FF2B5EF4-FFF2-40B4-BE49-F238E27FC236}">
                <a16:creationId xmlns:a16="http://schemas.microsoft.com/office/drawing/2014/main" id="{B0BB70C3-A052-6465-5890-050D10E5E099}"/>
              </a:ext>
            </a:extLst>
          </p:cNvPr>
          <p:cNvPicPr/>
          <p:nvPr userDrawn="1"/>
        </p:nvPicPr>
        <p:blipFill>
          <a:blip r:embed="rId2"/>
          <a:stretch>
            <a:fillRect/>
          </a:stretch>
        </p:blipFill>
        <p:spPr>
          <a:xfrm>
            <a:off x="205242" y="6369457"/>
            <a:ext cx="1252800" cy="266400"/>
          </a:xfrm>
          <a:prstGeom prst="rect">
            <a:avLst/>
          </a:prstGeom>
        </p:spPr>
      </p:pic>
      <p:sp>
        <p:nvSpPr>
          <p:cNvPr id="5" name="Rounded Rectangle 27">
            <a:extLst>
              <a:ext uri="{FF2B5EF4-FFF2-40B4-BE49-F238E27FC236}">
                <a16:creationId xmlns:a16="http://schemas.microsoft.com/office/drawing/2014/main" id="{A0E60FAE-8339-C985-7BE5-017CF05E99DA}"/>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2" y="1173163"/>
            <a:ext cx="5552995"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3" name="Text Placeholder 24">
            <a:extLst>
              <a:ext uri="{FF2B5EF4-FFF2-40B4-BE49-F238E27FC236}">
                <a16:creationId xmlns:a16="http://schemas.microsoft.com/office/drawing/2014/main" id="{4B7717A5-7B11-C517-FE33-F1296EE3E5BB}"/>
              </a:ext>
            </a:extLst>
          </p:cNvPr>
          <p:cNvSpPr>
            <a:spLocks noGrp="1"/>
          </p:cNvSpPr>
          <p:nvPr>
            <p:ph type="body" sz="quarter" idx="84" hasCustomPrompt="1"/>
          </p:nvPr>
        </p:nvSpPr>
        <p:spPr>
          <a:xfrm>
            <a:off x="6286152" y="1844675"/>
            <a:ext cx="5397318" cy="3168650"/>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endParaRPr lang="en-US" dirty="0">
              <a:sym typeface="Helvetica Neue Light"/>
            </a:endParaRPr>
          </a:p>
        </p:txBody>
      </p:sp>
      <p:sp>
        <p:nvSpPr>
          <p:cNvPr id="11" name="Text Placeholder 10">
            <a:extLst>
              <a:ext uri="{FF2B5EF4-FFF2-40B4-BE49-F238E27FC236}">
                <a16:creationId xmlns:a16="http://schemas.microsoft.com/office/drawing/2014/main" id="{1E6F58D1-0CE3-46F0-D751-83D91F31AB33}"/>
              </a:ext>
            </a:extLst>
          </p:cNvPr>
          <p:cNvSpPr>
            <a:spLocks noGrp="1"/>
          </p:cNvSpPr>
          <p:nvPr>
            <p:ph type="body" sz="quarter" idx="85" hasCustomPrompt="1"/>
          </p:nvPr>
        </p:nvSpPr>
        <p:spPr>
          <a:xfrm>
            <a:off x="6286500" y="1173163"/>
            <a:ext cx="53969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912179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3 columns and subheads dark logo">
    <p:bg>
      <p:bgPr>
        <a:solidFill>
          <a:schemeClr val="accent5"/>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pic>
        <p:nvPicPr>
          <p:cNvPr id="3" name="Picture 2" descr="A white circle with black background&#10;&#10;AI-generated content may be incorrect.">
            <a:extLst>
              <a:ext uri="{FF2B5EF4-FFF2-40B4-BE49-F238E27FC236}">
                <a16:creationId xmlns:a16="http://schemas.microsoft.com/office/drawing/2014/main" id="{0650DF23-6A70-950D-349A-2FD21D0D4BD3}"/>
              </a:ext>
            </a:extLst>
          </p:cNvPr>
          <p:cNvPicPr/>
          <p:nvPr userDrawn="1"/>
        </p:nvPicPr>
        <p:blipFill>
          <a:blip r:embed="rId2"/>
          <a:stretch>
            <a:fillRect/>
          </a:stretch>
        </p:blipFill>
        <p:spPr>
          <a:xfrm>
            <a:off x="205242" y="6369457"/>
            <a:ext cx="1252800" cy="266400"/>
          </a:xfrm>
          <a:prstGeom prst="rect">
            <a:avLst/>
          </a:prstGeom>
        </p:spPr>
      </p:pic>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tx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4" name="Picture 3" descr="A group of blue circles&#10;&#10;AI-generated content may be incorrect.">
            <a:extLst>
              <a:ext uri="{FF2B5EF4-FFF2-40B4-BE49-F238E27FC236}">
                <a16:creationId xmlns:a16="http://schemas.microsoft.com/office/drawing/2014/main" id="{FF597162-1ABE-A3C4-D1E3-AC0FE6EE1189}"/>
              </a:ext>
            </a:extLst>
          </p:cNvPr>
          <p:cNvPicPr>
            <a:picLocks/>
          </p:cNvPicPr>
          <p:nvPr userDrawn="1"/>
        </p:nvPicPr>
        <p:blipFill>
          <a:blip r:embed="rId3"/>
          <a:stretch>
            <a:fillRect/>
          </a:stretch>
        </p:blipFill>
        <p:spPr>
          <a:xfrm>
            <a:off x="203078" y="6371736"/>
            <a:ext cx="1255194" cy="261683"/>
          </a:xfrm>
          <a:prstGeom prst="rect">
            <a:avLst/>
          </a:prstGeom>
        </p:spPr>
      </p:pic>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spTree>
    <p:extLst>
      <p:ext uri="{BB962C8B-B14F-4D97-AF65-F5344CB8AC3E}">
        <p14:creationId xmlns:p14="http://schemas.microsoft.com/office/powerpoint/2010/main" val="1085546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3 columns and subheads light logo">
    <p:bg>
      <p:bgPr>
        <a:solidFill>
          <a:schemeClr val="accent1"/>
        </a:solidFill>
        <a:effectLst/>
      </p:bgPr>
    </p:bg>
    <p:spTree>
      <p:nvGrpSpPr>
        <p:cNvPr id="1" name=""/>
        <p:cNvGrpSpPr/>
        <p:nvPr/>
      </p:nvGrpSpPr>
      <p:grpSpPr>
        <a:xfrm>
          <a:off x="0" y="0"/>
          <a:ext cx="0" cy="0"/>
          <a:chOff x="0" y="0"/>
          <a:chExt cx="0" cy="0"/>
        </a:xfrm>
      </p:grpSpPr>
      <p:sp>
        <p:nvSpPr>
          <p:cNvPr id="5" name="Rounded Rectangle 27">
            <a:extLst>
              <a:ext uri="{FF2B5EF4-FFF2-40B4-BE49-F238E27FC236}">
                <a16:creationId xmlns:a16="http://schemas.microsoft.com/office/drawing/2014/main" id="{7FD2AF75-0473-87AD-C0C8-8B2B2DDD222B}"/>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3568168"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2"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0" name="Text Placeholder 24">
            <a:extLst>
              <a:ext uri="{FF2B5EF4-FFF2-40B4-BE49-F238E27FC236}">
                <a16:creationId xmlns:a16="http://schemas.microsoft.com/office/drawing/2014/main" id="{FF655C71-7EA6-5CC0-B669-9685229513FE}"/>
              </a:ext>
            </a:extLst>
          </p:cNvPr>
          <p:cNvSpPr>
            <a:spLocks noGrp="1"/>
          </p:cNvSpPr>
          <p:nvPr>
            <p:ph type="body" sz="quarter" idx="84" hasCustomPrompt="1"/>
          </p:nvPr>
        </p:nvSpPr>
        <p:spPr>
          <a:xfrm>
            <a:off x="4311916"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2" name="Text Placeholder 24">
            <a:extLst>
              <a:ext uri="{FF2B5EF4-FFF2-40B4-BE49-F238E27FC236}">
                <a16:creationId xmlns:a16="http://schemas.microsoft.com/office/drawing/2014/main" id="{50C3176E-24F9-4254-A184-D72E023202D4}"/>
              </a:ext>
            </a:extLst>
          </p:cNvPr>
          <p:cNvSpPr>
            <a:spLocks noGrp="1"/>
          </p:cNvSpPr>
          <p:nvPr>
            <p:ph type="body" sz="quarter" idx="85" hasCustomPrompt="1"/>
          </p:nvPr>
        </p:nvSpPr>
        <p:spPr>
          <a:xfrm>
            <a:off x="8199704" y="1844676"/>
            <a:ext cx="356816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sp>
        <p:nvSpPr>
          <p:cNvPr id="13" name="Text Placeholder 10">
            <a:extLst>
              <a:ext uri="{FF2B5EF4-FFF2-40B4-BE49-F238E27FC236}">
                <a16:creationId xmlns:a16="http://schemas.microsoft.com/office/drawing/2014/main" id="{9ED902FD-2188-CEE7-78B5-9186B26F0E97}"/>
              </a:ext>
            </a:extLst>
          </p:cNvPr>
          <p:cNvSpPr>
            <a:spLocks noGrp="1"/>
          </p:cNvSpPr>
          <p:nvPr>
            <p:ph type="body" sz="quarter" idx="86" hasCustomPrompt="1"/>
          </p:nvPr>
        </p:nvSpPr>
        <p:spPr>
          <a:xfrm>
            <a:off x="4311916" y="1173163"/>
            <a:ext cx="3568168" cy="347662"/>
          </a:xfrm>
        </p:spPr>
        <p:txBody>
          <a:bodyPr>
            <a:noAutofit/>
          </a:bodyPr>
          <a:lstStyle>
            <a:lvl1pPr>
              <a:buNone/>
              <a:defRPr sz="2000"/>
            </a:lvl1pPr>
          </a:lstStyle>
          <a:p>
            <a:pPr lvl="0"/>
            <a:r>
              <a:rPr lang="en-US" dirty="0"/>
              <a:t>Subheading goes here</a:t>
            </a:r>
          </a:p>
        </p:txBody>
      </p:sp>
      <p:sp>
        <p:nvSpPr>
          <p:cNvPr id="14" name="Text Placeholder 10">
            <a:extLst>
              <a:ext uri="{FF2B5EF4-FFF2-40B4-BE49-F238E27FC236}">
                <a16:creationId xmlns:a16="http://schemas.microsoft.com/office/drawing/2014/main" id="{809BF637-140B-703B-4DEE-9A9624536665}"/>
              </a:ext>
            </a:extLst>
          </p:cNvPr>
          <p:cNvSpPr>
            <a:spLocks noGrp="1"/>
          </p:cNvSpPr>
          <p:nvPr>
            <p:ph type="body" sz="quarter" idx="87" hasCustomPrompt="1"/>
          </p:nvPr>
        </p:nvSpPr>
        <p:spPr>
          <a:xfrm>
            <a:off x="8199704" y="1173163"/>
            <a:ext cx="3568168" cy="347662"/>
          </a:xfrm>
        </p:spPr>
        <p:txBody>
          <a:bodyPr>
            <a:noAutofit/>
          </a:bodyPr>
          <a:lstStyle>
            <a:lvl1pPr>
              <a:buNone/>
              <a:defRPr sz="2000"/>
            </a:lvl1pPr>
          </a:lstStyle>
          <a:p>
            <a:pPr lvl="0"/>
            <a:r>
              <a:rPr lang="en-US" dirty="0"/>
              <a:t>Subheading goes here</a:t>
            </a:r>
          </a:p>
        </p:txBody>
      </p:sp>
      <p:pic>
        <p:nvPicPr>
          <p:cNvPr id="11" name="Picture 10" descr="A white circle with black background&#10;&#10;AI-generated content may be incorrect.">
            <a:extLst>
              <a:ext uri="{FF2B5EF4-FFF2-40B4-BE49-F238E27FC236}">
                <a16:creationId xmlns:a16="http://schemas.microsoft.com/office/drawing/2014/main" id="{B99151A8-A22E-C083-109C-01702C1F8F94}"/>
              </a:ext>
            </a:extLst>
          </p:cNvPr>
          <p:cNvPicPr/>
          <p:nvPr userDrawn="1"/>
        </p:nvPicPr>
        <p:blipFill>
          <a:blip r:embed="rId2"/>
          <a:stretch>
            <a:fillRect/>
          </a:stretch>
        </p:blipFill>
        <p:spPr>
          <a:xfrm>
            <a:off x="205242" y="6369457"/>
            <a:ext cx="1252800" cy="266400"/>
          </a:xfrm>
          <a:prstGeom prst="rect">
            <a:avLst/>
          </a:prstGeom>
        </p:spPr>
      </p:pic>
    </p:spTree>
    <p:extLst>
      <p:ext uri="{BB962C8B-B14F-4D97-AF65-F5344CB8AC3E}">
        <p14:creationId xmlns:p14="http://schemas.microsoft.com/office/powerpoint/2010/main" val="323677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1 column and image light logo">
    <p:bg>
      <p:bgPr>
        <a:solidFill>
          <a:schemeClr val="accent2"/>
        </a:solidFill>
        <a:effectLst/>
      </p:bgPr>
    </p:bg>
    <p:spTree>
      <p:nvGrpSpPr>
        <p:cNvPr id="1" name=""/>
        <p:cNvGrpSpPr/>
        <p:nvPr/>
      </p:nvGrpSpPr>
      <p:grpSpPr>
        <a:xfrm>
          <a:off x="0" y="0"/>
          <a:ext cx="0" cy="0"/>
          <a:chOff x="0" y="0"/>
          <a:chExt cx="0" cy="0"/>
        </a:xfrm>
      </p:grpSpPr>
      <p:sp>
        <p:nvSpPr>
          <p:cNvPr id="4" name="Rounded Rectangle 27">
            <a:extLst>
              <a:ext uri="{FF2B5EF4-FFF2-40B4-BE49-F238E27FC236}">
                <a16:creationId xmlns:a16="http://schemas.microsoft.com/office/drawing/2014/main" id="{D5C0E319-268E-D627-A9CE-48C986907520}"/>
              </a:ext>
            </a:extLst>
          </p:cNvPr>
          <p:cNvSpPr/>
          <p:nvPr userDrawn="1"/>
        </p:nvSpPr>
        <p:spPr>
          <a:xfrm>
            <a:off x="211319" y="220358"/>
            <a:ext cx="11788593" cy="5781672"/>
          </a:xfrm>
          <a:prstGeom prst="roundRect">
            <a:avLst>
              <a:gd name="adj" fmla="val 157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0" dirty="0">
                <a:solidFill>
                  <a:schemeClr val="bg1"/>
                </a:solidFill>
                <a:latin typeface="Inter Tight" pitchFamily="2" charset="0"/>
                <a:ea typeface="Inter Tight" pitchFamily="2" charset="0"/>
                <a:cs typeface="Inter Tight" pitchFamily="2" charset="0"/>
              </a:rPr>
              <a:t>--</a:t>
            </a:r>
          </a:p>
        </p:txBody>
      </p:sp>
      <p:sp>
        <p:nvSpPr>
          <p:cNvPr id="2" name="Text Placeholder 10">
            <a:extLst>
              <a:ext uri="{FF2B5EF4-FFF2-40B4-BE49-F238E27FC236}">
                <a16:creationId xmlns:a16="http://schemas.microsoft.com/office/drawing/2014/main" id="{E39C7956-02D2-33D9-2E78-8BFFD92119A9}"/>
              </a:ext>
            </a:extLst>
          </p:cNvPr>
          <p:cNvSpPr>
            <a:spLocks noGrp="1"/>
          </p:cNvSpPr>
          <p:nvPr>
            <p:ph type="body" sz="quarter" idx="83" hasCustomPrompt="1"/>
          </p:nvPr>
        </p:nvSpPr>
        <p:spPr>
          <a:xfrm>
            <a:off x="6588682" y="6480592"/>
            <a:ext cx="5398076" cy="157051"/>
          </a:xfrm>
        </p:spPr>
        <p:txBody>
          <a:bodyPr>
            <a:noAutofit/>
          </a:bodyPr>
          <a:lstStyle>
            <a:lvl1pPr algn="r">
              <a:buNone/>
              <a:defRPr sz="1000" b="0">
                <a:solidFill>
                  <a:schemeClr val="bg1"/>
                </a:solidFill>
              </a:defRPr>
            </a:lvl1pPr>
          </a:lstStyle>
          <a:p>
            <a:pPr lvl="0"/>
            <a:r>
              <a:rPr lang="en-US" dirty="0"/>
              <a:t>Source goes here</a:t>
            </a:r>
          </a:p>
        </p:txBody>
      </p:sp>
      <p:sp>
        <p:nvSpPr>
          <p:cNvPr id="7" name="Title 1">
            <a:extLst>
              <a:ext uri="{FF2B5EF4-FFF2-40B4-BE49-F238E27FC236}">
                <a16:creationId xmlns:a16="http://schemas.microsoft.com/office/drawing/2014/main" id="{BD0C2CD6-DFC4-C610-9FEF-BA1909FF0DFB}"/>
              </a:ext>
            </a:extLst>
          </p:cNvPr>
          <p:cNvSpPr>
            <a:spLocks noGrp="1"/>
          </p:cNvSpPr>
          <p:nvPr>
            <p:ph type="title" hasCustomPrompt="1"/>
          </p:nvPr>
        </p:nvSpPr>
        <p:spPr>
          <a:xfrm>
            <a:off x="510922" y="476824"/>
            <a:ext cx="10837631" cy="525552"/>
          </a:xfrm>
          <a:noFill/>
        </p:spPr>
        <p:txBody>
          <a:bodyPr>
            <a:noAutofit/>
          </a:bodyPr>
          <a:lstStyle>
            <a:lvl1pPr>
              <a:defRPr sz="4400">
                <a:solidFill>
                  <a:schemeClr val="tx1"/>
                </a:solidFill>
              </a:defRPr>
            </a:lvl1pPr>
          </a:lstStyle>
          <a:p>
            <a:r>
              <a:rPr lang="en-GB" dirty="0"/>
              <a:t>Heading goes here</a:t>
            </a:r>
            <a:endParaRPr lang="en-US" dirty="0"/>
          </a:p>
        </p:txBody>
      </p:sp>
      <p:sp>
        <p:nvSpPr>
          <p:cNvPr id="8" name="Subtitle 2">
            <a:extLst>
              <a:ext uri="{FF2B5EF4-FFF2-40B4-BE49-F238E27FC236}">
                <a16:creationId xmlns:a16="http://schemas.microsoft.com/office/drawing/2014/main" id="{F4EBD079-F166-7ED7-46C3-C85E7A358110}"/>
              </a:ext>
            </a:extLst>
          </p:cNvPr>
          <p:cNvSpPr>
            <a:spLocks noGrp="1"/>
          </p:cNvSpPr>
          <p:nvPr>
            <p:ph type="subTitle" idx="1" hasCustomPrompt="1"/>
          </p:nvPr>
        </p:nvSpPr>
        <p:spPr>
          <a:xfrm>
            <a:off x="508533" y="1173163"/>
            <a:ext cx="6595530" cy="347555"/>
          </a:xfrm>
        </p:spPr>
        <p:txBody>
          <a:bodyPr>
            <a:noAutofit/>
          </a:bodyPr>
          <a:lstStyle>
            <a:lvl1pPr marL="0" indent="0" algn="l">
              <a:buNone/>
              <a:defRPr sz="20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Subheading goes here</a:t>
            </a:r>
            <a:endParaRPr lang="en-US" dirty="0"/>
          </a:p>
        </p:txBody>
      </p:sp>
      <p:sp>
        <p:nvSpPr>
          <p:cNvPr id="9" name="Text Placeholder 24">
            <a:extLst>
              <a:ext uri="{FF2B5EF4-FFF2-40B4-BE49-F238E27FC236}">
                <a16:creationId xmlns:a16="http://schemas.microsoft.com/office/drawing/2014/main" id="{D52C263D-3FD0-5222-9C4F-1179627C84B7}"/>
              </a:ext>
            </a:extLst>
          </p:cNvPr>
          <p:cNvSpPr>
            <a:spLocks noGrp="1"/>
          </p:cNvSpPr>
          <p:nvPr>
            <p:ph type="body" sz="quarter" idx="16" hasCustomPrompt="1"/>
          </p:nvPr>
        </p:nvSpPr>
        <p:spPr>
          <a:xfrm>
            <a:off x="508533" y="1844676"/>
            <a:ext cx="6517108" cy="3984624"/>
          </a:xfrm>
        </p:spPr>
        <p:txBody>
          <a:bodyPr>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a:solidFill>
                  <a:schemeClr val="tx1"/>
                </a:solidFill>
              </a:defRPr>
            </a:lvl1pPr>
          </a:lstStyle>
          <a:p>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Morbi </a:t>
            </a:r>
            <a:r>
              <a:rPr lang="en-US" dirty="0" err="1">
                <a:sym typeface="Helvetica Neue Light"/>
              </a:rPr>
              <a:t>tristique</a:t>
            </a:r>
            <a:r>
              <a:rPr lang="en-US" dirty="0">
                <a:sym typeface="Helvetica Neue Light"/>
              </a:rPr>
              <a:t> </a:t>
            </a:r>
            <a:r>
              <a:rPr lang="en-US" dirty="0" err="1">
                <a:sym typeface="Helvetica Neue Light"/>
              </a:rPr>
              <a:t>interdum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a:t>
            </a:r>
            <a:r>
              <a:rPr lang="en-US" dirty="0" err="1">
                <a:sym typeface="Helvetica Neue Light"/>
              </a:rPr>
              <a:t>convalli</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r>
              <a:rPr lang="en-US" dirty="0">
                <a:sym typeface="Helvetica Neue Light"/>
              </a:rPr>
              <a:t>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r>
              <a:rPr lang="en-US" dirty="0" err="1">
                <a:sym typeface="Helvetica Neue Light"/>
              </a:rPr>
              <a:t>Vivamus</a:t>
            </a:r>
            <a:r>
              <a:rPr lang="en-US" dirty="0">
                <a:sym typeface="Helvetica Neue Light"/>
              </a:rPr>
              <a:t> </a:t>
            </a:r>
            <a:r>
              <a:rPr lang="en-US" dirty="0" err="1">
                <a:sym typeface="Helvetica Neue Light"/>
              </a:rPr>
              <a:t>vehicula</a:t>
            </a:r>
            <a:r>
              <a:rPr lang="en-US" dirty="0">
                <a:sym typeface="Helvetica Neue Light"/>
              </a:rPr>
              <a:t> </a:t>
            </a:r>
            <a:r>
              <a:rPr lang="en-US" dirty="0" err="1">
                <a:sym typeface="Helvetica Neue Light"/>
              </a:rPr>
              <a:t>arcu</a:t>
            </a:r>
            <a:r>
              <a:rPr lang="en-US" dirty="0">
                <a:sym typeface="Helvetica Neue Light"/>
              </a:rPr>
              <a:t> </a:t>
            </a:r>
            <a:r>
              <a:rPr lang="en-US" dirty="0" err="1">
                <a:sym typeface="Helvetica Neue Light"/>
              </a:rPr>
              <a:t>felis</a:t>
            </a:r>
            <a:r>
              <a:rPr lang="en-US" dirty="0">
                <a:sym typeface="Helvetica Neue Light"/>
              </a:rPr>
              <a:t>, semper </a:t>
            </a:r>
            <a:r>
              <a:rPr lang="en-US" dirty="0" err="1">
                <a:sym typeface="Helvetica Neue Light"/>
              </a:rPr>
              <a:t>sagittis</a:t>
            </a:r>
            <a:r>
              <a:rPr lang="en-US" dirty="0">
                <a:sym typeface="Helvetica Neue Light"/>
              </a:rPr>
              <a:t> </a:t>
            </a:r>
            <a:r>
              <a:rPr lang="en-US" dirty="0" err="1">
                <a:sym typeface="Helvetica Neue Light"/>
              </a:rPr>
              <a:t>nisl</a:t>
            </a:r>
            <a:r>
              <a:rPr lang="en-US" dirty="0">
                <a:sym typeface="Helvetica Neue Light"/>
              </a:rPr>
              <a:t> </a:t>
            </a:r>
            <a:r>
              <a:rPr lang="en-US" dirty="0" err="1">
                <a:sym typeface="Helvetica Neue Light"/>
              </a:rPr>
              <a:t>condimentum</a:t>
            </a:r>
            <a:r>
              <a:rPr lang="en-US" dirty="0">
                <a:sym typeface="Helvetica Neue Light"/>
              </a:rPr>
              <a:t> vel. </a:t>
            </a:r>
            <a:r>
              <a:rPr lang="en-US" dirty="0" err="1">
                <a:sym typeface="Helvetica Neue Light"/>
              </a:rPr>
              <a:t>Morbm</a:t>
            </a:r>
            <a:r>
              <a:rPr lang="en-US" dirty="0">
                <a:sym typeface="Helvetica Neue Light"/>
              </a:rPr>
              <a:t> tempus. Sed </a:t>
            </a:r>
            <a:r>
              <a:rPr lang="en-US" dirty="0" err="1">
                <a:sym typeface="Helvetica Neue Light"/>
              </a:rPr>
              <a:t>ut</a:t>
            </a:r>
            <a:r>
              <a:rPr lang="en-US" dirty="0">
                <a:sym typeface="Helvetica Neue Light"/>
              </a:rPr>
              <a:t> ipsum </a:t>
            </a:r>
            <a:r>
              <a:rPr lang="en-US" dirty="0" err="1">
                <a:sym typeface="Helvetica Neue Light"/>
              </a:rPr>
              <a:t>fringilla</a:t>
            </a:r>
            <a:r>
              <a:rPr lang="en-US" dirty="0">
                <a:sym typeface="Helvetica Neue Light"/>
              </a:rPr>
              <a:t> </a:t>
            </a:r>
            <a:r>
              <a:rPr lang="en-US" dirty="0" err="1">
                <a:sym typeface="Helvetica Neue Light"/>
              </a:rPr>
              <a:t>enim</a:t>
            </a:r>
            <a:r>
              <a:rPr lang="en-US" dirty="0">
                <a:sym typeface="Helvetica Neue Light"/>
              </a:rPr>
              <a:t> </a:t>
            </a:r>
            <a:r>
              <a:rPr lang="en-US" dirty="0" err="1">
                <a:sym typeface="Helvetica Neue Light"/>
              </a:rPr>
              <a:t>aliquet</a:t>
            </a:r>
            <a:r>
              <a:rPr lang="en-US" dirty="0">
                <a:sym typeface="Helvetica Neue Light"/>
              </a:rPr>
              <a:t> </a:t>
            </a:r>
            <a:r>
              <a:rPr lang="en-US" dirty="0" err="1">
                <a:sym typeface="Helvetica Neue Light"/>
              </a:rPr>
              <a:t>finibus</a:t>
            </a:r>
            <a:r>
              <a:rPr lang="en-US" dirty="0">
                <a:sym typeface="Helvetica Neue Light"/>
              </a:rPr>
              <a:t> in vitae ante. Sed </a:t>
            </a:r>
            <a:r>
              <a:rPr lang="en-US" dirty="0" err="1">
                <a:sym typeface="Helvetica Neue Light"/>
              </a:rPr>
              <a:t>iaculis</a:t>
            </a:r>
            <a:r>
              <a:rPr lang="en-US" dirty="0">
                <a:sym typeface="Helvetica Neue Light"/>
              </a:rPr>
              <a:t> </a:t>
            </a:r>
            <a:r>
              <a:rPr lang="en-US" dirty="0" err="1">
                <a:sym typeface="Helvetica Neue Light"/>
              </a:rPr>
              <a:t>scelerisque</a:t>
            </a:r>
            <a:r>
              <a:rPr lang="en-US" dirty="0">
                <a:sym typeface="Helvetica Neue Light"/>
              </a:rPr>
              <a:t> </a:t>
            </a:r>
            <a:r>
              <a:rPr lang="en-US" dirty="0" err="1">
                <a:sym typeface="Helvetica Neue Light"/>
              </a:rPr>
              <a:t>lacus</a:t>
            </a:r>
            <a:r>
              <a:rPr lang="en-US" dirty="0">
                <a:sym typeface="Helvetica Neue Light"/>
              </a:rPr>
              <a:t>, </a:t>
            </a:r>
            <a:r>
              <a:rPr lang="en-US" dirty="0" err="1">
                <a:sym typeface="Helvetica Neue Light"/>
              </a:rPr>
              <a:t>eu</a:t>
            </a:r>
            <a:r>
              <a:rPr lang="en-US" dirty="0">
                <a:sym typeface="Helvetica Neue Light"/>
              </a:rPr>
              <a:t> </a:t>
            </a:r>
            <a:r>
              <a:rPr lang="en-US" dirty="0" err="1">
                <a:sym typeface="Helvetica Neue Light"/>
              </a:rPr>
              <a:t>fringilla</a:t>
            </a:r>
            <a:r>
              <a:rPr lang="en-US" dirty="0">
                <a:sym typeface="Helvetica Neue Light"/>
              </a:rPr>
              <a:t> libero convallis </a:t>
            </a:r>
            <a:r>
              <a:rPr lang="en-US" dirty="0" err="1">
                <a:sym typeface="Helvetica Neue Light"/>
              </a:rPr>
              <a:t>tincidunt</a:t>
            </a:r>
            <a:r>
              <a:rPr lang="en-US" dirty="0">
                <a:sym typeface="Helvetica Neue Light"/>
              </a:rPr>
              <a:t>. </a:t>
            </a:r>
          </a:p>
          <a:p>
            <a:pPr marL="0" marR="0" lvl="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a:pPr>
            <a:endParaRPr lang="en-US" dirty="0">
              <a:sym typeface="Helvetica Neue Light"/>
            </a:endParaRPr>
          </a:p>
          <a:p>
            <a:endParaRPr lang="en-US" dirty="0">
              <a:sym typeface="Helvetica Neue Light"/>
            </a:endParaRPr>
          </a:p>
        </p:txBody>
      </p:sp>
      <p:pic>
        <p:nvPicPr>
          <p:cNvPr id="3" name="Picture 2" descr="A white circle with black background&#10;&#10;AI-generated content may be incorrect.">
            <a:extLst>
              <a:ext uri="{FF2B5EF4-FFF2-40B4-BE49-F238E27FC236}">
                <a16:creationId xmlns:a16="http://schemas.microsoft.com/office/drawing/2014/main" id="{B84995FD-597D-11FB-775F-8D431773E468}"/>
              </a:ext>
            </a:extLst>
          </p:cNvPr>
          <p:cNvPicPr/>
          <p:nvPr/>
        </p:nvPicPr>
        <p:blipFill>
          <a:blip r:embed="rId2"/>
          <a:stretch>
            <a:fillRect/>
          </a:stretch>
        </p:blipFill>
        <p:spPr>
          <a:xfrm>
            <a:off x="205242" y="6369457"/>
            <a:ext cx="1252800" cy="266400"/>
          </a:xfrm>
          <a:prstGeom prst="rect">
            <a:avLst/>
          </a:prstGeom>
        </p:spPr>
      </p:pic>
      <p:sp>
        <p:nvSpPr>
          <p:cNvPr id="5" name="Picture Placeholder 12">
            <a:extLst>
              <a:ext uri="{FF2B5EF4-FFF2-40B4-BE49-F238E27FC236}">
                <a16:creationId xmlns:a16="http://schemas.microsoft.com/office/drawing/2014/main" id="{536C4448-A2C4-ECA8-1DE9-7250AF16D8C6}"/>
              </a:ext>
            </a:extLst>
          </p:cNvPr>
          <p:cNvSpPr>
            <a:spLocks noGrp="1"/>
          </p:cNvSpPr>
          <p:nvPr>
            <p:ph type="pic" sz="quarter" idx="10"/>
          </p:nvPr>
        </p:nvSpPr>
        <p:spPr>
          <a:xfrm>
            <a:off x="7277100" y="1173163"/>
            <a:ext cx="4617720" cy="4732337"/>
          </a:xfrm>
          <a:prstGeom prst="roundRect">
            <a:avLst>
              <a:gd name="adj" fmla="val 1469"/>
            </a:avLst>
          </a:prstGeom>
          <a:blipFill>
            <a:blip r:embed="rId3"/>
            <a:srcRect/>
            <a:stretch>
              <a:fillRect l="-564" r="-564"/>
            </a:stretch>
          </a:blipFill>
        </p:spPr>
        <p:txBody>
          <a:bodyPr/>
          <a:lstStyle/>
          <a:p>
            <a:endParaRPr lang="en-US" dirty="0"/>
          </a:p>
        </p:txBody>
      </p:sp>
    </p:spTree>
    <p:extLst>
      <p:ext uri="{BB962C8B-B14F-4D97-AF65-F5344CB8AC3E}">
        <p14:creationId xmlns:p14="http://schemas.microsoft.com/office/powerpoint/2010/main" val="24239694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5296A7-B999-93D2-3582-3A5FDF7AB5CB}"/>
              </a:ext>
            </a:extLst>
          </p:cNvPr>
          <p:cNvSpPr>
            <a:spLocks noGrp="1"/>
          </p:cNvSpPr>
          <p:nvPr>
            <p:ph type="title"/>
          </p:nvPr>
        </p:nvSpPr>
        <p:spPr>
          <a:xfrm>
            <a:off x="197984" y="244355"/>
            <a:ext cx="11651873" cy="1325563"/>
          </a:xfrm>
          <a:prstGeom prst="rect">
            <a:avLst/>
          </a:prstGeom>
        </p:spPr>
        <p:txBody>
          <a:bodyPr vert="horz" lIns="0" tIns="0" rIns="0" bIns="0" rtlCol="0" anchor="t" anchorCtr="0">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08C00E4E-AA31-4487-53C8-F719BA085C1E}"/>
              </a:ext>
            </a:extLst>
          </p:cNvPr>
          <p:cNvSpPr>
            <a:spLocks noGrp="1"/>
          </p:cNvSpPr>
          <p:nvPr>
            <p:ph type="body" idx="1"/>
          </p:nvPr>
        </p:nvSpPr>
        <p:spPr>
          <a:xfrm>
            <a:off x="197985" y="1569918"/>
            <a:ext cx="11651874" cy="44831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03A4BEB0-DB4E-FC9A-83D3-4796BC9590DC}"/>
              </a:ext>
            </a:extLst>
          </p:cNvPr>
          <p:cNvSpPr>
            <a:spLocks noGrp="1"/>
          </p:cNvSpPr>
          <p:nvPr>
            <p:ph type="dt" sz="half" idx="2"/>
          </p:nvPr>
        </p:nvSpPr>
        <p:spPr>
          <a:xfrm>
            <a:off x="227013" y="6417330"/>
            <a:ext cx="2743200" cy="196315"/>
          </a:xfrm>
          <a:prstGeom prst="rect">
            <a:avLst/>
          </a:prstGeom>
        </p:spPr>
        <p:txBody>
          <a:bodyPr vert="horz" lIns="0" tIns="0" rIns="0" bIns="0" rtlCol="0" anchor="t"/>
          <a:lstStyle>
            <a:lvl1pPr algn="l">
              <a:defRPr sz="1200">
                <a:solidFill>
                  <a:schemeClr val="tx1">
                    <a:tint val="82000"/>
                  </a:schemeClr>
                </a:solidFill>
              </a:defRPr>
            </a:lvl1pPr>
          </a:lstStyle>
          <a:p>
            <a:fld id="{33E1D87C-720A-4550-9D73-7EA436D48781}" type="datetimeFigureOut">
              <a:rPr lang="en-GB" smtClean="0"/>
              <a:t>02/08/2026</a:t>
            </a:fld>
            <a:endParaRPr lang="en-GB"/>
          </a:p>
        </p:txBody>
      </p:sp>
      <p:sp>
        <p:nvSpPr>
          <p:cNvPr id="5" name="Footer Placeholder 4">
            <a:extLst>
              <a:ext uri="{FF2B5EF4-FFF2-40B4-BE49-F238E27FC236}">
                <a16:creationId xmlns:a16="http://schemas.microsoft.com/office/drawing/2014/main" id="{1357D8B5-5EF4-BFE1-BA28-2C16D0C023ED}"/>
              </a:ext>
            </a:extLst>
          </p:cNvPr>
          <p:cNvSpPr>
            <a:spLocks noGrp="1"/>
          </p:cNvSpPr>
          <p:nvPr>
            <p:ph type="ftr" sz="quarter" idx="3"/>
          </p:nvPr>
        </p:nvSpPr>
        <p:spPr>
          <a:xfrm>
            <a:off x="4038600" y="6431912"/>
            <a:ext cx="4114800" cy="200663"/>
          </a:xfrm>
          <a:prstGeom prst="rect">
            <a:avLst/>
          </a:prstGeom>
        </p:spPr>
        <p:txBody>
          <a:bodyPr vert="horz" lIns="0" tIns="0" rIns="0" bIns="0" rtlCol="0" anchor="t"/>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6FA424BB-B773-367F-C47F-DF79E6DFAA53}"/>
              </a:ext>
            </a:extLst>
          </p:cNvPr>
          <p:cNvSpPr>
            <a:spLocks noGrp="1"/>
          </p:cNvSpPr>
          <p:nvPr>
            <p:ph type="sldNum" sz="quarter" idx="4"/>
          </p:nvPr>
        </p:nvSpPr>
        <p:spPr>
          <a:xfrm>
            <a:off x="9221787" y="6431911"/>
            <a:ext cx="2743200" cy="200664"/>
          </a:xfrm>
          <a:prstGeom prst="rect">
            <a:avLst/>
          </a:prstGeom>
        </p:spPr>
        <p:txBody>
          <a:bodyPr vert="horz" lIns="0" tIns="0" rIns="0" bIns="0" rtlCol="0" anchor="t"/>
          <a:lstStyle>
            <a:lvl1pPr algn="r">
              <a:defRPr sz="1200">
                <a:solidFill>
                  <a:schemeClr val="tx1">
                    <a:tint val="82000"/>
                  </a:schemeClr>
                </a:solidFill>
              </a:defRPr>
            </a:lvl1pPr>
          </a:lstStyle>
          <a:p>
            <a:fld id="{DADE23F3-0D08-4861-A74C-134269666392}" type="slidenum">
              <a:rPr lang="en-GB" smtClean="0"/>
              <a:t>‹#›</a:t>
            </a:fld>
            <a:endParaRPr lang="en-GB"/>
          </a:p>
        </p:txBody>
      </p:sp>
    </p:spTree>
    <p:extLst>
      <p:ext uri="{BB962C8B-B14F-4D97-AF65-F5344CB8AC3E}">
        <p14:creationId xmlns:p14="http://schemas.microsoft.com/office/powerpoint/2010/main" val="35985444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6350" indent="-6350" algn="l" defTabSz="914400" rtl="0" eaLnBrk="1" latinLnBrk="0" hangingPunct="1">
        <a:lnSpc>
          <a:spcPct val="90000"/>
        </a:lnSpc>
        <a:spcBef>
          <a:spcPts val="1000"/>
        </a:spcBef>
        <a:buFont typeface="Arial" panose="020B0604020202020204" pitchFamily="34" charset="0"/>
        <a:buChar char="•"/>
        <a:tabLst/>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4" pos="121">
          <p15:clr>
            <a:srgbClr val="F26B43"/>
          </p15:clr>
        </p15:guide>
        <p15:guide id="6" pos="1391">
          <p15:clr>
            <a:srgbClr val="F26B43"/>
          </p15:clr>
        </p15:guide>
        <p15:guide id="7" pos="2615">
          <p15:clr>
            <a:srgbClr val="F26B43"/>
          </p15:clr>
        </p15:guide>
        <p15:guide id="8" pos="5065">
          <p15:clr>
            <a:srgbClr val="F26B43"/>
          </p15:clr>
        </p15:guide>
        <p15:guide id="9" pos="6289">
          <p15:clr>
            <a:srgbClr val="F26B43"/>
          </p15:clr>
        </p15:guide>
        <p15:guide id="10" pos="7559">
          <p15:clr>
            <a:srgbClr val="F26B43"/>
          </p15:clr>
        </p15:guide>
        <p15:guide id="15" orient="horz" pos="142">
          <p15:clr>
            <a:srgbClr val="F26B43"/>
          </p15:clr>
        </p15:guide>
        <p15:guide id="17" orient="horz" pos="4178">
          <p15:clr>
            <a:srgbClr val="F26B43"/>
          </p15:clr>
        </p15:guide>
        <p15:guide id="19" pos="4475">
          <p15:clr>
            <a:srgbClr val="F26B43"/>
          </p15:clr>
        </p15:guide>
        <p15:guide id="20" orient="horz" pos="59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861E6D-CFC2-EC54-F430-6E3ACB620AB4}"/>
              </a:ext>
            </a:extLst>
          </p:cNvPr>
          <p:cNvSpPr>
            <a:spLocks noGrp="1"/>
          </p:cNvSpPr>
          <p:nvPr>
            <p:ph type="body" sz="quarter" idx="83"/>
          </p:nvPr>
        </p:nvSpPr>
        <p:spPr/>
        <p:txBody>
          <a:bodyPr/>
          <a:lstStyle/>
          <a:p>
            <a:pPr marL="158750" lvl="0" indent="0">
              <a:lnSpc>
                <a:spcPct val="100000"/>
              </a:lnSpc>
              <a:spcBef>
                <a:spcPts val="0"/>
              </a:spcBef>
              <a:buClr>
                <a:srgbClr val="000000"/>
              </a:buClr>
              <a:buSzPts val="1100"/>
              <a:defRPr/>
            </a:pPr>
            <a:r>
              <a:rPr lang="en-US" b="1" dirty="0"/>
              <a:t>Source: </a:t>
            </a:r>
            <a:r>
              <a:rPr lang="en-US" dirty="0"/>
              <a:t>IKEA 2023 DCM Awards Entry</a:t>
            </a:r>
          </a:p>
          <a:p>
            <a:endParaRPr lang="en-US" dirty="0"/>
          </a:p>
        </p:txBody>
      </p:sp>
      <p:sp>
        <p:nvSpPr>
          <p:cNvPr id="8" name="Title 2">
            <a:extLst>
              <a:ext uri="{FF2B5EF4-FFF2-40B4-BE49-F238E27FC236}">
                <a16:creationId xmlns:a16="http://schemas.microsoft.com/office/drawing/2014/main" id="{2776F7F1-05A9-38DD-7249-50525ED94B04}"/>
              </a:ext>
            </a:extLst>
          </p:cNvPr>
          <p:cNvSpPr>
            <a:spLocks noGrp="1"/>
          </p:cNvSpPr>
          <p:nvPr>
            <p:ph type="title"/>
          </p:nvPr>
        </p:nvSpPr>
        <p:spPr>
          <a:xfrm>
            <a:off x="510922" y="476824"/>
            <a:ext cx="10837631" cy="525552"/>
          </a:xfrm>
        </p:spPr>
        <p:txBody>
          <a:bodyPr/>
          <a:lstStyle/>
          <a:p>
            <a:r>
              <a:rPr lang="en-US" dirty="0"/>
              <a:t>Ikea</a:t>
            </a:r>
          </a:p>
        </p:txBody>
      </p:sp>
      <p:sp>
        <p:nvSpPr>
          <p:cNvPr id="9" name="Text Placeholder 4">
            <a:extLst>
              <a:ext uri="{FF2B5EF4-FFF2-40B4-BE49-F238E27FC236}">
                <a16:creationId xmlns:a16="http://schemas.microsoft.com/office/drawing/2014/main" id="{57C6985E-8A3D-7F38-1363-413EE0EB8B0F}"/>
              </a:ext>
            </a:extLst>
          </p:cNvPr>
          <p:cNvSpPr>
            <a:spLocks noGrp="1"/>
          </p:cNvSpPr>
          <p:nvPr>
            <p:ph type="body" sz="quarter" idx="16"/>
          </p:nvPr>
        </p:nvSpPr>
        <p:spPr>
          <a:xfrm>
            <a:off x="510922" y="1557765"/>
            <a:ext cx="7442287" cy="3895977"/>
          </a:xfrm>
        </p:spPr>
        <p:txBody>
          <a:bodyPr/>
          <a:lstStyle/>
          <a:p>
            <a:pPr lvl="0" indent="0" defTabSz="961844">
              <a:lnSpc>
                <a:spcPct val="100000"/>
              </a:lnSpc>
              <a:spcBef>
                <a:spcPts val="0"/>
              </a:spcBef>
              <a:buClr>
                <a:srgbClr val="FFFFFF"/>
              </a:buClr>
              <a:buSzPct val="100000"/>
              <a:defRPr/>
            </a:pPr>
            <a:r>
              <a:rPr lang="en-GB" sz="1500" b="1" dirty="0"/>
              <a:t>Background</a:t>
            </a:r>
            <a:br>
              <a:rPr lang="en-GB" sz="1500" b="1" dirty="0"/>
            </a:br>
            <a:r>
              <a:rPr lang="en-GB" altLang="en-US" sz="1500" dirty="0">
                <a:solidFill>
                  <a:srgbClr val="000000"/>
                </a:solidFill>
                <a:cs typeface="Arial" pitchFamily="34" charset="0"/>
              </a:rPr>
              <a:t>IKEA needed to bounce back post-Covid 19 and get people back to its stores once they reopened – and to do this successfully, IKEA needed to feel like part of the community.</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sz="1500" b="1" dirty="0"/>
              <a:t>Idea</a:t>
            </a:r>
            <a:br>
              <a:rPr lang="en-GB" sz="1500" b="1" dirty="0">
                <a:solidFill>
                  <a:srgbClr val="000000"/>
                </a:solidFill>
              </a:rPr>
            </a:br>
            <a:r>
              <a:rPr lang="en-GB" altLang="en-US" sz="1500" dirty="0">
                <a:solidFill>
                  <a:srgbClr val="000000"/>
                </a:solidFill>
                <a:cs typeface="Arial" pitchFamily="34" charset="0"/>
              </a:rPr>
              <a:t>A new media strategy was designed to bring IKEA ‘Closer to Home’ – mapping drive times around each store and prioritising ad spend in these regions.</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altLang="en-US" sz="1500" b="1" dirty="0">
                <a:solidFill>
                  <a:srgbClr val="000000"/>
                </a:solidFill>
                <a:cs typeface="Arial" pitchFamily="34" charset="0"/>
              </a:rPr>
              <a:t>Plan</a:t>
            </a:r>
            <a:br>
              <a:rPr lang="en-GB" altLang="en-US" sz="1500" dirty="0">
                <a:solidFill>
                  <a:srgbClr val="000000"/>
                </a:solidFill>
                <a:cs typeface="Arial" pitchFamily="34" charset="0"/>
              </a:rPr>
            </a:br>
            <a:r>
              <a:rPr lang="en-GB" altLang="en-US" sz="1500" dirty="0">
                <a:solidFill>
                  <a:srgbClr val="000000"/>
                </a:solidFill>
                <a:cs typeface="Arial" pitchFamily="34" charset="0"/>
              </a:rPr>
              <a:t>IKEA bought an AGP running 60” copy across a range of blockbusters and major releases. Bespoke regional end frames were also used, which were adapted to each cinemas’ nearest IKEA store.</a:t>
            </a:r>
            <a:br>
              <a:rPr lang="en-GB" altLang="en-US" sz="1500" dirty="0">
                <a:solidFill>
                  <a:srgbClr val="000000"/>
                </a:solidFill>
                <a:cs typeface="Arial" pitchFamily="34" charset="0"/>
              </a:rPr>
            </a:br>
            <a:br>
              <a:rPr lang="en-GB" altLang="en-US" sz="1500" dirty="0">
                <a:solidFill>
                  <a:srgbClr val="000000"/>
                </a:solidFill>
                <a:cs typeface="Arial" pitchFamily="34" charset="0"/>
              </a:rPr>
            </a:br>
            <a:r>
              <a:rPr lang="en-GB" sz="1500" b="1" dirty="0"/>
              <a:t>Results</a:t>
            </a:r>
          </a:p>
          <a:p>
            <a:pPr lvl="0" indent="0" defTabSz="961844">
              <a:lnSpc>
                <a:spcPct val="100000"/>
              </a:lnSpc>
              <a:spcBef>
                <a:spcPts val="0"/>
              </a:spcBef>
              <a:buClr>
                <a:srgbClr val="FFFFFF"/>
              </a:buClr>
              <a:buSzPct val="100000"/>
              <a:defRPr/>
            </a:pPr>
            <a:endParaRPr lang="en-GB" sz="1500" b="1" dirty="0"/>
          </a:p>
          <a:p>
            <a:pPr marL="285750" lvl="0" indent="-285750" defTabSz="961844">
              <a:lnSpc>
                <a:spcPct val="100000"/>
              </a:lnSpc>
              <a:spcBef>
                <a:spcPts val="0"/>
              </a:spcBef>
              <a:buClr>
                <a:schemeClr val="tx1"/>
              </a:buClr>
              <a:buSzPct val="100000"/>
              <a:buFont typeface="Arial" panose="020B0604020202020204" pitchFamily="34" charset="0"/>
              <a:buChar char="•"/>
              <a:defRPr/>
            </a:pPr>
            <a:r>
              <a:rPr lang="en-GB" sz="1500" dirty="0"/>
              <a:t>The ‘Closer to Home’ strategy worked well for IKEA driving market share by +1.4pp YOY to its highest ever level. </a:t>
            </a:r>
          </a:p>
        </p:txBody>
      </p:sp>
      <p:pic>
        <p:nvPicPr>
          <p:cNvPr id="10" name="Picture Placeholder 8">
            <a:extLst>
              <a:ext uri="{FF2B5EF4-FFF2-40B4-BE49-F238E27FC236}">
                <a16:creationId xmlns:a16="http://schemas.microsoft.com/office/drawing/2014/main" id="{3D0B2954-36E8-5A4D-8548-644A86150C4D}"/>
              </a:ext>
            </a:extLst>
          </p:cNvPr>
          <p:cNvPicPr>
            <a:picLocks noChangeAspect="1"/>
          </p:cNvPicPr>
          <p:nvPr/>
        </p:nvPicPr>
        <p:blipFill>
          <a:blip r:embed="rId3">
            <a:extLst>
              <a:ext uri="{28A0092B-C50C-407E-A947-70E740481C1C}">
                <a14:useLocalDpi xmlns:a14="http://schemas.microsoft.com/office/drawing/2010/main" val="0"/>
              </a:ext>
            </a:extLst>
          </a:blip>
          <a:srcRect t="821" b="821"/>
          <a:stretch/>
        </p:blipFill>
        <p:spPr>
          <a:xfrm>
            <a:off x="8507219" y="932940"/>
            <a:ext cx="3291034" cy="2390828"/>
          </a:xfrm>
          <a:prstGeom prst="roundRect">
            <a:avLst>
              <a:gd name="adj" fmla="val 1469"/>
            </a:avLst>
          </a:prstGeom>
          <a:blipFill>
            <a:blip r:embed="rId4"/>
            <a:srcRect/>
            <a:stretch>
              <a:fillRect t="-13649" b="-13649"/>
            </a:stretch>
          </a:blipFill>
        </p:spPr>
      </p:pic>
      <p:pic>
        <p:nvPicPr>
          <p:cNvPr id="11" name="Picture Placeholder 8">
            <a:extLst>
              <a:ext uri="{FF2B5EF4-FFF2-40B4-BE49-F238E27FC236}">
                <a16:creationId xmlns:a16="http://schemas.microsoft.com/office/drawing/2014/main" id="{6D0E024F-0CA2-8D63-1BDB-74091B9B2A4E}"/>
              </a:ext>
            </a:extLst>
          </p:cNvPr>
          <p:cNvPicPr>
            <a:picLocks noChangeAspect="1"/>
          </p:cNvPicPr>
          <p:nvPr/>
        </p:nvPicPr>
        <p:blipFill>
          <a:blip r:embed="rId5">
            <a:extLst>
              <a:ext uri="{28A0092B-C50C-407E-A947-70E740481C1C}">
                <a14:useLocalDpi xmlns:a14="http://schemas.microsoft.com/office/drawing/2010/main" val="0"/>
              </a:ext>
            </a:extLst>
          </a:blip>
          <a:srcRect t="850" b="850"/>
          <a:stretch/>
        </p:blipFill>
        <p:spPr>
          <a:xfrm>
            <a:off x="8507219" y="3429000"/>
            <a:ext cx="3291034" cy="2390828"/>
          </a:xfrm>
          <a:prstGeom prst="roundRect">
            <a:avLst>
              <a:gd name="adj" fmla="val 1469"/>
            </a:avLst>
          </a:prstGeom>
          <a:blipFill>
            <a:blip r:embed="rId4"/>
            <a:srcRect/>
            <a:stretch>
              <a:fillRect t="-13649" b="-13649"/>
            </a:stretch>
          </a:blipFill>
        </p:spPr>
      </p:pic>
      <p:sp>
        <p:nvSpPr>
          <p:cNvPr id="12" name="TextBox 11">
            <a:extLst>
              <a:ext uri="{FF2B5EF4-FFF2-40B4-BE49-F238E27FC236}">
                <a16:creationId xmlns:a16="http://schemas.microsoft.com/office/drawing/2014/main" id="{F025E750-5BEE-9B6C-45F6-C4FF03237A15}"/>
              </a:ext>
            </a:extLst>
          </p:cNvPr>
          <p:cNvSpPr txBox="1"/>
          <p:nvPr/>
        </p:nvSpPr>
        <p:spPr>
          <a:xfrm>
            <a:off x="9450280" y="378702"/>
            <a:ext cx="2347973"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Winner</a:t>
            </a:r>
          </a:p>
          <a:p>
            <a:pPr algn="ctr" defTabSz="654246">
              <a:buClrTx/>
            </a:pPr>
            <a:r>
              <a:rPr lang="en-GB" sz="1200" dirty="0">
                <a:solidFill>
                  <a:srgbClr val="FFFFFF"/>
                </a:solidFill>
              </a:rPr>
              <a:t>Best Long-Term Use Of Cinema</a:t>
            </a:r>
          </a:p>
        </p:txBody>
      </p:sp>
    </p:spTree>
    <p:extLst>
      <p:ext uri="{BB962C8B-B14F-4D97-AF65-F5344CB8AC3E}">
        <p14:creationId xmlns:p14="http://schemas.microsoft.com/office/powerpoint/2010/main" val="4206237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A81E9FA-10A1-6377-511A-55DB1B0E72D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ACA8BC-54FB-38C6-15A5-CAC07D670B8D}"/>
              </a:ext>
            </a:extLst>
          </p:cNvPr>
          <p:cNvSpPr>
            <a:spLocks noGrp="1"/>
          </p:cNvSpPr>
          <p:nvPr>
            <p:ph type="body" sz="quarter" idx="83"/>
          </p:nvPr>
        </p:nvSpPr>
        <p:spPr/>
        <p:txBody>
          <a:bodyPr/>
          <a:lstStyle/>
          <a:p>
            <a:pPr marL="158750" lvl="0" indent="0">
              <a:lnSpc>
                <a:spcPct val="100000"/>
              </a:lnSpc>
              <a:spcBef>
                <a:spcPts val="0"/>
              </a:spcBef>
              <a:buClr>
                <a:srgbClr val="000000"/>
              </a:buClr>
              <a:buSzPts val="1100"/>
              <a:defRPr/>
            </a:pPr>
            <a:r>
              <a:rPr lang="en-US" b="1" dirty="0"/>
              <a:t>Source: </a:t>
            </a:r>
            <a:r>
              <a:rPr lang="en-US" dirty="0"/>
              <a:t>IKEA 2023 DCM Awards Entry</a:t>
            </a:r>
          </a:p>
          <a:p>
            <a:endParaRPr lang="en-US" dirty="0"/>
          </a:p>
        </p:txBody>
      </p:sp>
      <p:sp>
        <p:nvSpPr>
          <p:cNvPr id="8" name="Title 2">
            <a:extLst>
              <a:ext uri="{FF2B5EF4-FFF2-40B4-BE49-F238E27FC236}">
                <a16:creationId xmlns:a16="http://schemas.microsoft.com/office/drawing/2014/main" id="{E72D4A28-BB76-1119-4DB4-4742DADDC676}"/>
              </a:ext>
            </a:extLst>
          </p:cNvPr>
          <p:cNvSpPr>
            <a:spLocks noGrp="1"/>
          </p:cNvSpPr>
          <p:nvPr>
            <p:ph type="title"/>
          </p:nvPr>
        </p:nvSpPr>
        <p:spPr>
          <a:xfrm>
            <a:off x="510922" y="476824"/>
            <a:ext cx="8204453" cy="525552"/>
          </a:xfrm>
        </p:spPr>
        <p:txBody>
          <a:bodyPr/>
          <a:lstStyle/>
          <a:p>
            <a:r>
              <a:rPr lang="en-US" dirty="0"/>
              <a:t>Ikea</a:t>
            </a:r>
          </a:p>
        </p:txBody>
      </p:sp>
      <p:sp>
        <p:nvSpPr>
          <p:cNvPr id="9" name="Text Placeholder 4">
            <a:extLst>
              <a:ext uri="{FF2B5EF4-FFF2-40B4-BE49-F238E27FC236}">
                <a16:creationId xmlns:a16="http://schemas.microsoft.com/office/drawing/2014/main" id="{B1D548DE-604D-E5D7-A71A-FAA5132A76C2}"/>
              </a:ext>
            </a:extLst>
          </p:cNvPr>
          <p:cNvSpPr>
            <a:spLocks noGrp="1"/>
          </p:cNvSpPr>
          <p:nvPr>
            <p:ph type="body" sz="quarter" idx="16"/>
          </p:nvPr>
        </p:nvSpPr>
        <p:spPr>
          <a:xfrm>
            <a:off x="508533" y="1737572"/>
            <a:ext cx="4466238" cy="3883582"/>
          </a:xfrm>
        </p:spPr>
        <p:txBody>
          <a:bodyPr/>
          <a:lstStyle/>
          <a:p>
            <a:pPr defTabSz="654246">
              <a:lnSpc>
                <a:spcPct val="100000"/>
              </a:lnSpc>
            </a:pPr>
            <a:r>
              <a:rPr lang="en-GB" altLang="en-US" b="1" dirty="0">
                <a:cs typeface="Arial" pitchFamily="34" charset="0"/>
              </a:rPr>
              <a:t>Background</a:t>
            </a:r>
            <a:br>
              <a:rPr lang="en-GB" altLang="en-US" dirty="0">
                <a:cs typeface="Arial" pitchFamily="34" charset="0"/>
              </a:rPr>
            </a:br>
            <a:r>
              <a:rPr lang="en-GB" altLang="en-US" dirty="0">
                <a:solidFill>
                  <a:srgbClr val="000000"/>
                </a:solidFill>
                <a:cs typeface="Arial" pitchFamily="34" charset="0"/>
              </a:rPr>
              <a:t>IKEA needed to bounce back post-Covid 19 and get people back to its stores once they reopened – and to do this successfully, IKEA needed to feel like part of the community.</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solidFill>
                  <a:srgbClr val="000000"/>
                </a:solidFill>
                <a:cs typeface="Arial" pitchFamily="34" charset="0"/>
              </a:rPr>
              <a:t>Idea</a:t>
            </a:r>
            <a:br>
              <a:rPr lang="en-GB" altLang="en-US" dirty="0">
                <a:solidFill>
                  <a:srgbClr val="000000"/>
                </a:solidFill>
                <a:cs typeface="Arial" pitchFamily="34" charset="0"/>
              </a:rPr>
            </a:br>
            <a:r>
              <a:rPr lang="en-GB" altLang="en-US" dirty="0">
                <a:solidFill>
                  <a:srgbClr val="000000"/>
                </a:solidFill>
                <a:cs typeface="Arial" pitchFamily="34" charset="0"/>
              </a:rPr>
              <a:t>A new media strategy was designed to bring IKEA ‘Closer to Home’ – mapping drive times around each store and prioritising ad spend in these regions, so the brand was reaching those who are most relevant and likely conversions.</a:t>
            </a:r>
            <a:br>
              <a:rPr lang="en-GB" altLang="en-US" dirty="0">
                <a:solidFill>
                  <a:srgbClr val="000000"/>
                </a:solidFill>
                <a:cs typeface="Arial" pitchFamily="34" charset="0"/>
              </a:rPr>
            </a:br>
            <a:br>
              <a:rPr lang="en-GB" altLang="en-US" dirty="0">
                <a:solidFill>
                  <a:srgbClr val="000000"/>
                </a:solidFill>
                <a:cs typeface="Arial" pitchFamily="34" charset="0"/>
              </a:rPr>
            </a:br>
            <a:r>
              <a:rPr lang="en-GB" altLang="en-US" b="1" dirty="0">
                <a:cs typeface="Arial" pitchFamily="34" charset="0"/>
              </a:rPr>
              <a:t>Plan</a:t>
            </a:r>
            <a:br>
              <a:rPr lang="en-GB" altLang="en-US" dirty="0">
                <a:cs typeface="Arial" pitchFamily="34" charset="0"/>
              </a:rPr>
            </a:br>
            <a:r>
              <a:rPr lang="en-GB" altLang="en-US" dirty="0">
                <a:solidFill>
                  <a:srgbClr val="000000"/>
                </a:solidFill>
                <a:cs typeface="Arial" pitchFamily="34" charset="0"/>
              </a:rPr>
              <a:t>IKEA bought an AGP running 60” copy across a range of titles in the key areas to maximise reach and emotional connection. To hit the object of increased footfall, bespoke regional end frames were also used, which were adapted to each cinemas’ nearest IKEA store – totalling 20 different executions across the UK.</a:t>
            </a:r>
            <a:br>
              <a:rPr lang="en-GB" altLang="en-US" dirty="0">
                <a:solidFill>
                  <a:srgbClr val="000000"/>
                </a:solidFill>
                <a:cs typeface="Arial" pitchFamily="34" charset="0"/>
              </a:rPr>
            </a:br>
            <a:br>
              <a:rPr lang="en-GB" altLang="en-US" dirty="0">
                <a:solidFill>
                  <a:srgbClr val="000000"/>
                </a:solidFill>
                <a:cs typeface="Arial" pitchFamily="34" charset="0"/>
              </a:rPr>
            </a:br>
            <a:r>
              <a:rPr lang="en-GB" b="1" dirty="0"/>
              <a:t>Results</a:t>
            </a:r>
            <a:br>
              <a:rPr lang="en-GB" dirty="0"/>
            </a:br>
            <a:r>
              <a:rPr lang="en-GB" dirty="0">
                <a:solidFill>
                  <a:srgbClr val="000000"/>
                </a:solidFill>
              </a:rPr>
              <a:t>The ‘Closer to Home’ strategy worked very well for IKEA driving market share by +1.4pp YOY to its highest ever level. </a:t>
            </a:r>
            <a:endParaRPr lang="en-GB" dirty="0">
              <a:solidFill>
                <a:srgbClr val="AC162C"/>
              </a:solidFill>
            </a:endParaRPr>
          </a:p>
          <a:p>
            <a:pPr defTabSz="654246">
              <a:lnSpc>
                <a:spcPct val="100000"/>
              </a:lnSpc>
            </a:pPr>
            <a:endParaRPr lang="en-GB" altLang="en-US" dirty="0">
              <a:solidFill>
                <a:srgbClr val="000000"/>
              </a:solidFill>
              <a:cs typeface="Arial" pitchFamily="34" charset="0"/>
            </a:endParaRPr>
          </a:p>
        </p:txBody>
      </p:sp>
      <p:sp>
        <p:nvSpPr>
          <p:cNvPr id="3" name="Subtitle 3">
            <a:extLst>
              <a:ext uri="{FF2B5EF4-FFF2-40B4-BE49-F238E27FC236}">
                <a16:creationId xmlns:a16="http://schemas.microsoft.com/office/drawing/2014/main" id="{75FA2889-0B84-FDD2-E4C8-84C028999512}"/>
              </a:ext>
            </a:extLst>
          </p:cNvPr>
          <p:cNvSpPr>
            <a:spLocks noGrp="1"/>
          </p:cNvSpPr>
          <p:nvPr>
            <p:ph type="subTitle" idx="1"/>
          </p:nvPr>
        </p:nvSpPr>
        <p:spPr>
          <a:xfrm>
            <a:off x="508533" y="1146201"/>
            <a:ext cx="4617721" cy="347555"/>
          </a:xfrm>
        </p:spPr>
        <p:txBody>
          <a:bodyPr/>
          <a:lstStyle/>
          <a:p>
            <a:r>
              <a:rPr lang="en-GB" dirty="0"/>
              <a:t>Closer To Home</a:t>
            </a:r>
          </a:p>
        </p:txBody>
      </p:sp>
      <p:graphicFrame>
        <p:nvGraphicFramePr>
          <p:cNvPr id="4" name="Table 3">
            <a:extLst>
              <a:ext uri="{FF2B5EF4-FFF2-40B4-BE49-F238E27FC236}">
                <a16:creationId xmlns:a16="http://schemas.microsoft.com/office/drawing/2014/main" id="{5CDC8833-7BAC-1BC7-965B-DB514740901F}"/>
              </a:ext>
            </a:extLst>
          </p:cNvPr>
          <p:cNvGraphicFramePr>
            <a:graphicFrameLocks noGrp="1"/>
          </p:cNvGraphicFramePr>
          <p:nvPr>
            <p:extLst>
              <p:ext uri="{D42A27DB-BD31-4B8C-83A1-F6EECF244321}">
                <p14:modId xmlns:p14="http://schemas.microsoft.com/office/powerpoint/2010/main" val="1053456951"/>
              </p:ext>
            </p:extLst>
          </p:nvPr>
        </p:nvGraphicFramePr>
        <p:xfrm>
          <a:off x="5486399" y="1221376"/>
          <a:ext cx="6311852" cy="788291"/>
        </p:xfrm>
        <a:graphic>
          <a:graphicData uri="http://schemas.openxmlformats.org/drawingml/2006/table">
            <a:tbl>
              <a:tblPr firstRow="1" bandRow="1">
                <a:tableStyleId>{00A15C55-8517-42AA-B614-E9B94910E393}</a:tableStyleId>
              </a:tblPr>
              <a:tblGrid>
                <a:gridCol w="1518733">
                  <a:extLst>
                    <a:ext uri="{9D8B030D-6E8A-4147-A177-3AD203B41FA5}">
                      <a16:colId xmlns:a16="http://schemas.microsoft.com/office/drawing/2014/main" val="3445733911"/>
                    </a:ext>
                  </a:extLst>
                </a:gridCol>
                <a:gridCol w="1637193">
                  <a:extLst>
                    <a:ext uri="{9D8B030D-6E8A-4147-A177-3AD203B41FA5}">
                      <a16:colId xmlns:a16="http://schemas.microsoft.com/office/drawing/2014/main" val="2072537272"/>
                    </a:ext>
                  </a:extLst>
                </a:gridCol>
                <a:gridCol w="1577963">
                  <a:extLst>
                    <a:ext uri="{9D8B030D-6E8A-4147-A177-3AD203B41FA5}">
                      <a16:colId xmlns:a16="http://schemas.microsoft.com/office/drawing/2014/main" val="3314162814"/>
                    </a:ext>
                  </a:extLst>
                </a:gridCol>
                <a:gridCol w="1577963">
                  <a:extLst>
                    <a:ext uri="{9D8B030D-6E8A-4147-A177-3AD203B41FA5}">
                      <a16:colId xmlns:a16="http://schemas.microsoft.com/office/drawing/2014/main" val="776944138"/>
                    </a:ext>
                  </a:extLst>
                </a:gridCol>
              </a:tblGrid>
              <a:tr h="386341">
                <a:tc>
                  <a:txBody>
                    <a:bodyPr/>
                    <a:lstStyle/>
                    <a:p>
                      <a:pPr algn="l"/>
                      <a:r>
                        <a:rPr lang="en-GB" sz="1300" dirty="0">
                          <a:solidFill>
                            <a:schemeClr val="tx1"/>
                          </a:solidFill>
                        </a:rPr>
                        <a:t>Media agency</a:t>
                      </a:r>
                    </a:p>
                  </a:txBody>
                  <a:tcPr marL="52167" marR="52167" marT="26083" marB="26083"/>
                </a:tc>
                <a:tc>
                  <a:txBody>
                    <a:bodyPr/>
                    <a:lstStyle/>
                    <a:p>
                      <a:pPr algn="l"/>
                      <a:r>
                        <a:rPr lang="en-GB" sz="1300" dirty="0">
                          <a:solidFill>
                            <a:schemeClr val="tx1"/>
                          </a:solidFill>
                        </a:rPr>
                        <a:t>Target</a:t>
                      </a:r>
                    </a:p>
                  </a:txBody>
                  <a:tcPr marL="52167" marR="52167" marT="26083" marB="26083"/>
                </a:tc>
                <a:tc>
                  <a:txBody>
                    <a:bodyPr/>
                    <a:lstStyle/>
                    <a:p>
                      <a:pPr algn="l"/>
                      <a:r>
                        <a:rPr lang="en-GB" sz="1300" dirty="0">
                          <a:solidFill>
                            <a:schemeClr val="tx1"/>
                          </a:solidFill>
                        </a:rPr>
                        <a:t>Buying route</a:t>
                      </a:r>
                    </a:p>
                  </a:txBody>
                  <a:tcPr marL="52167" marR="52167" marT="26083" marB="26083"/>
                </a:tc>
                <a:tc>
                  <a:txBody>
                    <a:bodyPr/>
                    <a:lstStyle/>
                    <a:p>
                      <a:pPr algn="l"/>
                      <a:r>
                        <a:rPr lang="en-GB" sz="1300" dirty="0">
                          <a:solidFill>
                            <a:schemeClr val="tx1"/>
                          </a:solidFill>
                        </a:rPr>
                        <a:t>Copy length</a:t>
                      </a:r>
                    </a:p>
                  </a:txBody>
                  <a:tcPr marL="52167" marR="52167" marT="26083" marB="26083"/>
                </a:tc>
                <a:extLst>
                  <a:ext uri="{0D108BD9-81ED-4DB2-BD59-A6C34878D82A}">
                    <a16:rowId xmlns:a16="http://schemas.microsoft.com/office/drawing/2014/main" val="1179928151"/>
                  </a:ext>
                </a:extLst>
              </a:tr>
              <a:tr h="401950">
                <a:tc>
                  <a:txBody>
                    <a:bodyPr/>
                    <a:lstStyle/>
                    <a:p>
                      <a:pPr algn="l" fontAlgn="ctr"/>
                      <a:r>
                        <a:rPr lang="en-GB" sz="1300" b="0" u="none" strike="noStrike" dirty="0">
                          <a:solidFill>
                            <a:schemeClr val="tx1"/>
                          </a:solidFill>
                          <a:effectLst/>
                        </a:rPr>
                        <a:t> iProspect</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Adults</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AGP</a:t>
                      </a:r>
                      <a:endParaRPr lang="en-GB" sz="1300" b="0" i="0" u="none" strike="noStrike" dirty="0">
                        <a:solidFill>
                          <a:schemeClr val="tx1"/>
                        </a:solidFill>
                        <a:effectLst/>
                        <a:latin typeface="+mn-lt"/>
                      </a:endParaRPr>
                    </a:p>
                  </a:txBody>
                  <a:tcPr marL="4319" marR="4319" marT="4319" marB="0" anchor="ctr"/>
                </a:tc>
                <a:tc>
                  <a:txBody>
                    <a:bodyPr/>
                    <a:lstStyle/>
                    <a:p>
                      <a:pPr algn="l" fontAlgn="ctr"/>
                      <a:r>
                        <a:rPr lang="en-GB" sz="1300" b="0" u="none" strike="noStrike" dirty="0">
                          <a:solidFill>
                            <a:schemeClr val="tx1"/>
                          </a:solidFill>
                          <a:effectLst/>
                        </a:rPr>
                        <a:t> 60”</a:t>
                      </a:r>
                      <a:endParaRPr lang="en-GB" sz="1300" b="0" i="0" u="none" strike="noStrike" dirty="0">
                        <a:solidFill>
                          <a:schemeClr val="tx1"/>
                        </a:solidFill>
                        <a:effectLst/>
                        <a:latin typeface="+mn-lt"/>
                      </a:endParaRPr>
                    </a:p>
                  </a:txBody>
                  <a:tcPr marL="4319" marR="4319" marT="4319" marB="0" anchor="ctr"/>
                </a:tc>
                <a:extLst>
                  <a:ext uri="{0D108BD9-81ED-4DB2-BD59-A6C34878D82A}">
                    <a16:rowId xmlns:a16="http://schemas.microsoft.com/office/drawing/2014/main" val="3682919480"/>
                  </a:ext>
                </a:extLst>
              </a:tr>
            </a:tbl>
          </a:graphicData>
        </a:graphic>
      </p:graphicFrame>
      <p:sp>
        <p:nvSpPr>
          <p:cNvPr id="7" name="Text Placeholder 4">
            <a:extLst>
              <a:ext uri="{FF2B5EF4-FFF2-40B4-BE49-F238E27FC236}">
                <a16:creationId xmlns:a16="http://schemas.microsoft.com/office/drawing/2014/main" id="{55B1B07C-5E69-759E-D37B-2A3EF7F109D5}"/>
              </a:ext>
            </a:extLst>
          </p:cNvPr>
          <p:cNvSpPr txBox="1">
            <a:spLocks/>
          </p:cNvSpPr>
          <p:nvPr/>
        </p:nvSpPr>
        <p:spPr>
          <a:xfrm>
            <a:off x="5486400" y="2283616"/>
            <a:ext cx="6197067" cy="1280894"/>
          </a:xfrm>
          <a:prstGeom prst="rect">
            <a:avLst/>
          </a:prstGeom>
        </p:spPr>
        <p:txBody>
          <a:bodyPr vert="horz" lIns="0" tIns="0" rIns="0" bIns="0" rtlCol="0">
            <a:noAutofit/>
          </a:bodyPr>
          <a:lstStyle>
            <a:lvl1pPr marL="0" marR="0" indent="-6350" algn="l" defTabSz="914400" rtl="0" eaLnBrk="1" fontAlgn="auto" latinLnBrk="0" hangingPunct="1">
              <a:lnSpc>
                <a:spcPts val="2080"/>
              </a:lnSpc>
              <a:spcBef>
                <a:spcPts val="1000"/>
              </a:spcBef>
              <a:spcAft>
                <a:spcPts val="0"/>
              </a:spcAft>
              <a:buClrTx/>
              <a:buSzTx/>
              <a:buFont typeface="Arial" panose="020B0604020202020204" pitchFamily="34" charset="0"/>
              <a:buNone/>
              <a:tabLst/>
              <a:defRPr sz="1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54246">
              <a:lnSpc>
                <a:spcPct val="100000"/>
              </a:lnSpc>
              <a:spcBef>
                <a:spcPts val="600"/>
              </a:spcBef>
            </a:pPr>
            <a:r>
              <a:rPr lang="en-GB" b="1" dirty="0"/>
              <a:t>Increased footfall</a:t>
            </a:r>
            <a:br>
              <a:rPr lang="en-GB" dirty="0"/>
            </a:br>
            <a:r>
              <a:rPr lang="en-GB" dirty="0">
                <a:solidFill>
                  <a:srgbClr val="000000"/>
                </a:solidFill>
              </a:rPr>
              <a:t>Footfall increased +31% YOY, with media driving an additional 2m visits and £45m in in-store revenue.</a:t>
            </a:r>
            <a:br>
              <a:rPr lang="en-GB" dirty="0">
                <a:solidFill>
                  <a:srgbClr val="000000"/>
                </a:solidFill>
              </a:rPr>
            </a:br>
            <a:br>
              <a:rPr lang="en-GB" dirty="0">
                <a:solidFill>
                  <a:srgbClr val="000000"/>
                </a:solidFill>
              </a:rPr>
            </a:br>
            <a:r>
              <a:rPr lang="en-GB" b="1" dirty="0"/>
              <a:t>Improved media ROI</a:t>
            </a:r>
            <a:br>
              <a:rPr lang="en-GB" dirty="0"/>
            </a:br>
            <a:r>
              <a:rPr lang="en-GB" dirty="0">
                <a:solidFill>
                  <a:srgbClr val="000000"/>
                </a:solidFill>
              </a:rPr>
              <a:t>Despite fluctuating budgets, this strategy has also delivered IKEA more for less, with Media ROI improving 24% YOY across 2022. </a:t>
            </a:r>
          </a:p>
        </p:txBody>
      </p:sp>
      <p:sp>
        <p:nvSpPr>
          <p:cNvPr id="12" name="TextBox 11">
            <a:extLst>
              <a:ext uri="{FF2B5EF4-FFF2-40B4-BE49-F238E27FC236}">
                <a16:creationId xmlns:a16="http://schemas.microsoft.com/office/drawing/2014/main" id="{5548628A-2570-34D1-AAD9-9EC624F99DAC}"/>
              </a:ext>
            </a:extLst>
          </p:cNvPr>
          <p:cNvSpPr txBox="1"/>
          <p:nvPr/>
        </p:nvSpPr>
        <p:spPr>
          <a:xfrm>
            <a:off x="9450280" y="378702"/>
            <a:ext cx="2347973" cy="407740"/>
          </a:xfrm>
          <a:prstGeom prst="roundRect">
            <a:avLst>
              <a:gd name="adj" fmla="val 7714"/>
            </a:avLst>
          </a:prstGeom>
          <a:solidFill>
            <a:srgbClr val="BA9863"/>
          </a:solidFill>
        </p:spPr>
        <p:txBody>
          <a:bodyPr wrap="square" rtlCol="0" anchor="ctr" anchorCtr="0">
            <a:noAutofit/>
          </a:bodyPr>
          <a:lstStyle/>
          <a:p>
            <a:pPr algn="ctr" defTabSz="654246">
              <a:buClrTx/>
            </a:pPr>
            <a:r>
              <a:rPr lang="en-GB" sz="1200" dirty="0">
                <a:solidFill>
                  <a:srgbClr val="FFFFFF"/>
                </a:solidFill>
              </a:rPr>
              <a:t>DCM Awards Winner</a:t>
            </a:r>
          </a:p>
          <a:p>
            <a:pPr algn="ctr" defTabSz="654246">
              <a:buClrTx/>
            </a:pPr>
            <a:r>
              <a:rPr lang="en-GB" sz="1200" dirty="0">
                <a:solidFill>
                  <a:srgbClr val="FFFFFF"/>
                </a:solidFill>
              </a:rPr>
              <a:t>Best Long-Term Use Of Cinema</a:t>
            </a:r>
          </a:p>
        </p:txBody>
      </p:sp>
      <p:pic>
        <p:nvPicPr>
          <p:cNvPr id="13" name="Picture Placeholder 8">
            <a:extLst>
              <a:ext uri="{FF2B5EF4-FFF2-40B4-BE49-F238E27FC236}">
                <a16:creationId xmlns:a16="http://schemas.microsoft.com/office/drawing/2014/main" id="{5A6FF5A6-7619-50AC-0533-88D0357941F2}"/>
              </a:ext>
            </a:extLst>
          </p:cNvPr>
          <p:cNvPicPr>
            <a:picLocks noChangeAspect="1"/>
          </p:cNvPicPr>
          <p:nvPr/>
        </p:nvPicPr>
        <p:blipFill>
          <a:blip r:embed="rId3">
            <a:extLst>
              <a:ext uri="{28A0092B-C50C-407E-A947-70E740481C1C}">
                <a14:useLocalDpi xmlns:a14="http://schemas.microsoft.com/office/drawing/2010/main" val="0"/>
              </a:ext>
            </a:extLst>
          </a:blip>
          <a:srcRect t="3948" b="10878"/>
          <a:stretch>
            <a:fillRect/>
          </a:stretch>
        </p:blipFill>
        <p:spPr>
          <a:xfrm>
            <a:off x="5486399" y="3838459"/>
            <a:ext cx="3093124" cy="1945856"/>
          </a:xfrm>
          <a:prstGeom prst="roundRect">
            <a:avLst>
              <a:gd name="adj" fmla="val 1469"/>
            </a:avLst>
          </a:prstGeom>
          <a:blipFill>
            <a:blip r:embed="rId4"/>
            <a:srcRect/>
            <a:stretch>
              <a:fillRect t="-13649" b="-13649"/>
            </a:stretch>
          </a:blipFill>
        </p:spPr>
      </p:pic>
      <p:pic>
        <p:nvPicPr>
          <p:cNvPr id="14" name="Picture Placeholder 8">
            <a:extLst>
              <a:ext uri="{FF2B5EF4-FFF2-40B4-BE49-F238E27FC236}">
                <a16:creationId xmlns:a16="http://schemas.microsoft.com/office/drawing/2014/main" id="{5B3C4AEB-F748-9AC8-AF63-41AB755A4B85}"/>
              </a:ext>
            </a:extLst>
          </p:cNvPr>
          <p:cNvPicPr>
            <a:picLocks noChangeAspect="1"/>
          </p:cNvPicPr>
          <p:nvPr/>
        </p:nvPicPr>
        <p:blipFill>
          <a:blip r:embed="rId5">
            <a:extLst>
              <a:ext uri="{28A0092B-C50C-407E-A947-70E740481C1C}">
                <a14:useLocalDpi xmlns:a14="http://schemas.microsoft.com/office/drawing/2010/main" val="0"/>
              </a:ext>
            </a:extLst>
          </a:blip>
          <a:srcRect t="3974" b="10900"/>
          <a:stretch>
            <a:fillRect/>
          </a:stretch>
        </p:blipFill>
        <p:spPr>
          <a:xfrm>
            <a:off x="8710042" y="3838460"/>
            <a:ext cx="3093124" cy="1945856"/>
          </a:xfrm>
          <a:prstGeom prst="roundRect">
            <a:avLst>
              <a:gd name="adj" fmla="val 1469"/>
            </a:avLst>
          </a:prstGeom>
          <a:blipFill>
            <a:blip r:embed="rId4"/>
            <a:srcRect/>
            <a:stretch>
              <a:fillRect t="-13649" b="-13649"/>
            </a:stretch>
          </a:blipFill>
        </p:spPr>
      </p:pic>
    </p:spTree>
    <p:extLst>
      <p:ext uri="{BB962C8B-B14F-4D97-AF65-F5344CB8AC3E}">
        <p14:creationId xmlns:p14="http://schemas.microsoft.com/office/powerpoint/2010/main" val="133886295"/>
      </p:ext>
    </p:extLst>
  </p:cSld>
  <p:clrMapOvr>
    <a:masterClrMapping/>
  </p:clrMapOvr>
</p:sld>
</file>

<file path=ppt/theme/theme1.xml><?xml version="1.0" encoding="utf-8"?>
<a:theme xmlns:a="http://schemas.openxmlformats.org/drawingml/2006/main" name="04. Text">
  <a:themeElements>
    <a:clrScheme name="DCM">
      <a:dk1>
        <a:srgbClr val="051D2E"/>
      </a:dk1>
      <a:lt1>
        <a:srgbClr val="FFFFFF"/>
      </a:lt1>
      <a:dk2>
        <a:srgbClr val="051D2E"/>
      </a:dk2>
      <a:lt2>
        <a:srgbClr val="F3DDBD"/>
      </a:lt2>
      <a:accent1>
        <a:srgbClr val="267355"/>
      </a:accent1>
      <a:accent2>
        <a:srgbClr val="EF3340"/>
      </a:accent2>
      <a:accent3>
        <a:srgbClr val="FF9527"/>
      </a:accent3>
      <a:accent4>
        <a:srgbClr val="FFB3B9"/>
      </a:accent4>
      <a:accent5>
        <a:srgbClr val="79BE76"/>
      </a:accent5>
      <a:accent6>
        <a:srgbClr val="82B2B3"/>
      </a:accent6>
      <a:hlink>
        <a:srgbClr val="051D2E"/>
      </a:hlink>
      <a:folHlink>
        <a:srgbClr val="82B2B3"/>
      </a:folHlink>
    </a:clrScheme>
    <a:fontScheme name="Momentum">
      <a:majorFont>
        <a:latin typeface="Inter Tight"/>
        <a:ea typeface=""/>
        <a:cs typeface=""/>
      </a:majorFont>
      <a:minorFont>
        <a:latin typeface="Inter T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2938</TotalTime>
  <Words>432</Words>
  <Application>Microsoft Office PowerPoint</Application>
  <PresentationFormat>Widescreen</PresentationFormat>
  <Paragraphs>26</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Aptos</vt:lpstr>
      <vt:lpstr>Arial</vt:lpstr>
      <vt:lpstr>Helvetica Neue Light</vt:lpstr>
      <vt:lpstr>Inter Tight</vt:lpstr>
      <vt:lpstr>04. Text</vt:lpstr>
      <vt:lpstr>Ikea</vt:lpstr>
      <vt:lpstr>Ikea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Zoe Aresti</dc:creator>
  <cp:lastModifiedBy>Zoe Aresti</cp:lastModifiedBy>
  <cp:revision>5</cp:revision>
  <dcterms:created xsi:type="dcterms:W3CDTF">2026-06-18T13:58:37Z</dcterms:created>
  <dcterms:modified xsi:type="dcterms:W3CDTF">2026-08-02T13:55:40Z</dcterms:modified>
</cp:coreProperties>
</file>