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30" r:id="rId2"/>
    <p:sldId id="331"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30"/>
          </p14:sldIdLst>
        </p14:section>
        <p14:section name="Detailed" id="{0EA4DDEA-782D-AA44-8D9A-864B26D7F0FD}">
          <p14:sldIdLst>
            <p14:sldId id="33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DA1236-A734-2647-B94F-B64A0B55A7DE}" v="21" dt="2026-07-29T19:08:45.5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1370"/>
  </p:normalViewPr>
  <p:slideViewPr>
    <p:cSldViewPr snapToGrid="0">
      <p:cViewPr varScale="1">
        <p:scale>
          <a:sx n="68" d="100"/>
          <a:sy n="68" d="100"/>
        </p:scale>
        <p:origin x="780" y="4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31T17:44:47.426" v="1343" actId="20577"/>
      <pc:docMkLst>
        <pc:docMk/>
      </pc:docMkLst>
      <pc:sldChg chg="addSp delSp modSp new mod modNotesTx">
        <pc:chgData name="Lottie Thompson [sd22c2t]" userId="98a8b714-f796-4d31-a9a4-7dc84f343c61" providerId="ADAL" clId="{2BD75302-921E-5E9F-A20A-9DC17D688525}" dt="2026-07-31T17:44:47.426" v="1343" actId="20577"/>
        <pc:sldMkLst>
          <pc:docMk/>
          <pc:sldMk cId="3247418494" sldId="330"/>
        </pc:sldMkLst>
        <pc:spChg chg="add mod">
          <ac:chgData name="Lottie Thompson [sd22c2t]" userId="98a8b714-f796-4d31-a9a4-7dc84f343c61" providerId="ADAL" clId="{2BD75302-921E-5E9F-A20A-9DC17D688525}" dt="2026-07-29T18:51:33.636" v="1187"/>
          <ac:spMkLst>
            <pc:docMk/>
            <pc:sldMk cId="3247418494" sldId="330"/>
            <ac:spMk id="8" creationId="{E485818E-884B-EAB4-68E5-93E9FF1C09B4}"/>
          </ac:spMkLst>
        </pc:spChg>
        <pc:spChg chg="add mod">
          <ac:chgData name="Lottie Thompson [sd22c2t]" userId="98a8b714-f796-4d31-a9a4-7dc84f343c61" providerId="ADAL" clId="{2BD75302-921E-5E9F-A20A-9DC17D688525}" dt="2026-07-31T17:44:47.426" v="1343" actId="20577"/>
          <ac:spMkLst>
            <pc:docMk/>
            <pc:sldMk cId="3247418494" sldId="330"/>
            <ac:spMk id="9" creationId="{FCF673F9-954A-EB82-78AE-68CC5C50C1F6}"/>
          </ac:spMkLst>
        </pc:spChg>
        <pc:picChg chg="add mod">
          <ac:chgData name="Lottie Thompson [sd22c2t]" userId="98a8b714-f796-4d31-a9a4-7dc84f343c61" providerId="ADAL" clId="{2BD75302-921E-5E9F-A20A-9DC17D688525}" dt="2026-07-29T18:51:33.636" v="1187"/>
          <ac:picMkLst>
            <pc:docMk/>
            <pc:sldMk cId="3247418494" sldId="330"/>
            <ac:picMk id="10" creationId="{5D1C7FF8-9C78-55F6-298E-C6A733C5DB78}"/>
          </ac:picMkLst>
        </pc:picChg>
        <pc:picChg chg="add mod">
          <ac:chgData name="Lottie Thompson [sd22c2t]" userId="98a8b714-f796-4d31-a9a4-7dc84f343c61" providerId="ADAL" clId="{2BD75302-921E-5E9F-A20A-9DC17D688525}" dt="2026-07-29T18:51:33.636" v="1187"/>
          <ac:picMkLst>
            <pc:docMk/>
            <pc:sldMk cId="3247418494" sldId="330"/>
            <ac:picMk id="11" creationId="{F6E03743-9585-1D74-69F2-CEB747739413}"/>
          </ac:picMkLst>
        </pc:picChg>
      </pc:sldChg>
      <pc:sldChg chg="addSp delSp modSp add mod ord">
        <pc:chgData name="Lottie Thompson [sd22c2t]" userId="98a8b714-f796-4d31-a9a4-7dc84f343c61" providerId="ADAL" clId="{2BD75302-921E-5E9F-A20A-9DC17D688525}" dt="2026-07-29T19:10:02.551" v="1340" actId="207"/>
        <pc:sldMkLst>
          <pc:docMk/>
          <pc:sldMk cId="1021672786" sldId="331"/>
        </pc:sldMkLst>
        <pc:spChg chg="add mod">
          <ac:chgData name="Lottie Thompson [sd22c2t]" userId="98a8b714-f796-4d31-a9a4-7dc84f343c61" providerId="ADAL" clId="{2BD75302-921E-5E9F-A20A-9DC17D688525}" dt="2026-07-29T18:58:30.513" v="1245"/>
          <ac:spMkLst>
            <pc:docMk/>
            <pc:sldMk cId="1021672786" sldId="331"/>
            <ac:spMk id="3" creationId="{80061213-3674-EB03-21F6-988127A9141E}"/>
          </ac:spMkLst>
        </pc:spChg>
        <pc:spChg chg="add mod">
          <ac:chgData name="Lottie Thompson [sd22c2t]" userId="98a8b714-f796-4d31-a9a4-7dc84f343c61" providerId="ADAL" clId="{2BD75302-921E-5E9F-A20A-9DC17D688525}" dt="2026-07-29T19:09:39.518" v="1338" actId="1076"/>
          <ac:spMkLst>
            <pc:docMk/>
            <pc:sldMk cId="1021672786" sldId="331"/>
            <ac:spMk id="4" creationId="{7D6B04C3-3D05-40C2-1802-42A963532A3E}"/>
          </ac:spMkLst>
        </pc:spChg>
        <pc:spChg chg="mod">
          <ac:chgData name="Lottie Thompson [sd22c2t]" userId="98a8b714-f796-4d31-a9a4-7dc84f343c61" providerId="ADAL" clId="{2BD75302-921E-5E9F-A20A-9DC17D688525}" dt="2026-07-29T19:00:57.318" v="1280" actId="1076"/>
          <ac:spMkLst>
            <pc:docMk/>
            <pc:sldMk cId="1021672786" sldId="331"/>
            <ac:spMk id="9" creationId="{300B7311-A7D1-A987-C85F-7953C10FD1AD}"/>
          </ac:spMkLst>
        </pc:spChg>
        <pc:graphicFrameChg chg="add mod modGraphic">
          <ac:chgData name="Lottie Thompson [sd22c2t]" userId="98a8b714-f796-4d31-a9a4-7dc84f343c61" providerId="ADAL" clId="{2BD75302-921E-5E9F-A20A-9DC17D688525}" dt="2026-07-29T19:10:02.551" v="1340" actId="207"/>
          <ac:graphicFrameMkLst>
            <pc:docMk/>
            <pc:sldMk cId="1021672786" sldId="331"/>
            <ac:graphicFrameMk id="5" creationId="{432295CD-70CF-BB65-D59A-871E0FF51449}"/>
          </ac:graphicFrameMkLst>
        </pc:graphicFrameChg>
        <pc:picChg chg="mod modCrop">
          <ac:chgData name="Lottie Thompson [sd22c2t]" userId="98a8b714-f796-4d31-a9a4-7dc84f343c61" providerId="ADAL" clId="{2BD75302-921E-5E9F-A20A-9DC17D688525}" dt="2026-07-29T19:01:36.434" v="1289" actId="14100"/>
          <ac:picMkLst>
            <pc:docMk/>
            <pc:sldMk cId="1021672786" sldId="331"/>
            <ac:picMk id="10" creationId="{4BD2EF78-DCED-939D-483C-7EFB0D28579B}"/>
          </ac:picMkLst>
        </pc:picChg>
        <pc:picChg chg="mod modCrop">
          <ac:chgData name="Lottie Thompson [sd22c2t]" userId="98a8b714-f796-4d31-a9a4-7dc84f343c61" providerId="ADAL" clId="{2BD75302-921E-5E9F-A20A-9DC17D688525}" dt="2026-07-29T19:01:36.434" v="1289" actId="14100"/>
          <ac:picMkLst>
            <pc:docMk/>
            <pc:sldMk cId="1021672786" sldId="331"/>
            <ac:picMk id="11" creationId="{39F0FA20-523D-5581-2502-80BF0E399A5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8/2/2026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source on previous presentation</a:t>
            </a:r>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7084971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54A25-EBBC-052E-CE24-8288357EC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CC8801-7E1E-D486-51B6-941C0198CF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3E2F4-F6B8-17AE-B504-D942D4413139}"/>
              </a:ext>
            </a:extLst>
          </p:cNvPr>
          <p:cNvSpPr>
            <a:spLocks noGrp="1"/>
          </p:cNvSpPr>
          <p:nvPr>
            <p:ph type="body" idx="1"/>
          </p:nvPr>
        </p:nvSpPr>
        <p:spPr/>
        <p:txBody>
          <a:bodyPr/>
          <a:lstStyle/>
          <a:p>
            <a:r>
              <a:rPr lang="en-US" dirty="0"/>
              <a:t>No source on previous presentation</a:t>
            </a:r>
          </a:p>
        </p:txBody>
      </p:sp>
      <p:sp>
        <p:nvSpPr>
          <p:cNvPr id="4" name="Slide Number Placeholder 3">
            <a:extLst>
              <a:ext uri="{FF2B5EF4-FFF2-40B4-BE49-F238E27FC236}">
                <a16:creationId xmlns:a16="http://schemas.microsoft.com/office/drawing/2014/main" id="{F518CF0A-316D-723F-ACBB-196D49DCBAF1}"/>
              </a:ext>
            </a:extLst>
          </p:cNvPr>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37882800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02/08/2026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8BD824-211E-7BEE-3DF2-09EB36BB57E8}"/>
              </a:ext>
            </a:extLst>
          </p:cNvPr>
          <p:cNvSpPr>
            <a:spLocks noGrp="1"/>
          </p:cNvSpPr>
          <p:nvPr>
            <p:ph type="body" sz="quarter" idx="83"/>
          </p:nvPr>
        </p:nvSpPr>
        <p:spPr/>
        <p:txBody>
          <a:bodyPr/>
          <a:lstStyle/>
          <a:p>
            <a:endParaRPr lang="en-US"/>
          </a:p>
        </p:txBody>
      </p:sp>
      <p:sp>
        <p:nvSpPr>
          <p:cNvPr id="8" name="Title 2">
            <a:extLst>
              <a:ext uri="{FF2B5EF4-FFF2-40B4-BE49-F238E27FC236}">
                <a16:creationId xmlns:a16="http://schemas.microsoft.com/office/drawing/2014/main" id="{E485818E-884B-EAB4-68E5-93E9FF1C09B4}"/>
              </a:ext>
            </a:extLst>
          </p:cNvPr>
          <p:cNvSpPr>
            <a:spLocks noGrp="1"/>
          </p:cNvSpPr>
          <p:nvPr>
            <p:ph type="title"/>
          </p:nvPr>
        </p:nvSpPr>
        <p:spPr>
          <a:xfrm>
            <a:off x="510922" y="476824"/>
            <a:ext cx="10837631" cy="525552"/>
          </a:xfrm>
        </p:spPr>
        <p:txBody>
          <a:bodyPr/>
          <a:lstStyle/>
          <a:p>
            <a:r>
              <a:rPr lang="en-GB" dirty="0" err="1"/>
              <a:t>Hillarys</a:t>
            </a:r>
            <a:endParaRPr lang="en-US" dirty="0"/>
          </a:p>
        </p:txBody>
      </p:sp>
      <p:sp>
        <p:nvSpPr>
          <p:cNvPr id="9" name="Text Placeholder 4">
            <a:extLst>
              <a:ext uri="{FF2B5EF4-FFF2-40B4-BE49-F238E27FC236}">
                <a16:creationId xmlns:a16="http://schemas.microsoft.com/office/drawing/2014/main" id="{FCF673F9-954A-EB82-78AE-68CC5C50C1F6}"/>
              </a:ext>
            </a:extLst>
          </p:cNvPr>
          <p:cNvSpPr>
            <a:spLocks noGrp="1"/>
          </p:cNvSpPr>
          <p:nvPr>
            <p:ph type="body" sz="quarter" idx="16"/>
          </p:nvPr>
        </p:nvSpPr>
        <p:spPr>
          <a:xfrm>
            <a:off x="510922" y="1582782"/>
            <a:ext cx="7442287" cy="3924884"/>
          </a:xfrm>
        </p:spPr>
        <p:txBody>
          <a:bodyPr/>
          <a:lstStyle/>
          <a:p>
            <a:pPr lvl="0" indent="0" defTabSz="961844">
              <a:lnSpc>
                <a:spcPct val="100000"/>
              </a:lnSpc>
              <a:spcBef>
                <a:spcPts val="0"/>
              </a:spcBef>
              <a:buClr>
                <a:srgbClr val="FFFFFF"/>
              </a:buClr>
              <a:buSzPct val="100000"/>
              <a:defRPr/>
            </a:pPr>
            <a:r>
              <a:rPr lang="en-GB" sz="1600" b="1" dirty="0"/>
              <a:t>Background</a:t>
            </a:r>
            <a:br>
              <a:rPr lang="en-GB" sz="1600" b="1" dirty="0"/>
            </a:br>
            <a:r>
              <a:rPr lang="en-GB" altLang="en-US" sz="1600" dirty="0" err="1">
                <a:solidFill>
                  <a:srgbClr val="000000"/>
                </a:solidFill>
                <a:cs typeface="Arial" pitchFamily="34" charset="0"/>
              </a:rPr>
              <a:t>Hillarys</a:t>
            </a:r>
            <a:r>
              <a:rPr lang="en-GB" altLang="en-US" sz="1600" dirty="0">
                <a:solidFill>
                  <a:srgbClr val="000000"/>
                </a:solidFill>
                <a:cs typeface="Arial" pitchFamily="34" charset="0"/>
              </a:rPr>
              <a:t> launched a brand-new campaign to highlight the importance of expert advice and service when it comes to window dressing.</a:t>
            </a:r>
            <a:br>
              <a:rPr lang="en-GB" altLang="en-US" sz="1600" dirty="0">
                <a:solidFill>
                  <a:srgbClr val="000000"/>
                </a:solidFill>
                <a:cs typeface="Arial" pitchFamily="34" charset="0"/>
              </a:rPr>
            </a:br>
            <a:endParaRPr lang="en-GB" sz="1600" b="1" dirty="0">
              <a:solidFill>
                <a:srgbClr val="000000"/>
              </a:solidFill>
            </a:endParaRPr>
          </a:p>
          <a:p>
            <a:pPr lvl="0" indent="0" defTabSz="961844">
              <a:lnSpc>
                <a:spcPct val="100000"/>
              </a:lnSpc>
              <a:spcBef>
                <a:spcPts val="0"/>
              </a:spcBef>
              <a:buClr>
                <a:srgbClr val="FFFFFF"/>
              </a:buClr>
              <a:buSzPct val="100000"/>
              <a:defRPr/>
            </a:pPr>
            <a:r>
              <a:rPr lang="en-GB" sz="1600" b="1" dirty="0"/>
              <a:t>Plan</a:t>
            </a:r>
            <a:br>
              <a:rPr lang="en-GB" sz="1600" b="1" dirty="0">
                <a:solidFill>
                  <a:srgbClr val="000000"/>
                </a:solidFill>
              </a:rPr>
            </a:br>
            <a:r>
              <a:rPr lang="en-GB" altLang="en-US" sz="1600" dirty="0" err="1">
                <a:solidFill>
                  <a:srgbClr val="000000"/>
                </a:solidFill>
                <a:cs typeface="Arial" pitchFamily="34" charset="0"/>
              </a:rPr>
              <a:t>Hillarys</a:t>
            </a:r>
            <a:r>
              <a:rPr lang="en-GB" altLang="en-US" sz="1600" dirty="0">
                <a:solidFill>
                  <a:srgbClr val="000000"/>
                </a:solidFill>
                <a:cs typeface="Arial" pitchFamily="34" charset="0"/>
              </a:rPr>
              <a:t> set out to maximise ABC1 Adult campaign reach by adding cinema to the plan, with the campaign running in Premium AGP titles including </a:t>
            </a:r>
            <a:r>
              <a:rPr lang="en-GB" altLang="en-US" sz="1600" i="1" dirty="0">
                <a:solidFill>
                  <a:srgbClr val="000000"/>
                </a:solidFill>
                <a:cs typeface="Arial" pitchFamily="34" charset="0"/>
              </a:rPr>
              <a:t>Bob Marley: One Love, The Iron Claw </a:t>
            </a:r>
            <a:r>
              <a:rPr lang="en-GB" altLang="en-US" sz="1600" dirty="0">
                <a:solidFill>
                  <a:srgbClr val="000000"/>
                </a:solidFill>
                <a:cs typeface="Arial" pitchFamily="34" charset="0"/>
              </a:rPr>
              <a:t>&amp; </a:t>
            </a:r>
            <a:r>
              <a:rPr lang="en-GB" altLang="en-US" sz="1600" i="1" dirty="0">
                <a:solidFill>
                  <a:srgbClr val="000000"/>
                </a:solidFill>
                <a:cs typeface="Arial" pitchFamily="34" charset="0"/>
              </a:rPr>
              <a:t>Wicked Little Letters</a:t>
            </a:r>
            <a:r>
              <a:rPr lang="en-GB" altLang="en-US" sz="1600" dirty="0">
                <a:solidFill>
                  <a:srgbClr val="000000"/>
                </a:solidFill>
                <a:cs typeface="Arial" pitchFamily="34" charset="0"/>
              </a:rPr>
              <a:t>, and </a:t>
            </a:r>
            <a:r>
              <a:rPr lang="en-GB" altLang="en-US" sz="1600" i="1" dirty="0">
                <a:solidFill>
                  <a:srgbClr val="000000"/>
                </a:solidFill>
                <a:cs typeface="Arial" pitchFamily="34" charset="0"/>
              </a:rPr>
              <a:t>Dune: Part 2.</a:t>
            </a:r>
            <a:endParaRPr lang="en-GB" sz="1600" i="1" dirty="0">
              <a:solidFill>
                <a:srgbClr val="000000"/>
              </a:solidFill>
            </a:endParaRPr>
          </a:p>
          <a:p>
            <a:pPr lvl="0" indent="0" defTabSz="961844">
              <a:lnSpc>
                <a:spcPct val="100000"/>
              </a:lnSpc>
              <a:spcBef>
                <a:spcPts val="0"/>
              </a:spcBef>
              <a:buClr>
                <a:srgbClr val="FFFFFF"/>
              </a:buClr>
              <a:buSzPct val="100000"/>
              <a:defRPr/>
            </a:pPr>
            <a:endParaRPr lang="en-GB" sz="1600" b="1" dirty="0"/>
          </a:p>
          <a:p>
            <a:pPr lvl="0" indent="0" defTabSz="961844">
              <a:lnSpc>
                <a:spcPct val="100000"/>
              </a:lnSpc>
              <a:spcBef>
                <a:spcPts val="0"/>
              </a:spcBef>
              <a:buClr>
                <a:srgbClr val="FFFFFF"/>
              </a:buClr>
              <a:buSzPct val="100000"/>
              <a:defRPr/>
            </a:pPr>
            <a:r>
              <a:rPr lang="en-GB" sz="1600" b="1" dirty="0"/>
              <a:t>Results</a:t>
            </a:r>
          </a:p>
          <a:p>
            <a:pPr lvl="0" indent="0" defTabSz="961844">
              <a:lnSpc>
                <a:spcPct val="100000"/>
              </a:lnSpc>
              <a:spcBef>
                <a:spcPts val="0"/>
              </a:spcBef>
              <a:buClr>
                <a:srgbClr val="FFFFFF"/>
              </a:buClr>
              <a:buSzPct val="100000"/>
              <a:defRPr/>
            </a:pPr>
            <a:endParaRPr lang="en-GB" sz="16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600" dirty="0"/>
              <a:t>Awareness (+21%) and Consideration (+41%) KPIs were significantly higher amongst those exposed via cinema.</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600"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600" dirty="0"/>
              <a:t>Brand comprehension: </a:t>
            </a:r>
            <a:r>
              <a:rPr lang="en-GB" sz="1600" i="1" dirty="0"/>
              <a:t>‘</a:t>
            </a:r>
            <a:r>
              <a:rPr lang="en-GB" sz="1600" i="1" dirty="0" err="1"/>
              <a:t>Hillarys</a:t>
            </a:r>
            <a:r>
              <a:rPr lang="en-GB" sz="1600" i="1" dirty="0"/>
              <a:t> is well known for doing what it does’, </a:t>
            </a:r>
            <a:r>
              <a:rPr lang="en-GB" sz="1600" dirty="0"/>
              <a:t>+16% higher vs. control sample.</a:t>
            </a:r>
            <a:endParaRPr lang="en-GB" sz="1600" dirty="0">
              <a:solidFill>
                <a:srgbClr val="000000"/>
              </a:solidFill>
            </a:endParaRPr>
          </a:p>
        </p:txBody>
      </p:sp>
      <p:pic>
        <p:nvPicPr>
          <p:cNvPr id="10" name="Picture Placeholder 8">
            <a:extLst>
              <a:ext uri="{FF2B5EF4-FFF2-40B4-BE49-F238E27FC236}">
                <a16:creationId xmlns:a16="http://schemas.microsoft.com/office/drawing/2014/main" id="{5D1C7FF8-9C78-55F6-298E-C6A733C5DB78}"/>
              </a:ext>
            </a:extLst>
          </p:cNvPr>
          <p:cNvPicPr>
            <a:picLocks noChangeAspect="1"/>
          </p:cNvPicPr>
          <p:nvPr/>
        </p:nvPicPr>
        <p:blipFill>
          <a:blip r:embed="rId3">
            <a:extLst>
              <a:ext uri="{28A0092B-C50C-407E-A947-70E740481C1C}">
                <a14:useLocalDpi xmlns:a14="http://schemas.microsoft.com/office/drawing/2010/main" val="0"/>
              </a:ext>
            </a:extLst>
          </a:blip>
          <a:srcRect t="950" b="950"/>
          <a:stretch/>
        </p:blipFill>
        <p:spPr>
          <a:xfrm>
            <a:off x="8507219" y="932940"/>
            <a:ext cx="3291034" cy="2390828"/>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F6E03743-9585-1D74-69F2-CEB747739413}"/>
              </a:ext>
            </a:extLst>
          </p:cNvPr>
          <p:cNvPicPr>
            <a:picLocks noChangeAspect="1"/>
          </p:cNvPicPr>
          <p:nvPr/>
        </p:nvPicPr>
        <p:blipFill>
          <a:blip r:embed="rId5">
            <a:extLst>
              <a:ext uri="{28A0092B-C50C-407E-A947-70E740481C1C}">
                <a14:useLocalDpi xmlns:a14="http://schemas.microsoft.com/office/drawing/2010/main" val="0"/>
              </a:ext>
            </a:extLst>
          </a:blip>
          <a:srcRect t="1730" b="1730"/>
          <a:stretch/>
        </p:blipFill>
        <p:spPr>
          <a:xfrm>
            <a:off x="8507219" y="3429000"/>
            <a:ext cx="3291034"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3247418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EEFE-2A53-84EE-3A6A-8B76249B5A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00AF77-0A48-173D-C77D-3653042A337D}"/>
              </a:ext>
            </a:extLst>
          </p:cNvPr>
          <p:cNvSpPr>
            <a:spLocks noGrp="1"/>
          </p:cNvSpPr>
          <p:nvPr>
            <p:ph type="body" sz="quarter" idx="83"/>
          </p:nvPr>
        </p:nvSpPr>
        <p:spPr/>
        <p:txBody>
          <a:bodyPr/>
          <a:lstStyle/>
          <a:p>
            <a:endParaRPr lang="en-US"/>
          </a:p>
        </p:txBody>
      </p:sp>
      <p:sp>
        <p:nvSpPr>
          <p:cNvPr id="8" name="Title 2">
            <a:extLst>
              <a:ext uri="{FF2B5EF4-FFF2-40B4-BE49-F238E27FC236}">
                <a16:creationId xmlns:a16="http://schemas.microsoft.com/office/drawing/2014/main" id="{1853B120-666C-C399-05BB-69AE869713F1}"/>
              </a:ext>
            </a:extLst>
          </p:cNvPr>
          <p:cNvSpPr>
            <a:spLocks noGrp="1"/>
          </p:cNvSpPr>
          <p:nvPr>
            <p:ph type="title"/>
          </p:nvPr>
        </p:nvSpPr>
        <p:spPr>
          <a:xfrm>
            <a:off x="510922" y="476824"/>
            <a:ext cx="10837631" cy="525552"/>
          </a:xfrm>
        </p:spPr>
        <p:txBody>
          <a:bodyPr/>
          <a:lstStyle/>
          <a:p>
            <a:r>
              <a:rPr lang="en-GB" dirty="0" err="1"/>
              <a:t>Hillarys</a:t>
            </a:r>
            <a:endParaRPr lang="en-US" dirty="0"/>
          </a:p>
        </p:txBody>
      </p:sp>
      <p:sp>
        <p:nvSpPr>
          <p:cNvPr id="9" name="Text Placeholder 4">
            <a:extLst>
              <a:ext uri="{FF2B5EF4-FFF2-40B4-BE49-F238E27FC236}">
                <a16:creationId xmlns:a16="http://schemas.microsoft.com/office/drawing/2014/main" id="{300B7311-A7D1-A987-C85F-7953C10FD1AD}"/>
              </a:ext>
            </a:extLst>
          </p:cNvPr>
          <p:cNvSpPr>
            <a:spLocks noGrp="1"/>
          </p:cNvSpPr>
          <p:nvPr>
            <p:ph type="body" sz="quarter" idx="16"/>
          </p:nvPr>
        </p:nvSpPr>
        <p:spPr>
          <a:xfrm>
            <a:off x="508533" y="1637581"/>
            <a:ext cx="4670678" cy="4012675"/>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err="1">
                <a:solidFill>
                  <a:srgbClr val="000000"/>
                </a:solidFill>
                <a:cs typeface="Arial" pitchFamily="34" charset="0"/>
              </a:rPr>
              <a:t>Hillarys</a:t>
            </a:r>
            <a:r>
              <a:rPr lang="en-GB" altLang="en-US" dirty="0">
                <a:solidFill>
                  <a:srgbClr val="000000"/>
                </a:solidFill>
                <a:cs typeface="Arial" pitchFamily="34" charset="0"/>
              </a:rPr>
              <a:t>, the UK’s leading supplier and manufacturer of bespoke window dressings, launched an innovative brand campaign to highlight the importance of expert advice and service when it comes to window dressing. Their creative copy followed the story of a delightful owl character, whimsically guiding viewers to the benefits of tailored expertise. Voiced by Jennifer Saunders, the campaign was set to charm audiences across various media platforms.</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cs typeface="Arial" pitchFamily="34" charset="0"/>
              </a:rPr>
              <a:t>Plan</a:t>
            </a:r>
            <a:br>
              <a:rPr lang="en-GB" altLang="en-US" dirty="0">
                <a:cs typeface="Arial" pitchFamily="34" charset="0"/>
              </a:rPr>
            </a:br>
            <a:r>
              <a:rPr lang="en-GB" altLang="en-US" dirty="0">
                <a:solidFill>
                  <a:srgbClr val="000000"/>
                </a:solidFill>
                <a:cs typeface="Arial" pitchFamily="34" charset="0"/>
              </a:rPr>
              <a:t>In an effort to extend &amp; maximise incremental reach during the campaign, </a:t>
            </a:r>
            <a:r>
              <a:rPr lang="en-GB" altLang="en-US" dirty="0" err="1">
                <a:solidFill>
                  <a:srgbClr val="000000"/>
                </a:solidFill>
                <a:cs typeface="Arial" pitchFamily="34" charset="0"/>
              </a:rPr>
              <a:t>Hillarys</a:t>
            </a:r>
            <a:r>
              <a:rPr lang="en-GB" altLang="en-US" dirty="0">
                <a:solidFill>
                  <a:srgbClr val="000000"/>
                </a:solidFill>
                <a:cs typeface="Arial" pitchFamily="34" charset="0"/>
              </a:rPr>
              <a:t> leveraged the power of cinema to enhance attention and engagement. The brand wanted to feature alongside films that aligned with their target audience as well as attracting new audiences to the brand who in the past might’ve disregarded the in-home service. </a:t>
            </a:r>
            <a:r>
              <a:rPr lang="en-GB" altLang="en-US" dirty="0" err="1">
                <a:solidFill>
                  <a:srgbClr val="000000"/>
                </a:solidFill>
                <a:cs typeface="Arial" pitchFamily="34" charset="0"/>
              </a:rPr>
              <a:t>Hillarys</a:t>
            </a:r>
            <a:r>
              <a:rPr lang="en-GB" altLang="en-US" dirty="0">
                <a:solidFill>
                  <a:srgbClr val="000000"/>
                </a:solidFill>
                <a:cs typeface="Arial" pitchFamily="34" charset="0"/>
              </a:rPr>
              <a:t> bought into a Premium AGP across Feb – Mar 24, giving them access to films such as Bob Marley: One Love, The Iron Claw &amp; Wicked Little Letters, in addition to a film pack in Dune: Part 2, a film that was predominantly ABC1 (c.70%).</a:t>
            </a:r>
            <a:br>
              <a:rPr lang="en-GB" altLang="en-US" dirty="0">
                <a:solidFill>
                  <a:srgbClr val="000000"/>
                </a:solidFill>
                <a:cs typeface="Arial" pitchFamily="34" charset="0"/>
              </a:rPr>
            </a:br>
            <a:br>
              <a:rPr lang="en-GB" altLang="en-US" dirty="0">
                <a:solidFill>
                  <a:srgbClr val="000000"/>
                </a:solidFill>
                <a:cs typeface="Arial" pitchFamily="34" charset="0"/>
              </a:rPr>
            </a:br>
            <a:r>
              <a:rPr lang="en-GB" b="1" dirty="0"/>
              <a:t>Results</a:t>
            </a:r>
            <a:br>
              <a:rPr lang="en-GB" dirty="0"/>
            </a:br>
            <a:r>
              <a:rPr lang="en-GB" dirty="0">
                <a:solidFill>
                  <a:srgbClr val="000000"/>
                </a:solidFill>
              </a:rPr>
              <a:t>Exposure to the ad in the cinema significantly enhanced Hillarys’ KPIs.</a:t>
            </a:r>
            <a:endParaRPr lang="en-GB" dirty="0">
              <a:solidFill>
                <a:srgbClr val="AC162C"/>
              </a:solidFill>
              <a:highlight>
                <a:srgbClr val="FFFF00"/>
              </a:highlight>
            </a:endParaRPr>
          </a:p>
          <a:p>
            <a:pPr defTabSz="654246">
              <a:lnSpc>
                <a:spcPct val="100000"/>
              </a:lnSpc>
            </a:pPr>
            <a:endParaRPr lang="en-GB" altLang="en-US" dirty="0">
              <a:solidFill>
                <a:srgbClr val="000000"/>
              </a:solidFill>
              <a:cs typeface="Arial" pitchFamily="34" charset="0"/>
            </a:endParaRPr>
          </a:p>
          <a:p>
            <a:pPr defTabSz="654246">
              <a:lnSpc>
                <a:spcPct val="100000"/>
              </a:lnSpc>
            </a:pPr>
            <a:endParaRPr lang="en-GB" dirty="0">
              <a:solidFill>
                <a:srgbClr val="000000"/>
              </a:solidFill>
            </a:endParaRPr>
          </a:p>
        </p:txBody>
      </p:sp>
      <p:pic>
        <p:nvPicPr>
          <p:cNvPr id="10" name="Picture Placeholder 8">
            <a:extLst>
              <a:ext uri="{FF2B5EF4-FFF2-40B4-BE49-F238E27FC236}">
                <a16:creationId xmlns:a16="http://schemas.microsoft.com/office/drawing/2014/main" id="{4BD2EF78-DCED-939D-483C-7EFB0D28579B}"/>
              </a:ext>
            </a:extLst>
          </p:cNvPr>
          <p:cNvPicPr>
            <a:picLocks noChangeAspect="1"/>
          </p:cNvPicPr>
          <p:nvPr/>
        </p:nvPicPr>
        <p:blipFill>
          <a:blip r:embed="rId3">
            <a:extLst>
              <a:ext uri="{28A0092B-C50C-407E-A947-70E740481C1C}">
                <a14:useLocalDpi xmlns:a14="http://schemas.microsoft.com/office/drawing/2010/main" val="0"/>
              </a:ext>
            </a:extLst>
          </a:blip>
          <a:srcRect t="6668" b="8671"/>
          <a:stretch>
            <a:fillRect/>
          </a:stretch>
        </p:blipFill>
        <p:spPr>
          <a:xfrm>
            <a:off x="5609694" y="3886200"/>
            <a:ext cx="3025647" cy="1896964"/>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39F0FA20-523D-5581-2502-80BF0E399A52}"/>
              </a:ext>
            </a:extLst>
          </p:cNvPr>
          <p:cNvPicPr>
            <a:picLocks noChangeAspect="1"/>
          </p:cNvPicPr>
          <p:nvPr/>
        </p:nvPicPr>
        <p:blipFill>
          <a:blip r:embed="rId5">
            <a:extLst>
              <a:ext uri="{28A0092B-C50C-407E-A947-70E740481C1C}">
                <a14:useLocalDpi xmlns:a14="http://schemas.microsoft.com/office/drawing/2010/main" val="0"/>
              </a:ext>
            </a:extLst>
          </a:blip>
          <a:srcRect t="7356" b="9327"/>
          <a:stretch>
            <a:fillRect/>
          </a:stretch>
        </p:blipFill>
        <p:spPr>
          <a:xfrm>
            <a:off x="8772606" y="3886200"/>
            <a:ext cx="3025647" cy="1896963"/>
          </a:xfrm>
          <a:prstGeom prst="roundRect">
            <a:avLst>
              <a:gd name="adj" fmla="val 1469"/>
            </a:avLst>
          </a:prstGeom>
          <a:blipFill>
            <a:blip r:embed="rId4"/>
            <a:srcRect/>
            <a:stretch>
              <a:fillRect t="-13649" b="-13649"/>
            </a:stretch>
          </a:blipFill>
        </p:spPr>
      </p:pic>
      <p:sp>
        <p:nvSpPr>
          <p:cNvPr id="3" name="Subtitle 3">
            <a:extLst>
              <a:ext uri="{FF2B5EF4-FFF2-40B4-BE49-F238E27FC236}">
                <a16:creationId xmlns:a16="http://schemas.microsoft.com/office/drawing/2014/main" id="{80061213-3674-EB03-21F6-988127A9141E}"/>
              </a:ext>
            </a:extLst>
          </p:cNvPr>
          <p:cNvSpPr>
            <a:spLocks noGrp="1"/>
          </p:cNvSpPr>
          <p:nvPr>
            <p:ph type="subTitle" idx="1"/>
          </p:nvPr>
        </p:nvSpPr>
        <p:spPr>
          <a:xfrm>
            <a:off x="508533" y="1146201"/>
            <a:ext cx="4617721" cy="347555"/>
          </a:xfrm>
        </p:spPr>
        <p:txBody>
          <a:bodyPr/>
          <a:lstStyle/>
          <a:p>
            <a:r>
              <a:rPr lang="en-GB" dirty="0"/>
              <a:t>‘For the Window Wise’ </a:t>
            </a:r>
          </a:p>
        </p:txBody>
      </p:sp>
      <p:sp>
        <p:nvSpPr>
          <p:cNvPr id="4" name="Text Placeholder 4">
            <a:extLst>
              <a:ext uri="{FF2B5EF4-FFF2-40B4-BE49-F238E27FC236}">
                <a16:creationId xmlns:a16="http://schemas.microsoft.com/office/drawing/2014/main" id="{7D6B04C3-3D05-40C2-1802-42A963532A3E}"/>
              </a:ext>
            </a:extLst>
          </p:cNvPr>
          <p:cNvSpPr txBox="1">
            <a:spLocks/>
          </p:cNvSpPr>
          <p:nvPr/>
        </p:nvSpPr>
        <p:spPr>
          <a:xfrm>
            <a:off x="5609694" y="1699804"/>
            <a:ext cx="6188559" cy="2006338"/>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spcBef>
                <a:spcPts val="600"/>
              </a:spcBef>
            </a:pPr>
            <a:r>
              <a:rPr lang="en-GB" b="1" dirty="0"/>
              <a:t>Awareness and consideration</a:t>
            </a:r>
            <a:br>
              <a:rPr lang="en-GB" dirty="0"/>
            </a:br>
            <a:r>
              <a:rPr lang="en-GB" dirty="0">
                <a:solidFill>
                  <a:srgbClr val="000000"/>
                </a:solidFill>
              </a:rPr>
              <a:t>Awareness (+21%) and Consideration (+41%) KPIs were significantly higher amongst those exposed via cinema.</a:t>
            </a:r>
            <a:br>
              <a:rPr lang="en-GB" dirty="0">
                <a:solidFill>
                  <a:srgbClr val="000000"/>
                </a:solidFill>
                <a:highlight>
                  <a:srgbClr val="FFFF00"/>
                </a:highlight>
              </a:rPr>
            </a:br>
            <a:br>
              <a:rPr lang="en-GB" dirty="0">
                <a:solidFill>
                  <a:srgbClr val="000000"/>
                </a:solidFill>
                <a:highlight>
                  <a:srgbClr val="FFFF00"/>
                </a:highlight>
              </a:rPr>
            </a:br>
            <a:r>
              <a:rPr lang="en-GB" b="1" dirty="0"/>
              <a:t>Brand comprehension</a:t>
            </a:r>
            <a:br>
              <a:rPr lang="en-GB" dirty="0"/>
            </a:br>
            <a:r>
              <a:rPr lang="en-GB" dirty="0">
                <a:solidFill>
                  <a:srgbClr val="000000"/>
                </a:solidFill>
              </a:rPr>
              <a:t>The perception </a:t>
            </a:r>
            <a:r>
              <a:rPr lang="en-GB" i="1" dirty="0">
                <a:solidFill>
                  <a:srgbClr val="000000"/>
                </a:solidFill>
              </a:rPr>
              <a:t>‘is well known for doing what it does’ </a:t>
            </a:r>
            <a:r>
              <a:rPr lang="en-GB" dirty="0">
                <a:solidFill>
                  <a:srgbClr val="000000"/>
                </a:solidFill>
              </a:rPr>
              <a:t>was +16% higher amongst those exposed vs. control sample.</a:t>
            </a:r>
            <a:br>
              <a:rPr lang="en-GB" dirty="0">
                <a:solidFill>
                  <a:srgbClr val="000000"/>
                </a:solidFill>
              </a:rPr>
            </a:br>
            <a:br>
              <a:rPr lang="en-GB" dirty="0">
                <a:solidFill>
                  <a:srgbClr val="000000"/>
                </a:solidFill>
              </a:rPr>
            </a:br>
            <a:r>
              <a:rPr lang="en-GB" b="1" dirty="0">
                <a:solidFill>
                  <a:srgbClr val="000000"/>
                </a:solidFill>
              </a:rPr>
              <a:t>Brand trust</a:t>
            </a:r>
            <a:br>
              <a:rPr lang="en-GB" dirty="0">
                <a:solidFill>
                  <a:srgbClr val="000000"/>
                </a:solidFill>
              </a:rPr>
            </a:br>
            <a:r>
              <a:rPr lang="en-GB" dirty="0">
                <a:solidFill>
                  <a:srgbClr val="000000"/>
                </a:solidFill>
              </a:rPr>
              <a:t>Test respondents were significantly more likely to trust (+45%) </a:t>
            </a:r>
            <a:r>
              <a:rPr lang="en-GB" dirty="0" err="1">
                <a:solidFill>
                  <a:srgbClr val="000000"/>
                </a:solidFill>
              </a:rPr>
              <a:t>Hillarys</a:t>
            </a:r>
            <a:r>
              <a:rPr lang="en-GB" dirty="0">
                <a:solidFill>
                  <a:srgbClr val="000000"/>
                </a:solidFill>
              </a:rPr>
              <a:t> after exposure to the ad in the cinema.</a:t>
            </a:r>
          </a:p>
        </p:txBody>
      </p:sp>
      <p:graphicFrame>
        <p:nvGraphicFramePr>
          <p:cNvPr id="5" name="Table 4">
            <a:extLst>
              <a:ext uri="{FF2B5EF4-FFF2-40B4-BE49-F238E27FC236}">
                <a16:creationId xmlns:a16="http://schemas.microsoft.com/office/drawing/2014/main" id="{432295CD-70CF-BB65-D59A-871E0FF51449}"/>
              </a:ext>
            </a:extLst>
          </p:cNvPr>
          <p:cNvGraphicFramePr>
            <a:graphicFrameLocks noGrp="1"/>
          </p:cNvGraphicFramePr>
          <p:nvPr>
            <p:extLst>
              <p:ext uri="{D42A27DB-BD31-4B8C-83A1-F6EECF244321}">
                <p14:modId xmlns:p14="http://schemas.microsoft.com/office/powerpoint/2010/main" val="1392023923"/>
              </p:ext>
            </p:extLst>
          </p:nvPr>
        </p:nvGraphicFramePr>
        <p:xfrm>
          <a:off x="5609694" y="760867"/>
          <a:ext cx="6188559" cy="770668"/>
        </p:xfrm>
        <a:graphic>
          <a:graphicData uri="http://schemas.openxmlformats.org/drawingml/2006/table">
            <a:tbl>
              <a:tblPr firstRow="1" bandRow="1">
                <a:tableStyleId>{F5AB1C69-6EDB-4FF4-983F-18BD219EF322}</a:tableStyleId>
              </a:tblPr>
              <a:tblGrid>
                <a:gridCol w="1489066">
                  <a:extLst>
                    <a:ext uri="{9D8B030D-6E8A-4147-A177-3AD203B41FA5}">
                      <a16:colId xmlns:a16="http://schemas.microsoft.com/office/drawing/2014/main" val="3445733911"/>
                    </a:ext>
                  </a:extLst>
                </a:gridCol>
                <a:gridCol w="1605213">
                  <a:extLst>
                    <a:ext uri="{9D8B030D-6E8A-4147-A177-3AD203B41FA5}">
                      <a16:colId xmlns:a16="http://schemas.microsoft.com/office/drawing/2014/main" val="2072537272"/>
                    </a:ext>
                  </a:extLst>
                </a:gridCol>
                <a:gridCol w="1603374">
                  <a:extLst>
                    <a:ext uri="{9D8B030D-6E8A-4147-A177-3AD203B41FA5}">
                      <a16:colId xmlns:a16="http://schemas.microsoft.com/office/drawing/2014/main" val="3314162814"/>
                    </a:ext>
                  </a:extLst>
                </a:gridCol>
                <a:gridCol w="1490906">
                  <a:extLst>
                    <a:ext uri="{9D8B030D-6E8A-4147-A177-3AD203B41FA5}">
                      <a16:colId xmlns:a16="http://schemas.microsoft.com/office/drawing/2014/main" val="776944138"/>
                    </a:ext>
                  </a:extLst>
                </a:gridCol>
              </a:tblGrid>
              <a:tr h="377704">
                <a:tc>
                  <a:txBody>
                    <a:bodyPr/>
                    <a:lstStyle/>
                    <a:p>
                      <a:pPr algn="l"/>
                      <a:r>
                        <a:rPr lang="en-GB" sz="1300" dirty="0">
                          <a:solidFill>
                            <a:schemeClr val="bg1"/>
                          </a:solidFill>
                        </a:rPr>
                        <a:t>Media agency</a:t>
                      </a:r>
                    </a:p>
                  </a:txBody>
                  <a:tcPr marL="52167" marR="52167" marT="26083" marB="26083"/>
                </a:tc>
                <a:tc>
                  <a:txBody>
                    <a:bodyPr/>
                    <a:lstStyle/>
                    <a:p>
                      <a:pPr algn="l"/>
                      <a:r>
                        <a:rPr lang="en-GB" sz="1300" dirty="0">
                          <a:solidFill>
                            <a:schemeClr val="bg1"/>
                          </a:solidFill>
                        </a:rPr>
                        <a:t>Target</a:t>
                      </a:r>
                    </a:p>
                  </a:txBody>
                  <a:tcPr marL="52167" marR="52167" marT="26083" marB="26083"/>
                </a:tc>
                <a:tc>
                  <a:txBody>
                    <a:bodyPr/>
                    <a:lstStyle/>
                    <a:p>
                      <a:pPr algn="l"/>
                      <a:r>
                        <a:rPr lang="en-GB" sz="1300" dirty="0">
                          <a:solidFill>
                            <a:schemeClr val="bg1"/>
                          </a:solidFill>
                        </a:rPr>
                        <a:t>Buying route</a:t>
                      </a:r>
                    </a:p>
                  </a:txBody>
                  <a:tcPr marL="52167" marR="52167" marT="26083" marB="26083"/>
                </a:tc>
                <a:tc>
                  <a:txBody>
                    <a:bodyPr/>
                    <a:lstStyle/>
                    <a:p>
                      <a:pPr algn="l"/>
                      <a:r>
                        <a:rPr lang="en-GB" sz="1300" dirty="0">
                          <a:solidFill>
                            <a:schemeClr val="bg1"/>
                          </a:solidFill>
                        </a:rPr>
                        <a:t>Copy length</a:t>
                      </a:r>
                    </a:p>
                  </a:txBody>
                  <a:tcPr marL="52167" marR="52167" marT="26083" marB="26083"/>
                </a:tc>
                <a:extLst>
                  <a:ext uri="{0D108BD9-81ED-4DB2-BD59-A6C34878D82A}">
                    <a16:rowId xmlns:a16="http://schemas.microsoft.com/office/drawing/2014/main" val="1179928151"/>
                  </a:ext>
                </a:extLst>
              </a:tr>
              <a:tr h="392964">
                <a:tc>
                  <a:txBody>
                    <a:bodyPr/>
                    <a:lstStyle/>
                    <a:p>
                      <a:pPr algn="l" fontAlgn="ctr"/>
                      <a:r>
                        <a:rPr lang="en-GB" sz="1200" b="0" u="none" strike="noStrike" dirty="0">
                          <a:solidFill>
                            <a:srgbClr val="000000"/>
                          </a:solidFill>
                          <a:effectLst/>
                        </a:rPr>
                        <a:t> </a:t>
                      </a:r>
                      <a:r>
                        <a:rPr lang="en-GB" sz="1200" b="0" u="none" strike="noStrike" dirty="0" err="1">
                          <a:solidFill>
                            <a:srgbClr val="000000"/>
                          </a:solidFill>
                          <a:effectLst/>
                        </a:rPr>
                        <a:t>EssenceMediacom</a:t>
                      </a:r>
                      <a:endParaRPr lang="en-GB" sz="1200" b="0" i="0" u="none" strike="noStrike" dirty="0">
                        <a:solidFill>
                          <a:srgbClr val="000000"/>
                        </a:solidFill>
                        <a:effectLst/>
                        <a:latin typeface="+mn-lt"/>
                      </a:endParaRPr>
                    </a:p>
                  </a:txBody>
                  <a:tcPr marL="4319" marR="4319" marT="4319" marB="0" anchor="ctr"/>
                </a:tc>
                <a:tc>
                  <a:txBody>
                    <a:bodyPr/>
                    <a:lstStyle/>
                    <a:p>
                      <a:pPr algn="l" fontAlgn="ctr"/>
                      <a:r>
                        <a:rPr lang="en-GB" sz="1200" b="0" u="none" strike="noStrike" dirty="0">
                          <a:solidFill>
                            <a:srgbClr val="000000"/>
                          </a:solidFill>
                          <a:effectLst/>
                        </a:rPr>
                        <a:t> ABC1 Women</a:t>
                      </a:r>
                      <a:endParaRPr lang="en-GB" sz="1200" b="0" i="0" u="none" strike="noStrike" dirty="0">
                        <a:solidFill>
                          <a:srgbClr val="000000"/>
                        </a:solidFill>
                        <a:effectLst/>
                        <a:latin typeface="+mn-lt"/>
                      </a:endParaRPr>
                    </a:p>
                  </a:txBody>
                  <a:tcPr marL="4319" marR="4319" marT="4319" marB="0" anchor="ctr"/>
                </a:tc>
                <a:tc>
                  <a:txBody>
                    <a:bodyPr/>
                    <a:lstStyle/>
                    <a:p>
                      <a:pPr algn="l" fontAlgn="ctr"/>
                      <a:r>
                        <a:rPr lang="en-GB" sz="1200" b="0" u="none" strike="noStrike" dirty="0">
                          <a:solidFill>
                            <a:srgbClr val="000000"/>
                          </a:solidFill>
                          <a:effectLst/>
                        </a:rPr>
                        <a:t> Prem AGP &amp; Film Pack</a:t>
                      </a:r>
                      <a:endParaRPr lang="en-GB" sz="1200" b="0" i="0" u="none" strike="noStrike" dirty="0">
                        <a:solidFill>
                          <a:srgbClr val="000000"/>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30”</a:t>
                      </a:r>
                      <a:endParaRPr lang="en-GB" sz="1200" b="0" i="0" u="none" strike="noStrike" dirty="0">
                        <a:solidFill>
                          <a:schemeClr val="tx1"/>
                        </a:solidFill>
                        <a:effectLst/>
                        <a:latin typeface="+mn-lt"/>
                      </a:endParaRPr>
                    </a:p>
                  </a:txBody>
                  <a:tcPr marL="4319" marR="4319" marT="4319" marB="0" anchor="ctr"/>
                </a:tc>
                <a:extLst>
                  <a:ext uri="{0D108BD9-81ED-4DB2-BD59-A6C34878D82A}">
                    <a16:rowId xmlns:a16="http://schemas.microsoft.com/office/drawing/2014/main" val="3682919480"/>
                  </a:ext>
                </a:extLst>
              </a:tr>
            </a:tbl>
          </a:graphicData>
        </a:graphic>
      </p:graphicFrame>
    </p:spTree>
    <p:extLst>
      <p:ext uri="{BB962C8B-B14F-4D97-AF65-F5344CB8AC3E}">
        <p14:creationId xmlns:p14="http://schemas.microsoft.com/office/powerpoint/2010/main" val="1021672786"/>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2961</TotalTime>
  <Words>443</Words>
  <Application>Microsoft Office PowerPoint</Application>
  <PresentationFormat>Widescreen</PresentationFormat>
  <Paragraphs>25</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Hillarys</vt:lpstr>
      <vt:lpstr>Hillarys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2026-08-02T13:51:49Z</dcterms:modified>
</cp:coreProperties>
</file>