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30" r:id="rId2"/>
    <p:sldId id="331"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AD964F7F-C25E-E04A-A01A-BA1FA323078F}">
          <p14:sldIdLst>
            <p14:sldId id="330"/>
          </p14:sldIdLst>
        </p14:section>
        <p14:section name="Detailed" id="{0EA4DDEA-782D-AA44-8D9A-864B26D7F0FD}">
          <p14:sldIdLst>
            <p14:sldId id="33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4CDA3C-6379-C447-8DD0-BD5BBF099D4F}" v="26" dt="2026-07-29T18:31:44.0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21"/>
    <p:restoredTop sz="93493"/>
  </p:normalViewPr>
  <p:slideViewPr>
    <p:cSldViewPr snapToGrid="0">
      <p:cViewPr varScale="1">
        <p:scale>
          <a:sx n="118" d="100"/>
          <a:sy n="118" d="100"/>
        </p:scale>
        <p:origin x="1216" y="208"/>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ttie Thompson [sd22c2t]" userId="98a8b714-f796-4d31-a9a4-7dc84f343c61" providerId="ADAL" clId="{2BD75302-921E-5E9F-A20A-9DC17D688525}"/>
    <pc:docChg chg="undo custSel addSld delSld modSld sldOrd modSection">
      <pc:chgData name="Lottie Thompson [sd22c2t]" userId="98a8b714-f796-4d31-a9a4-7dc84f343c61" providerId="ADAL" clId="{2BD75302-921E-5E9F-A20A-9DC17D688525}" dt="2026-07-31T17:43:48.272" v="1315" actId="20577"/>
      <pc:docMkLst>
        <pc:docMk/>
      </pc:docMkLst>
      <pc:sldChg chg="addSp delSp modSp new mod">
        <pc:chgData name="Lottie Thompson [sd22c2t]" userId="98a8b714-f796-4d31-a9a4-7dc84f343c61" providerId="ADAL" clId="{2BD75302-921E-5E9F-A20A-9DC17D688525}" dt="2026-07-31T17:43:48.272" v="1315" actId="20577"/>
        <pc:sldMkLst>
          <pc:docMk/>
          <pc:sldMk cId="2462861843" sldId="330"/>
        </pc:sldMkLst>
        <pc:spChg chg="mod">
          <ac:chgData name="Lottie Thompson [sd22c2t]" userId="98a8b714-f796-4d31-a9a4-7dc84f343c61" providerId="ADAL" clId="{2BD75302-921E-5E9F-A20A-9DC17D688525}" dt="2026-07-29T18:14:43.415" v="1204"/>
          <ac:spMkLst>
            <pc:docMk/>
            <pc:sldMk cId="2462861843" sldId="330"/>
            <ac:spMk id="2" creationId="{D36054BC-7701-3564-2F29-6D048F25DC4B}"/>
          </ac:spMkLst>
        </pc:spChg>
        <pc:spChg chg="add mod">
          <ac:chgData name="Lottie Thompson [sd22c2t]" userId="98a8b714-f796-4d31-a9a4-7dc84f343c61" providerId="ADAL" clId="{2BD75302-921E-5E9F-A20A-9DC17D688525}" dt="2026-07-29T18:14:27.173" v="1203"/>
          <ac:spMkLst>
            <pc:docMk/>
            <pc:sldMk cId="2462861843" sldId="330"/>
            <ac:spMk id="6" creationId="{39CB509A-6CFF-05F6-6C56-CEE2975BD264}"/>
          </ac:spMkLst>
        </pc:spChg>
        <pc:spChg chg="add mod">
          <ac:chgData name="Lottie Thompson [sd22c2t]" userId="98a8b714-f796-4d31-a9a4-7dc84f343c61" providerId="ADAL" clId="{2BD75302-921E-5E9F-A20A-9DC17D688525}" dt="2026-07-31T17:43:48.272" v="1315" actId="20577"/>
          <ac:spMkLst>
            <pc:docMk/>
            <pc:sldMk cId="2462861843" sldId="330"/>
            <ac:spMk id="7" creationId="{AACAF09A-6E69-06BB-B74B-DD2A6B64E340}"/>
          </ac:spMkLst>
        </pc:spChg>
        <pc:picChg chg="add mod">
          <ac:chgData name="Lottie Thompson [sd22c2t]" userId="98a8b714-f796-4d31-a9a4-7dc84f343c61" providerId="ADAL" clId="{2BD75302-921E-5E9F-A20A-9DC17D688525}" dt="2026-07-29T18:14:27.173" v="1203"/>
          <ac:picMkLst>
            <pc:docMk/>
            <pc:sldMk cId="2462861843" sldId="330"/>
            <ac:picMk id="8" creationId="{A7496484-C8B0-36C4-41ED-5662099C3A53}"/>
          </ac:picMkLst>
        </pc:picChg>
        <pc:picChg chg="add mod">
          <ac:chgData name="Lottie Thompson [sd22c2t]" userId="98a8b714-f796-4d31-a9a4-7dc84f343c61" providerId="ADAL" clId="{2BD75302-921E-5E9F-A20A-9DC17D688525}" dt="2026-07-29T18:14:27.173" v="1203"/>
          <ac:picMkLst>
            <pc:docMk/>
            <pc:sldMk cId="2462861843" sldId="330"/>
            <ac:picMk id="9" creationId="{67F074F2-6AF0-E7DE-DF6B-7B5DB800AEAA}"/>
          </ac:picMkLst>
        </pc:picChg>
      </pc:sldChg>
      <pc:sldChg chg="addSp modSp add mod ord">
        <pc:chgData name="Lottie Thompson [sd22c2t]" userId="98a8b714-f796-4d31-a9a4-7dc84f343c61" providerId="ADAL" clId="{2BD75302-921E-5E9F-A20A-9DC17D688525}" dt="2026-07-29T18:32:42.673" v="1314" actId="1076"/>
        <pc:sldMkLst>
          <pc:docMk/>
          <pc:sldMk cId="3517840515" sldId="331"/>
        </pc:sldMkLst>
        <pc:spChg chg="add mod">
          <ac:chgData name="Lottie Thompson [sd22c2t]" userId="98a8b714-f796-4d31-a9a4-7dc84f343c61" providerId="ADAL" clId="{2BD75302-921E-5E9F-A20A-9DC17D688525}" dt="2026-07-29T18:15:14.036" v="1209"/>
          <ac:spMkLst>
            <pc:docMk/>
            <pc:sldMk cId="3517840515" sldId="331"/>
            <ac:spMk id="3" creationId="{268098C5-71BD-442C-CD72-797CE63DDE14}"/>
          </ac:spMkLst>
        </pc:spChg>
        <pc:spChg chg="add mod">
          <ac:chgData name="Lottie Thompson [sd22c2t]" userId="98a8b714-f796-4d31-a9a4-7dc84f343c61" providerId="ADAL" clId="{2BD75302-921E-5E9F-A20A-9DC17D688525}" dt="2026-07-29T18:31:19.540" v="1292" actId="14100"/>
          <ac:spMkLst>
            <pc:docMk/>
            <pc:sldMk cId="3517840515" sldId="331"/>
            <ac:spMk id="4" creationId="{1C55A509-6516-DF64-68CC-331D210C5518}"/>
          </ac:spMkLst>
        </pc:spChg>
        <pc:spChg chg="mod">
          <ac:chgData name="Lottie Thompson [sd22c2t]" userId="98a8b714-f796-4d31-a9a4-7dc84f343c61" providerId="ADAL" clId="{2BD75302-921E-5E9F-A20A-9DC17D688525}" dt="2026-07-29T18:32:42.673" v="1314" actId="1076"/>
          <ac:spMkLst>
            <pc:docMk/>
            <pc:sldMk cId="3517840515" sldId="331"/>
            <ac:spMk id="7" creationId="{BF92768E-9F1E-7E94-4AFA-7AE1689D0443}"/>
          </ac:spMkLst>
        </pc:spChg>
        <pc:graphicFrameChg chg="add mod modGraphic">
          <ac:chgData name="Lottie Thompson [sd22c2t]" userId="98a8b714-f796-4d31-a9a4-7dc84f343c61" providerId="ADAL" clId="{2BD75302-921E-5E9F-A20A-9DC17D688525}" dt="2026-07-29T18:32:05.441" v="1307" actId="1076"/>
          <ac:graphicFrameMkLst>
            <pc:docMk/>
            <pc:sldMk cId="3517840515" sldId="331"/>
            <ac:graphicFrameMk id="5" creationId="{1BC11CC4-E1C8-2160-8876-822458131AB5}"/>
          </ac:graphicFrameMkLst>
        </pc:graphicFrameChg>
        <pc:picChg chg="mod modCrop">
          <ac:chgData name="Lottie Thompson [sd22c2t]" userId="98a8b714-f796-4d31-a9a4-7dc84f343c61" providerId="ADAL" clId="{2BD75302-921E-5E9F-A20A-9DC17D688525}" dt="2026-07-29T18:31:01.674" v="1287" actId="1076"/>
          <ac:picMkLst>
            <pc:docMk/>
            <pc:sldMk cId="3517840515" sldId="331"/>
            <ac:picMk id="8" creationId="{C482C40A-EB6B-8850-8907-83B49EC66AB0}"/>
          </ac:picMkLst>
        </pc:picChg>
        <pc:picChg chg="mod modCrop">
          <ac:chgData name="Lottie Thompson [sd22c2t]" userId="98a8b714-f796-4d31-a9a4-7dc84f343c61" providerId="ADAL" clId="{2BD75302-921E-5E9F-A20A-9DC17D688525}" dt="2026-07-29T18:24:53.176" v="1235" actId="1076"/>
          <ac:picMkLst>
            <pc:docMk/>
            <pc:sldMk cId="3517840515" sldId="331"/>
            <ac:picMk id="9" creationId="{E9036FC8-3C26-24E7-1933-611064474D6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A0118-22F6-4749-91FB-9CCCAAFC42AF}" type="datetimeFigureOut">
              <a:rPr lang="en-US" smtClean="0"/>
              <a:t>7/31/26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2886D-1597-604C-8079-1A6241206724}" type="slidenum">
              <a:rPr lang="en-US" smtClean="0"/>
              <a:t>‹#›</a:t>
            </a:fld>
            <a:endParaRPr lang="en-US"/>
          </a:p>
        </p:txBody>
      </p:sp>
    </p:spTree>
    <p:extLst>
      <p:ext uri="{BB962C8B-B14F-4D97-AF65-F5344CB8AC3E}">
        <p14:creationId xmlns:p14="http://schemas.microsoft.com/office/powerpoint/2010/main" val="122675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lgn="r" defTabSz="654246">
              <a:buClrTx/>
              <a:buNone/>
              <a:defRPr/>
            </a:pPr>
            <a:r>
              <a:rPr lang="en-GB" sz="800" b="0" kern="1200" dirty="0">
                <a:ea typeface="+mn-ea"/>
                <a:cs typeface="+mn-cs"/>
              </a:rPr>
              <a:t>Source: DCM / Habitat. Conducted by; </a:t>
            </a:r>
            <a:r>
              <a:rPr lang="en-GB" sz="800" b="0" kern="1200" dirty="0" err="1">
                <a:ea typeface="+mn-ea"/>
                <a:cs typeface="+mn-cs"/>
              </a:rPr>
              <a:t>Differentology</a:t>
            </a:r>
            <a:r>
              <a:rPr lang="en-GB" sz="800" b="0" kern="1200" dirty="0">
                <a:ea typeface="+mn-ea"/>
                <a:cs typeface="+mn-cs"/>
              </a:rPr>
              <a:t>, June 2022. </a:t>
            </a:r>
          </a:p>
          <a:p>
            <a:pPr marL="158750" indent="0" algn="r" defTabSz="654246">
              <a:buClrTx/>
              <a:buNone/>
              <a:defRPr/>
            </a:pPr>
            <a:r>
              <a:rPr lang="en-GB" sz="800" b="0" kern="1200" dirty="0">
                <a:ea typeface="+mn-ea"/>
                <a:cs typeface="+mn-cs"/>
              </a:rPr>
              <a:t>Results base: 25-54s. Uplifts are test (exposed to ad in cinema) vs control (not exposed to ad in cinema) </a:t>
            </a:r>
          </a:p>
          <a:p>
            <a:endParaRPr lang="en-US" dirty="0"/>
          </a:p>
        </p:txBody>
      </p:sp>
      <p:sp>
        <p:nvSpPr>
          <p:cNvPr id="4" name="Slide Number Placeholder 3"/>
          <p:cNvSpPr>
            <a:spLocks noGrp="1"/>
          </p:cNvSpPr>
          <p:nvPr>
            <p:ph type="sldNum" sz="quarter" idx="5"/>
          </p:nvPr>
        </p:nvSpPr>
        <p:spPr/>
        <p:txBody>
          <a:bodyPr/>
          <a:lstStyle/>
          <a:p>
            <a:fld id="{D052886D-1597-604C-8079-1A6241206724}" type="slidenum">
              <a:rPr lang="en-US" smtClean="0"/>
              <a:t>1</a:t>
            </a:fld>
            <a:endParaRPr lang="en-US"/>
          </a:p>
        </p:txBody>
      </p:sp>
    </p:spTree>
    <p:extLst>
      <p:ext uri="{BB962C8B-B14F-4D97-AF65-F5344CB8AC3E}">
        <p14:creationId xmlns:p14="http://schemas.microsoft.com/office/powerpoint/2010/main" val="3747793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FBF26-13D5-7D25-EBBE-34E65514C4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466666-5A3C-56A7-3C89-20ED348654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67F6C0-78AE-0913-EE2C-BC4822EB6373}"/>
              </a:ext>
            </a:extLst>
          </p:cNvPr>
          <p:cNvSpPr>
            <a:spLocks noGrp="1"/>
          </p:cNvSpPr>
          <p:nvPr>
            <p:ph type="body" idx="1"/>
          </p:nvPr>
        </p:nvSpPr>
        <p:spPr/>
        <p:txBody>
          <a:bodyPr/>
          <a:lstStyle/>
          <a:p>
            <a:pPr marL="158750" indent="0" algn="r" defTabSz="654246">
              <a:buClrTx/>
              <a:buNone/>
              <a:defRPr/>
            </a:pPr>
            <a:r>
              <a:rPr lang="en-GB" sz="800" b="0" kern="1200" dirty="0">
                <a:ea typeface="+mn-ea"/>
                <a:cs typeface="+mn-cs"/>
              </a:rPr>
              <a:t>Source: DCM / Habitat. Conducted by; </a:t>
            </a:r>
            <a:r>
              <a:rPr lang="en-GB" sz="800" b="0" kern="1200" dirty="0" err="1">
                <a:ea typeface="+mn-ea"/>
                <a:cs typeface="+mn-cs"/>
              </a:rPr>
              <a:t>Differentology</a:t>
            </a:r>
            <a:r>
              <a:rPr lang="en-GB" sz="800" b="0" kern="1200" dirty="0">
                <a:ea typeface="+mn-ea"/>
                <a:cs typeface="+mn-cs"/>
              </a:rPr>
              <a:t>, June 2022. </a:t>
            </a:r>
          </a:p>
          <a:p>
            <a:pPr marL="158750" indent="0" algn="r" defTabSz="654246">
              <a:buClrTx/>
              <a:buNone/>
              <a:defRPr/>
            </a:pPr>
            <a:r>
              <a:rPr lang="en-GB" sz="800" b="0" kern="1200" dirty="0">
                <a:ea typeface="+mn-ea"/>
                <a:cs typeface="+mn-cs"/>
              </a:rPr>
              <a:t>Results base: 25-54s. Uplifts are test (exposed to ad in cinema) vs control (not exposed to ad in cinema) </a:t>
            </a:r>
          </a:p>
          <a:p>
            <a:endParaRPr lang="en-US" dirty="0"/>
          </a:p>
        </p:txBody>
      </p:sp>
      <p:sp>
        <p:nvSpPr>
          <p:cNvPr id="4" name="Slide Number Placeholder 3">
            <a:extLst>
              <a:ext uri="{FF2B5EF4-FFF2-40B4-BE49-F238E27FC236}">
                <a16:creationId xmlns:a16="http://schemas.microsoft.com/office/drawing/2014/main" id="{77C45D15-67D3-0D57-18AC-50E877305CFF}"/>
              </a:ext>
            </a:extLst>
          </p:cNvPr>
          <p:cNvSpPr>
            <a:spLocks noGrp="1"/>
          </p:cNvSpPr>
          <p:nvPr>
            <p:ph type="sldNum" sz="quarter" idx="5"/>
          </p:nvPr>
        </p:nvSpPr>
        <p:spPr/>
        <p:txBody>
          <a:bodyPr/>
          <a:lstStyle/>
          <a:p>
            <a:fld id="{D052886D-1597-604C-8079-1A6241206724}" type="slidenum">
              <a:rPr lang="en-US" smtClean="0"/>
              <a:t>2</a:t>
            </a:fld>
            <a:endParaRPr lang="en-US"/>
          </a:p>
        </p:txBody>
      </p:sp>
    </p:spTree>
    <p:extLst>
      <p:ext uri="{BB962C8B-B14F-4D97-AF65-F5344CB8AC3E}">
        <p14:creationId xmlns:p14="http://schemas.microsoft.com/office/powerpoint/2010/main" val="7965794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31/07/2026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6054BC-7701-3564-2F29-6D048F25DC4B}"/>
              </a:ext>
            </a:extLst>
          </p:cNvPr>
          <p:cNvSpPr>
            <a:spLocks noGrp="1"/>
          </p:cNvSpPr>
          <p:nvPr>
            <p:ph type="body" sz="quarter" idx="83"/>
          </p:nvPr>
        </p:nvSpPr>
        <p:spPr/>
        <p:txBody>
          <a:bodyPr/>
          <a:lstStyle/>
          <a:p>
            <a:r>
              <a:rPr lang="en-GB" dirty="0"/>
              <a:t>Source: DCM / Habitat. Conducted by; </a:t>
            </a:r>
            <a:r>
              <a:rPr lang="en-GB" dirty="0" err="1"/>
              <a:t>Differentology</a:t>
            </a:r>
            <a:r>
              <a:rPr lang="en-GB" dirty="0"/>
              <a:t>, June 2022. </a:t>
            </a:r>
          </a:p>
          <a:p>
            <a:endParaRPr lang="en-US" dirty="0"/>
          </a:p>
        </p:txBody>
      </p:sp>
      <p:sp>
        <p:nvSpPr>
          <p:cNvPr id="6" name="Title 2">
            <a:extLst>
              <a:ext uri="{FF2B5EF4-FFF2-40B4-BE49-F238E27FC236}">
                <a16:creationId xmlns:a16="http://schemas.microsoft.com/office/drawing/2014/main" id="{39CB509A-6CFF-05F6-6C56-CEE2975BD264}"/>
              </a:ext>
            </a:extLst>
          </p:cNvPr>
          <p:cNvSpPr>
            <a:spLocks noGrp="1"/>
          </p:cNvSpPr>
          <p:nvPr>
            <p:ph type="title"/>
          </p:nvPr>
        </p:nvSpPr>
        <p:spPr>
          <a:xfrm>
            <a:off x="510922" y="476824"/>
            <a:ext cx="10837631" cy="525552"/>
          </a:xfrm>
        </p:spPr>
        <p:txBody>
          <a:bodyPr/>
          <a:lstStyle/>
          <a:p>
            <a:r>
              <a:rPr lang="en-US" dirty="0"/>
              <a:t>Habitat</a:t>
            </a:r>
          </a:p>
        </p:txBody>
      </p:sp>
      <p:sp>
        <p:nvSpPr>
          <p:cNvPr id="7" name="Text Placeholder 4">
            <a:extLst>
              <a:ext uri="{FF2B5EF4-FFF2-40B4-BE49-F238E27FC236}">
                <a16:creationId xmlns:a16="http://schemas.microsoft.com/office/drawing/2014/main" id="{AACAF09A-6E69-06BB-B74B-DD2A6B64E340}"/>
              </a:ext>
            </a:extLst>
          </p:cNvPr>
          <p:cNvSpPr>
            <a:spLocks noGrp="1"/>
          </p:cNvSpPr>
          <p:nvPr>
            <p:ph type="body" sz="quarter" idx="16"/>
          </p:nvPr>
        </p:nvSpPr>
        <p:spPr>
          <a:xfrm>
            <a:off x="510922" y="1501476"/>
            <a:ext cx="7442287" cy="3855047"/>
          </a:xfrm>
        </p:spPr>
        <p:txBody>
          <a:bodyPr/>
          <a:lstStyle/>
          <a:p>
            <a:pPr lvl="0" indent="0" defTabSz="961844">
              <a:lnSpc>
                <a:spcPct val="100000"/>
              </a:lnSpc>
              <a:spcBef>
                <a:spcPts val="0"/>
              </a:spcBef>
              <a:buClr>
                <a:srgbClr val="FFFFFF"/>
              </a:buClr>
              <a:buSzPct val="100000"/>
              <a:defRPr/>
            </a:pPr>
            <a:r>
              <a:rPr lang="en-GB" sz="1500" b="1" dirty="0"/>
              <a:t>Background </a:t>
            </a:r>
            <a:endParaRPr lang="en-GB" sz="1500" dirty="0"/>
          </a:p>
          <a:p>
            <a:pPr lvl="0" indent="0" defTabSz="961844">
              <a:lnSpc>
                <a:spcPct val="100000"/>
              </a:lnSpc>
              <a:spcBef>
                <a:spcPts val="0"/>
              </a:spcBef>
              <a:buClr>
                <a:srgbClr val="FFFFFF"/>
              </a:buClr>
              <a:buSzPct val="100000"/>
              <a:defRPr/>
            </a:pPr>
            <a:r>
              <a:rPr lang="en-GB" sz="1500" dirty="0"/>
              <a:t>The aim of the ‘Happy Habitat’ campaign was to raise the brand’s profile and by showing Habitat has ‘something for everyone’ drive consideration across its product range. </a:t>
            </a:r>
          </a:p>
          <a:p>
            <a:pPr lvl="0" indent="0" defTabSz="961844">
              <a:lnSpc>
                <a:spcPct val="100000"/>
              </a:lnSpc>
              <a:spcBef>
                <a:spcPts val="0"/>
              </a:spcBef>
              <a:buClr>
                <a:srgbClr val="FFFFFF"/>
              </a:buClr>
              <a:buSzPct val="100000"/>
              <a:defRPr/>
            </a:pPr>
            <a:endParaRPr lang="en-GB" sz="1500" b="1" dirty="0">
              <a:solidFill>
                <a:srgbClr val="000000"/>
              </a:solidFill>
            </a:endParaRPr>
          </a:p>
          <a:p>
            <a:pPr lvl="0" indent="0" defTabSz="961844">
              <a:lnSpc>
                <a:spcPct val="100000"/>
              </a:lnSpc>
              <a:spcBef>
                <a:spcPts val="0"/>
              </a:spcBef>
              <a:buClr>
                <a:srgbClr val="FFFFFF"/>
              </a:buClr>
              <a:buSzPct val="100000"/>
              <a:defRPr/>
            </a:pPr>
            <a:r>
              <a:rPr lang="en-GB" sz="1500" b="1" dirty="0"/>
              <a:t>Plan</a:t>
            </a:r>
            <a:r>
              <a:rPr lang="en-GB" sz="1500" b="1" dirty="0">
                <a:solidFill>
                  <a:srgbClr val="000000"/>
                </a:solidFill>
              </a:rPr>
              <a:t> </a:t>
            </a:r>
          </a:p>
          <a:p>
            <a:pPr lvl="0" indent="0" defTabSz="961844">
              <a:lnSpc>
                <a:spcPct val="100000"/>
              </a:lnSpc>
              <a:spcBef>
                <a:spcPts val="0"/>
              </a:spcBef>
              <a:buClr>
                <a:srgbClr val="FFFFFF"/>
              </a:buClr>
              <a:buSzPct val="100000"/>
              <a:defRPr/>
            </a:pPr>
            <a:r>
              <a:rPr lang="en-GB" sz="1500" dirty="0">
                <a:solidFill>
                  <a:srgbClr val="000000"/>
                </a:solidFill>
              </a:rPr>
              <a:t>With a goal to drive impact, capture attention and push likeability amongst the target audience, Habitat selected an ABC1 Adult AGP giving the campaign access to titles including </a:t>
            </a:r>
            <a:r>
              <a:rPr lang="en-GB" sz="1500" i="1" dirty="0">
                <a:solidFill>
                  <a:srgbClr val="000000"/>
                </a:solidFill>
              </a:rPr>
              <a:t>Doctor Strange in the Multiverse of Madness</a:t>
            </a:r>
            <a:r>
              <a:rPr lang="en-GB" sz="1500" dirty="0">
                <a:solidFill>
                  <a:srgbClr val="000000"/>
                </a:solidFill>
              </a:rPr>
              <a:t>, </a:t>
            </a:r>
            <a:r>
              <a:rPr lang="en-GB" sz="1500" i="1" dirty="0">
                <a:solidFill>
                  <a:srgbClr val="000000"/>
                </a:solidFill>
              </a:rPr>
              <a:t>Top Gun: Maverick</a:t>
            </a:r>
            <a:r>
              <a:rPr lang="en-GB" sz="1500" dirty="0">
                <a:solidFill>
                  <a:srgbClr val="000000"/>
                </a:solidFill>
              </a:rPr>
              <a:t> and </a:t>
            </a:r>
            <a:r>
              <a:rPr lang="en-GB" sz="1500" i="1" dirty="0">
                <a:solidFill>
                  <a:srgbClr val="000000"/>
                </a:solidFill>
              </a:rPr>
              <a:t>Jurassic World Dominion</a:t>
            </a:r>
            <a:r>
              <a:rPr lang="en-GB" sz="1500" dirty="0">
                <a:solidFill>
                  <a:srgbClr val="000000"/>
                </a:solidFill>
              </a:rPr>
              <a:t>. </a:t>
            </a:r>
          </a:p>
          <a:p>
            <a:pPr defTabSz="654246">
              <a:lnSpc>
                <a:spcPct val="100000"/>
              </a:lnSpc>
              <a:spcAft>
                <a:spcPts val="116"/>
              </a:spcAft>
            </a:pPr>
            <a:endParaRPr lang="en-GB" sz="1500" dirty="0">
              <a:solidFill>
                <a:srgbClr val="000000"/>
              </a:solidFill>
            </a:endParaRPr>
          </a:p>
          <a:p>
            <a:pPr lvl="0" indent="0" defTabSz="961844">
              <a:lnSpc>
                <a:spcPct val="100000"/>
              </a:lnSpc>
              <a:spcBef>
                <a:spcPts val="0"/>
              </a:spcBef>
              <a:buClr>
                <a:srgbClr val="FFFFFF"/>
              </a:buClr>
              <a:buSzPct val="100000"/>
              <a:defRPr/>
            </a:pPr>
            <a:r>
              <a:rPr lang="en-GB" sz="1500" b="1" dirty="0"/>
              <a:t>Results</a:t>
            </a:r>
            <a:endParaRPr lang="en-GB" sz="1500" dirty="0"/>
          </a:p>
          <a:p>
            <a:pPr marL="285750" indent="-285750" defTabSz="654246">
              <a:lnSpc>
                <a:spcPct val="100000"/>
              </a:lnSpc>
              <a:buClr>
                <a:schemeClr val="tx1"/>
              </a:buClr>
              <a:buFont typeface="Arial" panose="020B0604020202020204" pitchFamily="34" charset="0"/>
              <a:buChar char="•"/>
            </a:pPr>
            <a:r>
              <a:rPr lang="en-GB" sz="1500" dirty="0"/>
              <a:t>Cinemagoers exposed to the ad on the big screen were 23% more aware of recent Habitat advertising.</a:t>
            </a:r>
          </a:p>
          <a:p>
            <a:pPr marL="285750" indent="-285750" defTabSz="654246">
              <a:lnSpc>
                <a:spcPct val="100000"/>
              </a:lnSpc>
              <a:buClr>
                <a:schemeClr val="tx1"/>
              </a:buClr>
              <a:buFont typeface="Arial" panose="020B0604020202020204" pitchFamily="34" charset="0"/>
              <a:buChar char="•"/>
            </a:pPr>
            <a:r>
              <a:rPr lang="en-GB" sz="1500" dirty="0"/>
              <a:t>Just under 60% said they would consider shopping at Habitat – with cinemagoers 42% more likely to be ‘extremely likely’ to consider vs. control.</a:t>
            </a:r>
          </a:p>
        </p:txBody>
      </p:sp>
      <p:pic>
        <p:nvPicPr>
          <p:cNvPr id="8" name="Picture Placeholder 8">
            <a:extLst>
              <a:ext uri="{FF2B5EF4-FFF2-40B4-BE49-F238E27FC236}">
                <a16:creationId xmlns:a16="http://schemas.microsoft.com/office/drawing/2014/main" id="{A7496484-C8B0-36C4-41ED-5662099C3A53}"/>
              </a:ext>
            </a:extLst>
          </p:cNvPr>
          <p:cNvPicPr>
            <a:picLocks noChangeAspect="1"/>
          </p:cNvPicPr>
          <p:nvPr/>
        </p:nvPicPr>
        <p:blipFill>
          <a:blip r:embed="rId3">
            <a:extLst>
              <a:ext uri="{28A0092B-C50C-407E-A947-70E740481C1C}">
                <a14:useLocalDpi xmlns:a14="http://schemas.microsoft.com/office/drawing/2010/main" val="0"/>
              </a:ext>
            </a:extLst>
          </a:blip>
          <a:srcRect l="9306" t="849" r="10236" b="814"/>
          <a:stretch>
            <a:fillRect/>
          </a:stretch>
        </p:blipFill>
        <p:spPr>
          <a:xfrm>
            <a:off x="8284602" y="932940"/>
            <a:ext cx="3513651" cy="2390828"/>
          </a:xfrm>
          <a:prstGeom prst="roundRect">
            <a:avLst>
              <a:gd name="adj" fmla="val 1469"/>
            </a:avLst>
          </a:prstGeom>
          <a:blipFill>
            <a:blip r:embed="rId4"/>
            <a:srcRect/>
            <a:stretch>
              <a:fillRect t="-13649" b="-13649"/>
            </a:stretch>
          </a:blipFill>
        </p:spPr>
      </p:pic>
      <p:pic>
        <p:nvPicPr>
          <p:cNvPr id="9" name="Picture Placeholder 8">
            <a:extLst>
              <a:ext uri="{FF2B5EF4-FFF2-40B4-BE49-F238E27FC236}">
                <a16:creationId xmlns:a16="http://schemas.microsoft.com/office/drawing/2014/main" id="{67F074F2-6AF0-E7DE-DF6B-7B5DB800AEAA}"/>
              </a:ext>
            </a:extLst>
          </p:cNvPr>
          <p:cNvPicPr>
            <a:picLocks noChangeAspect="1"/>
          </p:cNvPicPr>
          <p:nvPr/>
        </p:nvPicPr>
        <p:blipFill>
          <a:blip r:embed="rId5">
            <a:extLst>
              <a:ext uri="{28A0092B-C50C-407E-A947-70E740481C1C}">
                <a14:useLocalDpi xmlns:a14="http://schemas.microsoft.com/office/drawing/2010/main" val="0"/>
              </a:ext>
            </a:extLst>
          </a:blip>
          <a:srcRect l="8833" r="8833"/>
          <a:stretch/>
        </p:blipFill>
        <p:spPr>
          <a:xfrm>
            <a:off x="8284602" y="3429000"/>
            <a:ext cx="3513651" cy="2390828"/>
          </a:xfrm>
          <a:prstGeom prst="roundRect">
            <a:avLst>
              <a:gd name="adj" fmla="val 1469"/>
            </a:avLst>
          </a:prstGeom>
          <a:blipFill>
            <a:blip r:embed="rId4"/>
            <a:srcRect/>
            <a:stretch>
              <a:fillRect t="-13649" b="-13649"/>
            </a:stretch>
          </a:blipFill>
        </p:spPr>
      </p:pic>
    </p:spTree>
    <p:extLst>
      <p:ext uri="{BB962C8B-B14F-4D97-AF65-F5344CB8AC3E}">
        <p14:creationId xmlns:p14="http://schemas.microsoft.com/office/powerpoint/2010/main" val="2462861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746E2-5A1A-96F1-46CE-5EA03F99FE3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200FF59-2954-21F8-A960-2B9732F82856}"/>
              </a:ext>
            </a:extLst>
          </p:cNvPr>
          <p:cNvSpPr>
            <a:spLocks noGrp="1"/>
          </p:cNvSpPr>
          <p:nvPr>
            <p:ph type="body" sz="quarter" idx="83"/>
          </p:nvPr>
        </p:nvSpPr>
        <p:spPr/>
        <p:txBody>
          <a:bodyPr/>
          <a:lstStyle/>
          <a:p>
            <a:r>
              <a:rPr lang="en-GB" dirty="0"/>
              <a:t>Source: DCM / Habitat. Conducted by; </a:t>
            </a:r>
            <a:r>
              <a:rPr lang="en-GB" dirty="0" err="1"/>
              <a:t>Differentology</a:t>
            </a:r>
            <a:r>
              <a:rPr lang="en-GB" dirty="0"/>
              <a:t>, June 2022. </a:t>
            </a:r>
          </a:p>
          <a:p>
            <a:endParaRPr lang="en-US" dirty="0"/>
          </a:p>
        </p:txBody>
      </p:sp>
      <p:sp>
        <p:nvSpPr>
          <p:cNvPr id="6" name="Title 2">
            <a:extLst>
              <a:ext uri="{FF2B5EF4-FFF2-40B4-BE49-F238E27FC236}">
                <a16:creationId xmlns:a16="http://schemas.microsoft.com/office/drawing/2014/main" id="{F7C09D11-019C-5E6C-5957-52E69CFB0E48}"/>
              </a:ext>
            </a:extLst>
          </p:cNvPr>
          <p:cNvSpPr>
            <a:spLocks noGrp="1"/>
          </p:cNvSpPr>
          <p:nvPr>
            <p:ph type="title"/>
          </p:nvPr>
        </p:nvSpPr>
        <p:spPr>
          <a:xfrm>
            <a:off x="510922" y="476824"/>
            <a:ext cx="10837631" cy="525552"/>
          </a:xfrm>
        </p:spPr>
        <p:txBody>
          <a:bodyPr/>
          <a:lstStyle/>
          <a:p>
            <a:r>
              <a:rPr lang="en-US" dirty="0"/>
              <a:t>Habitat</a:t>
            </a:r>
          </a:p>
        </p:txBody>
      </p:sp>
      <p:sp>
        <p:nvSpPr>
          <p:cNvPr id="7" name="Text Placeholder 4">
            <a:extLst>
              <a:ext uri="{FF2B5EF4-FFF2-40B4-BE49-F238E27FC236}">
                <a16:creationId xmlns:a16="http://schemas.microsoft.com/office/drawing/2014/main" id="{BF92768E-9F1E-7E94-4AFA-7AE1689D0443}"/>
              </a:ext>
            </a:extLst>
          </p:cNvPr>
          <p:cNvSpPr>
            <a:spLocks noGrp="1"/>
          </p:cNvSpPr>
          <p:nvPr>
            <p:ph type="body" sz="quarter" idx="16"/>
          </p:nvPr>
        </p:nvSpPr>
        <p:spPr>
          <a:xfrm>
            <a:off x="508533" y="1697226"/>
            <a:ext cx="3775232" cy="4014573"/>
          </a:xfrm>
        </p:spPr>
        <p:txBody>
          <a:bodyPr/>
          <a:lstStyle/>
          <a:p>
            <a:pPr defTabSz="654246">
              <a:lnSpc>
                <a:spcPct val="100000"/>
              </a:lnSpc>
            </a:pPr>
            <a:r>
              <a:rPr lang="en-GB" altLang="en-US" b="1" dirty="0">
                <a:cs typeface="Arial" pitchFamily="34" charset="0"/>
              </a:rPr>
              <a:t>Background</a:t>
            </a:r>
            <a:br>
              <a:rPr lang="en-GB" altLang="en-US" dirty="0">
                <a:cs typeface="Arial" pitchFamily="34" charset="0"/>
              </a:rPr>
            </a:br>
            <a:r>
              <a:rPr lang="en-GB" altLang="en-US" dirty="0">
                <a:solidFill>
                  <a:srgbClr val="000000"/>
                </a:solidFill>
                <a:cs typeface="Arial" pitchFamily="34" charset="0"/>
              </a:rPr>
              <a:t>The aim of the ‘Happy Habitat’ campaign was to raise the brand’s profile and consideration of its product range. The campaign looked to inspire customers in the process of either updating a whole room or adding touches of seasonal style with the breadth of Habitat’s range to create their own personal “habitat”. Demonstrating its wide-ranging product offering, Habitat wanted to show that they have something for every home.</a:t>
            </a:r>
            <a:br>
              <a:rPr lang="en-GB" altLang="en-US" dirty="0">
                <a:solidFill>
                  <a:srgbClr val="000000"/>
                </a:solidFill>
                <a:cs typeface="Arial" pitchFamily="34" charset="0"/>
              </a:rPr>
            </a:br>
            <a:br>
              <a:rPr lang="en-GB" altLang="en-US" dirty="0">
                <a:solidFill>
                  <a:srgbClr val="000000"/>
                </a:solidFill>
                <a:cs typeface="Arial" pitchFamily="34" charset="0"/>
              </a:rPr>
            </a:br>
            <a:r>
              <a:rPr lang="en-GB" altLang="en-US" b="1" dirty="0">
                <a:solidFill>
                  <a:srgbClr val="000000"/>
                </a:solidFill>
                <a:cs typeface="Arial" pitchFamily="34" charset="0"/>
              </a:rPr>
              <a:t>Plan</a:t>
            </a:r>
            <a:br>
              <a:rPr lang="en-GB" altLang="en-US" dirty="0">
                <a:solidFill>
                  <a:srgbClr val="000000"/>
                </a:solidFill>
                <a:cs typeface="Arial" pitchFamily="34" charset="0"/>
              </a:rPr>
            </a:br>
            <a:r>
              <a:rPr lang="en-GB" dirty="0">
                <a:solidFill>
                  <a:srgbClr val="000000"/>
                </a:solidFill>
              </a:rPr>
              <a:t>With the aims of driving direct impact, capturing attention and pushing likeability amongst the target audience, Habitat selected an ABC1 Adult AGP giving the campaign access to titles including </a:t>
            </a:r>
            <a:r>
              <a:rPr lang="en-GB" i="1" dirty="0">
                <a:solidFill>
                  <a:srgbClr val="000000"/>
                </a:solidFill>
              </a:rPr>
              <a:t>Doctor Strange in the Multiverse of Madness</a:t>
            </a:r>
            <a:r>
              <a:rPr lang="en-GB" dirty="0">
                <a:solidFill>
                  <a:srgbClr val="000000"/>
                </a:solidFill>
              </a:rPr>
              <a:t>, </a:t>
            </a:r>
            <a:r>
              <a:rPr lang="en-GB" i="1" dirty="0">
                <a:solidFill>
                  <a:srgbClr val="000000"/>
                </a:solidFill>
              </a:rPr>
              <a:t>Top Gun: Maverick </a:t>
            </a:r>
            <a:r>
              <a:rPr lang="en-GB" dirty="0">
                <a:solidFill>
                  <a:srgbClr val="000000"/>
                </a:solidFill>
              </a:rPr>
              <a:t>and </a:t>
            </a:r>
            <a:r>
              <a:rPr lang="en-GB" i="1" dirty="0">
                <a:solidFill>
                  <a:srgbClr val="000000"/>
                </a:solidFill>
              </a:rPr>
              <a:t>Jurassic World Dominion</a:t>
            </a:r>
            <a:r>
              <a:rPr lang="en-GB" dirty="0">
                <a:solidFill>
                  <a:srgbClr val="000000"/>
                </a:solidFill>
              </a:rPr>
              <a:t>.</a:t>
            </a:r>
            <a:br>
              <a:rPr lang="en-GB" dirty="0">
                <a:solidFill>
                  <a:srgbClr val="000000"/>
                </a:solidFill>
              </a:rPr>
            </a:br>
            <a:br>
              <a:rPr lang="en-GB" dirty="0">
                <a:solidFill>
                  <a:srgbClr val="000000"/>
                </a:solidFill>
              </a:rPr>
            </a:br>
            <a:r>
              <a:rPr lang="en-GB" b="1" dirty="0"/>
              <a:t>Results</a:t>
            </a:r>
            <a:br>
              <a:rPr lang="en-GB" dirty="0">
                <a:solidFill>
                  <a:srgbClr val="000000"/>
                </a:solidFill>
              </a:rPr>
            </a:br>
            <a:r>
              <a:rPr lang="en-GB" dirty="0">
                <a:solidFill>
                  <a:srgbClr val="000000"/>
                </a:solidFill>
                <a:sym typeface="Arial"/>
              </a:rPr>
              <a:t>Cinema was crucial in enhancing the campaign’s overall impact, helping to maximise impact across the KPIs.</a:t>
            </a:r>
          </a:p>
        </p:txBody>
      </p:sp>
      <p:pic>
        <p:nvPicPr>
          <p:cNvPr id="8" name="Picture Placeholder 8">
            <a:extLst>
              <a:ext uri="{FF2B5EF4-FFF2-40B4-BE49-F238E27FC236}">
                <a16:creationId xmlns:a16="http://schemas.microsoft.com/office/drawing/2014/main" id="{C482C40A-EB6B-8850-8907-83B49EC66AB0}"/>
              </a:ext>
            </a:extLst>
          </p:cNvPr>
          <p:cNvPicPr>
            <a:picLocks noChangeAspect="1"/>
          </p:cNvPicPr>
          <p:nvPr/>
        </p:nvPicPr>
        <p:blipFill>
          <a:blip r:embed="rId3">
            <a:extLst>
              <a:ext uri="{28A0092B-C50C-407E-A947-70E740481C1C}">
                <a14:useLocalDpi xmlns:a14="http://schemas.microsoft.com/office/drawing/2010/main" val="0"/>
              </a:ext>
            </a:extLst>
          </a:blip>
          <a:srcRect l="9306" t="11875" r="10236" b="7017"/>
          <a:stretch>
            <a:fillRect/>
          </a:stretch>
        </p:blipFill>
        <p:spPr>
          <a:xfrm>
            <a:off x="4711148" y="3856597"/>
            <a:ext cx="3513651" cy="1971936"/>
          </a:xfrm>
          <a:prstGeom prst="roundRect">
            <a:avLst>
              <a:gd name="adj" fmla="val 1469"/>
            </a:avLst>
          </a:prstGeom>
          <a:blipFill>
            <a:blip r:embed="rId4"/>
            <a:srcRect/>
            <a:stretch>
              <a:fillRect t="-13649" b="-13649"/>
            </a:stretch>
          </a:blipFill>
        </p:spPr>
      </p:pic>
      <p:pic>
        <p:nvPicPr>
          <p:cNvPr id="9" name="Picture Placeholder 8">
            <a:extLst>
              <a:ext uri="{FF2B5EF4-FFF2-40B4-BE49-F238E27FC236}">
                <a16:creationId xmlns:a16="http://schemas.microsoft.com/office/drawing/2014/main" id="{E9036FC8-3C26-24E7-1933-611064474D64}"/>
              </a:ext>
            </a:extLst>
          </p:cNvPr>
          <p:cNvPicPr>
            <a:picLocks noChangeAspect="1"/>
          </p:cNvPicPr>
          <p:nvPr/>
        </p:nvPicPr>
        <p:blipFill>
          <a:blip r:embed="rId5">
            <a:extLst>
              <a:ext uri="{28A0092B-C50C-407E-A947-70E740481C1C}">
                <a14:useLocalDpi xmlns:a14="http://schemas.microsoft.com/office/drawing/2010/main" val="0"/>
              </a:ext>
            </a:extLst>
          </a:blip>
          <a:srcRect l="8833" r="8833" b="17521"/>
          <a:stretch>
            <a:fillRect/>
          </a:stretch>
        </p:blipFill>
        <p:spPr>
          <a:xfrm>
            <a:off x="8304337" y="3856597"/>
            <a:ext cx="3513651" cy="1971936"/>
          </a:xfrm>
          <a:prstGeom prst="roundRect">
            <a:avLst>
              <a:gd name="adj" fmla="val 1469"/>
            </a:avLst>
          </a:prstGeom>
          <a:blipFill>
            <a:blip r:embed="rId4"/>
            <a:srcRect/>
            <a:stretch>
              <a:fillRect t="-13649" b="-13649"/>
            </a:stretch>
          </a:blipFill>
        </p:spPr>
      </p:pic>
      <p:sp>
        <p:nvSpPr>
          <p:cNvPr id="3" name="Subtitle 3">
            <a:extLst>
              <a:ext uri="{FF2B5EF4-FFF2-40B4-BE49-F238E27FC236}">
                <a16:creationId xmlns:a16="http://schemas.microsoft.com/office/drawing/2014/main" id="{268098C5-71BD-442C-CD72-797CE63DDE14}"/>
              </a:ext>
            </a:extLst>
          </p:cNvPr>
          <p:cNvSpPr>
            <a:spLocks noGrp="1"/>
          </p:cNvSpPr>
          <p:nvPr>
            <p:ph type="subTitle" idx="1"/>
          </p:nvPr>
        </p:nvSpPr>
        <p:spPr>
          <a:xfrm>
            <a:off x="508533" y="1146201"/>
            <a:ext cx="4617721" cy="347555"/>
          </a:xfrm>
        </p:spPr>
        <p:txBody>
          <a:bodyPr/>
          <a:lstStyle/>
          <a:p>
            <a:r>
              <a:rPr lang="en-GB" dirty="0"/>
              <a:t>‘Happy Habitat’</a:t>
            </a:r>
          </a:p>
        </p:txBody>
      </p:sp>
      <p:sp>
        <p:nvSpPr>
          <p:cNvPr id="4" name="Text Placeholder 4">
            <a:extLst>
              <a:ext uri="{FF2B5EF4-FFF2-40B4-BE49-F238E27FC236}">
                <a16:creationId xmlns:a16="http://schemas.microsoft.com/office/drawing/2014/main" id="{1C55A509-6516-DF64-68CC-331D210C5518}"/>
              </a:ext>
            </a:extLst>
          </p:cNvPr>
          <p:cNvSpPr txBox="1">
            <a:spLocks/>
          </p:cNvSpPr>
          <p:nvPr/>
        </p:nvSpPr>
        <p:spPr>
          <a:xfrm>
            <a:off x="4720268" y="1689208"/>
            <a:ext cx="7097720" cy="1971936"/>
          </a:xfrm>
          <a:prstGeom prst="rect">
            <a:avLst/>
          </a:prstGeom>
        </p:spPr>
        <p:txBody>
          <a:bodyPr vert="horz" lIns="0" tIns="0" rIns="0" bIns="0" rtlCol="0">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54246">
              <a:lnSpc>
                <a:spcPct val="100000"/>
              </a:lnSpc>
            </a:pPr>
            <a:r>
              <a:rPr lang="en-GB" b="1" dirty="0"/>
              <a:t>Improving recall</a:t>
            </a:r>
            <a:br>
              <a:rPr lang="en-GB" dirty="0"/>
            </a:br>
            <a:r>
              <a:rPr lang="en-GB" dirty="0">
                <a:solidFill>
                  <a:srgbClr val="000000"/>
                </a:solidFill>
              </a:rPr>
              <a:t>Cinemagoers exposed to the ad on the big screen were +23% more aware of recent advertising by</a:t>
            </a:r>
            <a:br>
              <a:rPr lang="en-GB" dirty="0">
                <a:solidFill>
                  <a:srgbClr val="000000"/>
                </a:solidFill>
              </a:rPr>
            </a:br>
            <a:r>
              <a:rPr lang="en-GB" dirty="0">
                <a:solidFill>
                  <a:srgbClr val="000000"/>
                </a:solidFill>
              </a:rPr>
              <a:t>the brand.</a:t>
            </a:r>
            <a:br>
              <a:rPr lang="en-GB" dirty="0">
                <a:solidFill>
                  <a:srgbClr val="000000"/>
                </a:solidFill>
              </a:rPr>
            </a:br>
            <a:br>
              <a:rPr lang="en-GB" dirty="0">
                <a:solidFill>
                  <a:srgbClr val="000000"/>
                </a:solidFill>
              </a:rPr>
            </a:br>
            <a:r>
              <a:rPr lang="en-GB" b="1" dirty="0"/>
              <a:t>Key perceptions</a:t>
            </a:r>
            <a:br>
              <a:rPr lang="en-GB" dirty="0"/>
            </a:br>
            <a:r>
              <a:rPr lang="en-GB" dirty="0">
                <a:solidFill>
                  <a:srgbClr val="000000"/>
                </a:solidFill>
              </a:rPr>
              <a:t>Cinema delivered uplifts on key brand perceptions - ‘Habitat is good value for money’ (+43%) and ‘Habitat has quality products and great design’ (+22%).</a:t>
            </a:r>
            <a:br>
              <a:rPr lang="en-GB" dirty="0">
                <a:solidFill>
                  <a:srgbClr val="000000"/>
                </a:solidFill>
              </a:rPr>
            </a:br>
            <a:br>
              <a:rPr lang="en-GB" dirty="0">
                <a:solidFill>
                  <a:srgbClr val="000000"/>
                </a:solidFill>
              </a:rPr>
            </a:br>
            <a:r>
              <a:rPr lang="en-GB" b="1" dirty="0"/>
              <a:t>Driving consideration</a:t>
            </a:r>
            <a:br>
              <a:rPr lang="en-GB" dirty="0"/>
            </a:br>
            <a:r>
              <a:rPr lang="en-GB" dirty="0">
                <a:solidFill>
                  <a:srgbClr val="000000"/>
                </a:solidFill>
              </a:rPr>
              <a:t>Just under 60% said they would consider shopping at Habitat – with cinemagoers +42% more likely to be ‘extremely likely’ to consider vs. control.</a:t>
            </a:r>
          </a:p>
          <a:p>
            <a:pPr defTabSz="654246">
              <a:lnSpc>
                <a:spcPct val="100000"/>
              </a:lnSpc>
              <a:spcBef>
                <a:spcPts val="600"/>
              </a:spcBef>
            </a:pPr>
            <a:endParaRPr lang="en-GB" dirty="0">
              <a:solidFill>
                <a:srgbClr val="000000"/>
              </a:solidFill>
            </a:endParaRPr>
          </a:p>
        </p:txBody>
      </p:sp>
      <p:graphicFrame>
        <p:nvGraphicFramePr>
          <p:cNvPr id="5" name="Table 4">
            <a:extLst>
              <a:ext uri="{FF2B5EF4-FFF2-40B4-BE49-F238E27FC236}">
                <a16:creationId xmlns:a16="http://schemas.microsoft.com/office/drawing/2014/main" id="{1BC11CC4-E1C8-2160-8876-822458131AB5}"/>
              </a:ext>
            </a:extLst>
          </p:cNvPr>
          <p:cNvGraphicFramePr>
            <a:graphicFrameLocks noGrp="1"/>
          </p:cNvGraphicFramePr>
          <p:nvPr>
            <p:extLst>
              <p:ext uri="{D42A27DB-BD31-4B8C-83A1-F6EECF244321}">
                <p14:modId xmlns:p14="http://schemas.microsoft.com/office/powerpoint/2010/main" val="2743414816"/>
              </p:ext>
            </p:extLst>
          </p:nvPr>
        </p:nvGraphicFramePr>
        <p:xfrm>
          <a:off x="4720268" y="791579"/>
          <a:ext cx="7077986" cy="702176"/>
        </p:xfrm>
        <a:graphic>
          <a:graphicData uri="http://schemas.openxmlformats.org/drawingml/2006/table">
            <a:tbl>
              <a:tblPr firstRow="1" bandRow="1">
                <a:tableStyleId>{F5AB1C69-6EDB-4FF4-983F-18BD219EF322}</a:tableStyleId>
              </a:tblPr>
              <a:tblGrid>
                <a:gridCol w="1703076">
                  <a:extLst>
                    <a:ext uri="{9D8B030D-6E8A-4147-A177-3AD203B41FA5}">
                      <a16:colId xmlns:a16="http://schemas.microsoft.com/office/drawing/2014/main" val="3445733911"/>
                    </a:ext>
                  </a:extLst>
                </a:gridCol>
                <a:gridCol w="1835916">
                  <a:extLst>
                    <a:ext uri="{9D8B030D-6E8A-4147-A177-3AD203B41FA5}">
                      <a16:colId xmlns:a16="http://schemas.microsoft.com/office/drawing/2014/main" val="2072537272"/>
                    </a:ext>
                  </a:extLst>
                </a:gridCol>
                <a:gridCol w="1769497">
                  <a:extLst>
                    <a:ext uri="{9D8B030D-6E8A-4147-A177-3AD203B41FA5}">
                      <a16:colId xmlns:a16="http://schemas.microsoft.com/office/drawing/2014/main" val="3314162814"/>
                    </a:ext>
                  </a:extLst>
                </a:gridCol>
                <a:gridCol w="1769497">
                  <a:extLst>
                    <a:ext uri="{9D8B030D-6E8A-4147-A177-3AD203B41FA5}">
                      <a16:colId xmlns:a16="http://schemas.microsoft.com/office/drawing/2014/main" val="776944138"/>
                    </a:ext>
                  </a:extLst>
                </a:gridCol>
              </a:tblGrid>
              <a:tr h="344136">
                <a:tc>
                  <a:txBody>
                    <a:bodyPr/>
                    <a:lstStyle/>
                    <a:p>
                      <a:pPr algn="l"/>
                      <a:r>
                        <a:rPr lang="en-GB" sz="1300" dirty="0">
                          <a:solidFill>
                            <a:schemeClr val="tx1"/>
                          </a:solidFill>
                        </a:rPr>
                        <a:t>Media agency</a:t>
                      </a:r>
                    </a:p>
                  </a:txBody>
                  <a:tcPr marL="52167" marR="52167" marT="26083" marB="26083"/>
                </a:tc>
                <a:tc>
                  <a:txBody>
                    <a:bodyPr/>
                    <a:lstStyle/>
                    <a:p>
                      <a:pPr algn="l"/>
                      <a:r>
                        <a:rPr lang="en-GB" sz="1300" dirty="0">
                          <a:solidFill>
                            <a:schemeClr val="tx1"/>
                          </a:solidFill>
                        </a:rPr>
                        <a:t>Target</a:t>
                      </a:r>
                    </a:p>
                  </a:txBody>
                  <a:tcPr marL="52167" marR="52167" marT="26083" marB="26083"/>
                </a:tc>
                <a:tc>
                  <a:txBody>
                    <a:bodyPr/>
                    <a:lstStyle/>
                    <a:p>
                      <a:pPr algn="l"/>
                      <a:r>
                        <a:rPr lang="en-GB" sz="1300" dirty="0">
                          <a:solidFill>
                            <a:schemeClr val="tx1"/>
                          </a:solidFill>
                        </a:rPr>
                        <a:t>Buying route</a:t>
                      </a:r>
                    </a:p>
                  </a:txBody>
                  <a:tcPr marL="52167" marR="52167" marT="26083" marB="26083"/>
                </a:tc>
                <a:tc>
                  <a:txBody>
                    <a:bodyPr/>
                    <a:lstStyle/>
                    <a:p>
                      <a:pPr algn="l"/>
                      <a:r>
                        <a:rPr lang="en-GB" sz="1300" dirty="0">
                          <a:solidFill>
                            <a:schemeClr val="tx1"/>
                          </a:solidFill>
                        </a:rPr>
                        <a:t>Copy length</a:t>
                      </a:r>
                    </a:p>
                  </a:txBody>
                  <a:tcPr marL="52167" marR="52167" marT="26083" marB="26083"/>
                </a:tc>
                <a:extLst>
                  <a:ext uri="{0D108BD9-81ED-4DB2-BD59-A6C34878D82A}">
                    <a16:rowId xmlns:a16="http://schemas.microsoft.com/office/drawing/2014/main" val="1179928151"/>
                  </a:ext>
                </a:extLst>
              </a:tr>
              <a:tr h="358040">
                <a:tc>
                  <a:txBody>
                    <a:bodyPr/>
                    <a:lstStyle/>
                    <a:p>
                      <a:pPr algn="l" fontAlgn="ctr"/>
                      <a:r>
                        <a:rPr lang="en-GB" sz="1200" b="0" i="0" u="none" strike="noStrike" dirty="0">
                          <a:solidFill>
                            <a:schemeClr val="tx1"/>
                          </a:solidFill>
                          <a:effectLst/>
                          <a:latin typeface="+mn-lt"/>
                        </a:rPr>
                        <a:t> PHD</a:t>
                      </a:r>
                    </a:p>
                  </a:txBody>
                  <a:tcPr marL="4319" marR="4319" marT="4319" marB="0" anchor="ctr"/>
                </a:tc>
                <a:tc>
                  <a:txBody>
                    <a:bodyPr/>
                    <a:lstStyle/>
                    <a:p>
                      <a:pPr algn="l" fontAlgn="ctr"/>
                      <a:r>
                        <a:rPr lang="en-GB" sz="1200" b="0" i="0" u="none" strike="noStrike" dirty="0">
                          <a:solidFill>
                            <a:schemeClr val="tx1"/>
                          </a:solidFill>
                          <a:effectLst/>
                          <a:latin typeface="+mn-lt"/>
                        </a:rPr>
                        <a:t> 25-54s</a:t>
                      </a:r>
                    </a:p>
                  </a:txBody>
                  <a:tcPr marL="4319" marR="4319" marT="4319" marB="0" anchor="ctr"/>
                </a:tc>
                <a:tc>
                  <a:txBody>
                    <a:bodyPr/>
                    <a:lstStyle/>
                    <a:p>
                      <a:pPr algn="l" fontAlgn="ctr"/>
                      <a:r>
                        <a:rPr lang="en-GB" sz="1200" b="0" i="0" u="none" strike="noStrike" dirty="0">
                          <a:solidFill>
                            <a:schemeClr val="tx1"/>
                          </a:solidFill>
                          <a:effectLst/>
                          <a:latin typeface="+mn-lt"/>
                        </a:rPr>
                        <a:t> ABC1 Ads AGP</a:t>
                      </a:r>
                    </a:p>
                  </a:txBody>
                  <a:tcPr marL="4319" marR="4319" marT="4319" marB="0" anchor="ctr"/>
                </a:tc>
                <a:tc>
                  <a:txBody>
                    <a:bodyPr/>
                    <a:lstStyle/>
                    <a:p>
                      <a:pPr algn="l" fontAlgn="ctr"/>
                      <a:r>
                        <a:rPr lang="en-GB" sz="1200" b="0" i="0" u="none" strike="noStrike" dirty="0">
                          <a:solidFill>
                            <a:schemeClr val="tx1"/>
                          </a:solidFill>
                          <a:effectLst/>
                          <a:latin typeface="+mn-lt"/>
                        </a:rPr>
                        <a:t> 30”</a:t>
                      </a:r>
                    </a:p>
                  </a:txBody>
                  <a:tcPr marL="4319" marR="4319" marT="4319" marB="0" anchor="ctr"/>
                </a:tc>
                <a:extLst>
                  <a:ext uri="{0D108BD9-81ED-4DB2-BD59-A6C34878D82A}">
                    <a16:rowId xmlns:a16="http://schemas.microsoft.com/office/drawing/2014/main" val="3682919480"/>
                  </a:ext>
                </a:extLst>
              </a:tr>
            </a:tbl>
          </a:graphicData>
        </a:graphic>
      </p:graphicFrame>
    </p:spTree>
    <p:extLst>
      <p:ext uri="{BB962C8B-B14F-4D97-AF65-F5344CB8AC3E}">
        <p14:creationId xmlns:p14="http://schemas.microsoft.com/office/powerpoint/2010/main" val="3517840515"/>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2951</TotalTime>
  <Words>513</Words>
  <Application>Microsoft Macintosh PowerPoint</Application>
  <PresentationFormat>Widescreen</PresentationFormat>
  <Paragraphs>30</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Helvetica Neue Light</vt:lpstr>
      <vt:lpstr>Inter Tight</vt:lpstr>
      <vt:lpstr>04. Text</vt:lpstr>
      <vt:lpstr>Habitat</vt:lpstr>
      <vt:lpstr>Habitat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Lottie Thompson [sd22c2t]</cp:lastModifiedBy>
  <cp:revision>4</cp:revision>
  <dcterms:created xsi:type="dcterms:W3CDTF">2026-06-18T13:58:37Z</dcterms:created>
  <dcterms:modified xsi:type="dcterms:W3CDTF">2026-07-31T17:43:58Z</dcterms:modified>
</cp:coreProperties>
</file>