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98" r:id="rId2"/>
    <p:sldId id="32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98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7" d="100"/>
          <a:sy n="57" d="100"/>
        </p:scale>
        <p:origin x="102" y="9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194A5A-77A1-4A5A-9712-F0BC94906E6C}" type="datetimeFigureOut">
              <a:rPr lang="en-GB" smtClean="0"/>
              <a:t>31/07/2026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F90537-5482-42BC-A2C3-D2D858C9C020}" type="slidenum">
              <a:rPr lang="en-GB" smtClean="0"/>
              <a:t>‹#›</a:t>
            </a:fld>
            <a:endParaRPr lang="en-GB"/>
          </a:p>
        </p:txBody>
      </p:sp>
    </p:spTree>
    <p:extLst>
      <p:ext uri="{BB962C8B-B14F-4D97-AF65-F5344CB8AC3E}">
        <p14:creationId xmlns:p14="http://schemas.microsoft.com/office/powerpoint/2010/main" val="715949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31/07/2026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8E30B5AC-DCA4-0C86-EBE9-CFB2DD830A6E}"/>
              </a:ext>
            </a:extLst>
          </p:cNvPr>
          <p:cNvSpPr>
            <a:spLocks noGrp="1"/>
          </p:cNvSpPr>
          <p:nvPr>
            <p:ph type="body" sz="quarter" idx="83"/>
          </p:nvPr>
        </p:nvSpPr>
        <p:spPr>
          <a:xfrm>
            <a:off x="6588682" y="6480592"/>
            <a:ext cx="5398076" cy="157051"/>
          </a:xfrm>
        </p:spPr>
        <p:txBody>
          <a:bodyPr/>
          <a:lstStyle/>
          <a:p>
            <a:r>
              <a:rPr lang="en-GB"/>
              <a:t>Source: DCM / Go.Compare</a:t>
            </a:r>
            <a:endParaRPr lang="en-GB" dirty="0"/>
          </a:p>
        </p:txBody>
      </p:sp>
      <p:sp>
        <p:nvSpPr>
          <p:cNvPr id="7" name="Title 2">
            <a:extLst>
              <a:ext uri="{FF2B5EF4-FFF2-40B4-BE49-F238E27FC236}">
                <a16:creationId xmlns:a16="http://schemas.microsoft.com/office/drawing/2014/main" id="{405DCF3D-879A-9070-1923-82A1B71877CB}"/>
              </a:ext>
            </a:extLst>
          </p:cNvPr>
          <p:cNvSpPr>
            <a:spLocks noGrp="1"/>
          </p:cNvSpPr>
          <p:nvPr>
            <p:ph type="title"/>
          </p:nvPr>
        </p:nvSpPr>
        <p:spPr>
          <a:xfrm>
            <a:off x="510922" y="476824"/>
            <a:ext cx="10837631" cy="525552"/>
          </a:xfrm>
        </p:spPr>
        <p:txBody>
          <a:bodyPr/>
          <a:lstStyle/>
          <a:p>
            <a:r>
              <a:rPr lang="en-GB" dirty="0" err="1"/>
              <a:t>Go.Compare</a:t>
            </a:r>
            <a:endParaRPr lang="en-GB" dirty="0"/>
          </a:p>
        </p:txBody>
      </p:sp>
      <p:sp>
        <p:nvSpPr>
          <p:cNvPr id="8" name="Subtitle 3">
            <a:extLst>
              <a:ext uri="{FF2B5EF4-FFF2-40B4-BE49-F238E27FC236}">
                <a16:creationId xmlns:a16="http://schemas.microsoft.com/office/drawing/2014/main" id="{76D53517-9F1E-15B7-8193-A4EDF5792D7F}"/>
              </a:ext>
            </a:extLst>
          </p:cNvPr>
          <p:cNvSpPr>
            <a:spLocks noGrp="1"/>
          </p:cNvSpPr>
          <p:nvPr>
            <p:ph type="subTitle" idx="1"/>
          </p:nvPr>
        </p:nvSpPr>
        <p:spPr>
          <a:xfrm>
            <a:off x="508533" y="1173163"/>
            <a:ext cx="6595530" cy="347555"/>
          </a:xfrm>
        </p:spPr>
        <p:txBody>
          <a:bodyPr/>
          <a:lstStyle/>
          <a:p>
            <a:r>
              <a:rPr lang="en-GB" dirty="0"/>
              <a:t>‘Feel the Tache’</a:t>
            </a:r>
          </a:p>
        </p:txBody>
      </p:sp>
      <p:sp>
        <p:nvSpPr>
          <p:cNvPr id="9" name="Text Placeholder 4">
            <a:extLst>
              <a:ext uri="{FF2B5EF4-FFF2-40B4-BE49-F238E27FC236}">
                <a16:creationId xmlns:a16="http://schemas.microsoft.com/office/drawing/2014/main" id="{DFDFE962-151F-EB11-CFCD-F5C6BE54FA8B}"/>
              </a:ext>
            </a:extLst>
          </p:cNvPr>
          <p:cNvSpPr>
            <a:spLocks noGrp="1"/>
          </p:cNvSpPr>
          <p:nvPr>
            <p:ph type="body" sz="quarter" idx="16"/>
          </p:nvPr>
        </p:nvSpPr>
        <p:spPr>
          <a:xfrm>
            <a:off x="508533" y="1844676"/>
            <a:ext cx="6517108" cy="3984624"/>
          </a:xfrm>
        </p:spPr>
        <p:txBody>
          <a:bodyPr/>
          <a:lstStyle/>
          <a:p>
            <a:pPr indent="0" defTabSz="961844">
              <a:lnSpc>
                <a:spcPct val="100000"/>
              </a:lnSpc>
              <a:spcBef>
                <a:spcPts val="0"/>
              </a:spcBef>
              <a:buClr>
                <a:srgbClr val="FFFFFF"/>
              </a:buClr>
              <a:buSzPct val="100000"/>
              <a:defRPr/>
            </a:pPr>
            <a:r>
              <a:rPr lang="en-GB" sz="1400" b="1" dirty="0"/>
              <a:t>Background </a:t>
            </a:r>
            <a:r>
              <a:rPr lang="en-GB" sz="1400" b="1" dirty="0">
                <a:latin typeface="Arial"/>
              </a:rPr>
              <a:t> </a:t>
            </a:r>
            <a:endParaRPr lang="en-GB" sz="1400" b="1" dirty="0"/>
          </a:p>
          <a:p>
            <a:pPr defTabSz="654246">
              <a:lnSpc>
                <a:spcPct val="100000"/>
              </a:lnSpc>
              <a:spcBef>
                <a:spcPts val="0"/>
              </a:spcBef>
            </a:pPr>
            <a:r>
              <a:rPr lang="en-GB" altLang="en-US" sz="1400" dirty="0" err="1">
                <a:solidFill>
                  <a:srgbClr val="000000"/>
                </a:solidFill>
              </a:rPr>
              <a:t>Go.Compare</a:t>
            </a:r>
            <a:r>
              <a:rPr lang="en-GB" altLang="en-US" sz="1400" dirty="0">
                <a:solidFill>
                  <a:srgbClr val="000000"/>
                </a:solidFill>
              </a:rPr>
              <a:t> wanted to shift focus to enhancing brand consideration, while expanding its media mix to drive ROI.</a:t>
            </a:r>
          </a:p>
          <a:p>
            <a:pPr defTabSz="654246">
              <a:lnSpc>
                <a:spcPct val="100000"/>
              </a:lnSpc>
              <a:spcBef>
                <a:spcPts val="0"/>
              </a:spcBef>
            </a:pPr>
            <a:endParaRPr lang="en-GB" altLang="en-US" sz="1400" dirty="0">
              <a:solidFill>
                <a:srgbClr val="000000"/>
              </a:solidFill>
            </a:endParaRPr>
          </a:p>
          <a:p>
            <a:pPr lvl="0" indent="0" defTabSz="961844">
              <a:lnSpc>
                <a:spcPct val="100000"/>
              </a:lnSpc>
              <a:spcBef>
                <a:spcPts val="0"/>
              </a:spcBef>
              <a:buClr>
                <a:srgbClr val="FFFFFF"/>
              </a:buClr>
              <a:buSzPct val="100000"/>
              <a:defRPr/>
            </a:pPr>
            <a:endParaRPr lang="en-GB" sz="1400" b="1" dirty="0">
              <a:solidFill>
                <a:srgbClr val="000000"/>
              </a:solidFill>
            </a:endParaRPr>
          </a:p>
          <a:p>
            <a:pPr lvl="0" indent="0" defTabSz="961844">
              <a:lnSpc>
                <a:spcPct val="100000"/>
              </a:lnSpc>
              <a:spcBef>
                <a:spcPts val="0"/>
              </a:spcBef>
              <a:buClr>
                <a:srgbClr val="FFFFFF"/>
              </a:buClr>
              <a:buSzPct val="100000"/>
              <a:defRPr/>
            </a:pPr>
            <a:r>
              <a:rPr lang="en-GB" sz="1400" b="1" dirty="0"/>
              <a:t>Plan</a:t>
            </a:r>
            <a:r>
              <a:rPr lang="en-GB" sz="1400" b="1" dirty="0">
                <a:solidFill>
                  <a:srgbClr val="000000"/>
                </a:solidFill>
              </a:rPr>
              <a:t> </a:t>
            </a:r>
          </a:p>
          <a:p>
            <a:pPr defTabSz="654246">
              <a:lnSpc>
                <a:spcPct val="100000"/>
              </a:lnSpc>
              <a:spcBef>
                <a:spcPts val="0"/>
              </a:spcBef>
            </a:pPr>
            <a:r>
              <a:rPr lang="en-GB" sz="1400" dirty="0" err="1">
                <a:solidFill>
                  <a:srgbClr val="000000"/>
                </a:solidFill>
              </a:rPr>
              <a:t>Go.Compare</a:t>
            </a:r>
            <a:r>
              <a:rPr lang="en-GB" sz="1400" dirty="0">
                <a:solidFill>
                  <a:srgbClr val="000000"/>
                </a:solidFill>
              </a:rPr>
              <a:t> launched the 'Feel the Tache' campaign on Boxing Day, strategically aligning itself alongside ABC1 skewing film releases during the Q1 2025 awards season. </a:t>
            </a:r>
          </a:p>
          <a:p>
            <a:pPr defTabSz="654246">
              <a:lnSpc>
                <a:spcPct val="100000"/>
              </a:lnSpc>
              <a:spcBef>
                <a:spcPts val="0"/>
              </a:spcBef>
            </a:pPr>
            <a:endParaRPr lang="en-GB" sz="1400" dirty="0">
              <a:solidFill>
                <a:srgbClr val="000000"/>
              </a:solidFill>
            </a:endParaRPr>
          </a:p>
          <a:p>
            <a:pPr defTabSz="654246">
              <a:lnSpc>
                <a:spcPct val="100000"/>
              </a:lnSpc>
              <a:spcBef>
                <a:spcPts val="0"/>
              </a:spcBef>
            </a:pPr>
            <a:endParaRPr lang="en-GB" sz="1400" dirty="0">
              <a:solidFill>
                <a:srgbClr val="000000"/>
              </a:solidFill>
            </a:endParaRPr>
          </a:p>
          <a:p>
            <a:pPr defTabSz="654246">
              <a:lnSpc>
                <a:spcPct val="100000"/>
              </a:lnSpc>
              <a:spcBef>
                <a:spcPts val="0"/>
              </a:spcBef>
            </a:pPr>
            <a:r>
              <a:rPr lang="en-GB" sz="1400" b="1" dirty="0"/>
              <a:t>Results</a:t>
            </a:r>
            <a:endParaRPr lang="en-GB" sz="1400" dirty="0"/>
          </a:p>
          <a:p>
            <a:pPr marL="285750" indent="-285750" defTabSz="654246">
              <a:lnSpc>
                <a:spcPct val="100000"/>
              </a:lnSpc>
              <a:spcBef>
                <a:spcPts val="0"/>
              </a:spcBef>
              <a:buClr>
                <a:schemeClr val="tx1"/>
              </a:buClr>
              <a:buFont typeface="Arial" panose="020B0604020202020204" pitchFamily="34" charset="0"/>
              <a:buChar char="•"/>
            </a:pPr>
            <a:r>
              <a:rPr lang="en-GB" sz="1400" dirty="0"/>
              <a:t>Adding cinema to the media mix contributed to strong campaign cut-through with ad recall +23% vs. the previous year’s campaign. </a:t>
            </a:r>
          </a:p>
          <a:p>
            <a:pPr marL="285750" indent="-285750" defTabSz="654246">
              <a:lnSpc>
                <a:spcPct val="100000"/>
              </a:lnSpc>
              <a:spcBef>
                <a:spcPts val="0"/>
              </a:spcBef>
              <a:buClr>
                <a:schemeClr val="tx1"/>
              </a:buClr>
              <a:buFont typeface="Arial" panose="020B0604020202020204" pitchFamily="34" charset="0"/>
              <a:buChar char="•"/>
            </a:pPr>
            <a:endParaRPr lang="en-GB" sz="1400" dirty="0"/>
          </a:p>
          <a:p>
            <a:pPr marL="285750" indent="-285750" defTabSz="654246">
              <a:lnSpc>
                <a:spcPct val="100000"/>
              </a:lnSpc>
              <a:spcBef>
                <a:spcPts val="0"/>
              </a:spcBef>
              <a:buClr>
                <a:schemeClr val="tx1"/>
              </a:buClr>
              <a:buFont typeface="Arial" panose="020B0604020202020204" pitchFamily="34" charset="0"/>
              <a:buChar char="•"/>
            </a:pPr>
            <a:r>
              <a:rPr lang="en-GB" sz="1400" dirty="0"/>
              <a:t>Cinema delivered a ROI of £5, proving it's performance benefits alongside its brand-building capabilities</a:t>
            </a:r>
          </a:p>
          <a:p>
            <a:pPr indent="0">
              <a:lnSpc>
                <a:spcPct val="100000"/>
              </a:lnSpc>
              <a:spcBef>
                <a:spcPts val="0"/>
              </a:spcBef>
            </a:pPr>
            <a:endParaRPr lang="en-GB" sz="1400" dirty="0"/>
          </a:p>
        </p:txBody>
      </p:sp>
      <p:pic>
        <p:nvPicPr>
          <p:cNvPr id="10" name="Picture Placeholder 10">
            <a:extLst>
              <a:ext uri="{FF2B5EF4-FFF2-40B4-BE49-F238E27FC236}">
                <a16:creationId xmlns:a16="http://schemas.microsoft.com/office/drawing/2014/main" id="{F68C62C0-275C-DCE5-6201-4EB3E196DC2A}"/>
              </a:ext>
            </a:extLst>
          </p:cNvPr>
          <p:cNvPicPr>
            <a:picLocks noChangeAspect="1"/>
          </p:cNvPicPr>
          <p:nvPr/>
        </p:nvPicPr>
        <p:blipFill rotWithShape="1">
          <a:blip r:embed="rId2">
            <a:extLst>
              <a:ext uri="{28A0092B-C50C-407E-A947-70E740481C1C}">
                <a14:useLocalDpi xmlns:a14="http://schemas.microsoft.com/office/drawing/2010/main" val="0"/>
              </a:ext>
            </a:extLst>
          </a:blip>
          <a:srcRect t="10497" b="23957"/>
          <a:stretch>
            <a:fillRect/>
          </a:stretch>
        </p:blipFill>
        <p:spPr>
          <a:xfrm>
            <a:off x="7277100" y="3523704"/>
            <a:ext cx="4617720" cy="2316481"/>
          </a:xfrm>
          <a:prstGeom prst="roundRect">
            <a:avLst>
              <a:gd name="adj" fmla="val 1469"/>
            </a:avLst>
          </a:prstGeom>
          <a:blipFill>
            <a:blip r:embed="rId3"/>
            <a:srcRect/>
            <a:stretch>
              <a:fillRect t="-13649" b="-13649"/>
            </a:stretch>
          </a:blipFill>
        </p:spPr>
      </p:pic>
      <p:pic>
        <p:nvPicPr>
          <p:cNvPr id="11" name="Picture Placeholder 8">
            <a:extLst>
              <a:ext uri="{FF2B5EF4-FFF2-40B4-BE49-F238E27FC236}">
                <a16:creationId xmlns:a16="http://schemas.microsoft.com/office/drawing/2014/main" id="{E59E0803-C663-85B8-7438-8EFF31F183C2}"/>
              </a:ext>
            </a:extLst>
          </p:cNvPr>
          <p:cNvPicPr>
            <a:picLocks noChangeAspect="1"/>
          </p:cNvPicPr>
          <p:nvPr/>
        </p:nvPicPr>
        <p:blipFill rotWithShape="1">
          <a:blip r:embed="rId4">
            <a:extLst>
              <a:ext uri="{28A0092B-C50C-407E-A947-70E740481C1C}">
                <a14:useLocalDpi xmlns:a14="http://schemas.microsoft.com/office/drawing/2010/main" val="0"/>
              </a:ext>
            </a:extLst>
          </a:blip>
          <a:srcRect l="-235" r="235" b="34454"/>
          <a:stretch>
            <a:fillRect/>
          </a:stretch>
        </p:blipFill>
        <p:spPr>
          <a:xfrm>
            <a:off x="7277100" y="1118732"/>
            <a:ext cx="4617720" cy="2316481"/>
          </a:xfrm>
          <a:prstGeom prst="roundRect">
            <a:avLst>
              <a:gd name="adj" fmla="val 1469"/>
            </a:avLst>
          </a:prstGeom>
          <a:blipFill>
            <a:blip r:embed="rId3"/>
            <a:srcRect/>
            <a:stretch>
              <a:fillRect t="-13649" b="-13649"/>
            </a:stretch>
          </a:blipFill>
        </p:spPr>
      </p:pic>
      <p:sp>
        <p:nvSpPr>
          <p:cNvPr id="12" name="TextBox 11">
            <a:extLst>
              <a:ext uri="{FF2B5EF4-FFF2-40B4-BE49-F238E27FC236}">
                <a16:creationId xmlns:a16="http://schemas.microsoft.com/office/drawing/2014/main" id="{AEE0B134-E7A8-691D-723B-610AB32EB198}"/>
              </a:ext>
            </a:extLst>
          </p:cNvPr>
          <p:cNvSpPr txBox="1"/>
          <p:nvPr/>
        </p:nvSpPr>
        <p:spPr>
          <a:xfrm>
            <a:off x="9497023" y="266753"/>
            <a:ext cx="2408649" cy="407740"/>
          </a:xfrm>
          <a:prstGeom prst="roundRect">
            <a:avLst>
              <a:gd name="adj" fmla="val 7714"/>
            </a:avLst>
          </a:prstGeom>
          <a:solidFill>
            <a:srgbClr val="BA9863"/>
          </a:solidFill>
        </p:spPr>
        <p:txBody>
          <a:bodyPr wrap="square" rtlCol="0" anchor="ctr" anchorCtr="0">
            <a:noAutofit/>
          </a:bodyPr>
          <a:lstStyle/>
          <a:p>
            <a:pPr lvl="0" algn="ctr" defTabSz="872306">
              <a:defRPr/>
            </a:pPr>
            <a:r>
              <a:rPr lang="en-GB" sz="1200" dirty="0">
                <a:solidFill>
                  <a:srgbClr val="FFFFFF"/>
                </a:solidFill>
                <a:latin typeface="Inter 24pt Medium" panose="02000503000000020004" pitchFamily="2" charset="0"/>
                <a:ea typeface="Inter 24pt Medium" panose="02000503000000020004" pitchFamily="2" charset="0"/>
              </a:rPr>
              <a:t>DCM Awards nominee: </a:t>
            </a:r>
          </a:p>
          <a:p>
            <a:pPr lvl="0" algn="ctr" defTabSz="872306">
              <a:defRPr/>
            </a:pPr>
            <a:r>
              <a:rPr lang="en-GB" sz="1200" dirty="0">
                <a:solidFill>
                  <a:srgbClr val="FFFFFF"/>
                </a:solidFill>
                <a:latin typeface="Inter 24pt Medium" panose="02000503000000020004" pitchFamily="2" charset="0"/>
                <a:ea typeface="Inter 24pt Medium" panose="02000503000000020004" pitchFamily="2" charset="0"/>
              </a:rPr>
              <a:t>Best Use of Cinema (Small)</a:t>
            </a:r>
          </a:p>
        </p:txBody>
      </p:sp>
    </p:spTree>
    <p:extLst>
      <p:ext uri="{BB962C8B-B14F-4D97-AF65-F5344CB8AC3E}">
        <p14:creationId xmlns:p14="http://schemas.microsoft.com/office/powerpoint/2010/main" val="2911457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CF151-CB82-6594-B2BA-FC557737B4D0}"/>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1F52852F-F1C1-1082-94E8-7D5ED364346E}"/>
              </a:ext>
            </a:extLst>
          </p:cNvPr>
          <p:cNvSpPr>
            <a:spLocks noGrp="1"/>
          </p:cNvSpPr>
          <p:nvPr>
            <p:ph type="body" sz="quarter" idx="83"/>
          </p:nvPr>
        </p:nvSpPr>
        <p:spPr>
          <a:xfrm>
            <a:off x="6588682" y="6480592"/>
            <a:ext cx="5398076" cy="157051"/>
          </a:xfrm>
        </p:spPr>
        <p:txBody>
          <a:bodyPr/>
          <a:lstStyle/>
          <a:p>
            <a:r>
              <a:rPr lang="en-GB"/>
              <a:t>Source: DCM / Go.Compare</a:t>
            </a:r>
            <a:endParaRPr lang="en-GB" dirty="0"/>
          </a:p>
        </p:txBody>
      </p:sp>
      <p:sp>
        <p:nvSpPr>
          <p:cNvPr id="7" name="Title 2">
            <a:extLst>
              <a:ext uri="{FF2B5EF4-FFF2-40B4-BE49-F238E27FC236}">
                <a16:creationId xmlns:a16="http://schemas.microsoft.com/office/drawing/2014/main" id="{B01BD76E-DBEF-3F4D-979C-F5A4BA2CD7F7}"/>
              </a:ext>
            </a:extLst>
          </p:cNvPr>
          <p:cNvSpPr>
            <a:spLocks noGrp="1"/>
          </p:cNvSpPr>
          <p:nvPr>
            <p:ph type="title"/>
          </p:nvPr>
        </p:nvSpPr>
        <p:spPr>
          <a:xfrm>
            <a:off x="510922" y="476824"/>
            <a:ext cx="10837631" cy="525552"/>
          </a:xfrm>
        </p:spPr>
        <p:txBody>
          <a:bodyPr/>
          <a:lstStyle/>
          <a:p>
            <a:r>
              <a:rPr lang="en-GB" dirty="0" err="1"/>
              <a:t>Go.Compare</a:t>
            </a:r>
            <a:endParaRPr lang="en-GB" dirty="0"/>
          </a:p>
        </p:txBody>
      </p:sp>
      <p:sp>
        <p:nvSpPr>
          <p:cNvPr id="8" name="Subtitle 3">
            <a:extLst>
              <a:ext uri="{FF2B5EF4-FFF2-40B4-BE49-F238E27FC236}">
                <a16:creationId xmlns:a16="http://schemas.microsoft.com/office/drawing/2014/main" id="{F2879FAD-3067-94D5-C922-425B2D5C2C51}"/>
              </a:ext>
            </a:extLst>
          </p:cNvPr>
          <p:cNvSpPr>
            <a:spLocks noGrp="1"/>
          </p:cNvSpPr>
          <p:nvPr>
            <p:ph type="subTitle" idx="1"/>
          </p:nvPr>
        </p:nvSpPr>
        <p:spPr>
          <a:xfrm>
            <a:off x="508532" y="1173679"/>
            <a:ext cx="6551835" cy="310347"/>
          </a:xfrm>
        </p:spPr>
        <p:txBody>
          <a:bodyPr/>
          <a:lstStyle/>
          <a:p>
            <a:r>
              <a:rPr lang="en-GB" dirty="0"/>
              <a:t>‘Feel the Tache’</a:t>
            </a:r>
          </a:p>
          <a:p>
            <a:endParaRPr lang="en-GB" dirty="0"/>
          </a:p>
        </p:txBody>
      </p:sp>
      <p:sp>
        <p:nvSpPr>
          <p:cNvPr id="9" name="Text Placeholder 4">
            <a:extLst>
              <a:ext uri="{FF2B5EF4-FFF2-40B4-BE49-F238E27FC236}">
                <a16:creationId xmlns:a16="http://schemas.microsoft.com/office/drawing/2014/main" id="{115083ED-445B-369C-329C-033332981EE6}"/>
              </a:ext>
            </a:extLst>
          </p:cNvPr>
          <p:cNvSpPr>
            <a:spLocks noGrp="1"/>
          </p:cNvSpPr>
          <p:nvPr>
            <p:ph type="body" sz="quarter" idx="16"/>
          </p:nvPr>
        </p:nvSpPr>
        <p:spPr>
          <a:xfrm>
            <a:off x="508532" y="2067605"/>
            <a:ext cx="5397318" cy="3616715"/>
          </a:xfrm>
        </p:spPr>
        <p:txBody>
          <a:bodyPr/>
          <a:lstStyle/>
          <a:p>
            <a:pPr indent="0" defTabSz="654246">
              <a:lnSpc>
                <a:spcPct val="100000"/>
              </a:lnSpc>
              <a:spcBef>
                <a:spcPts val="0"/>
              </a:spcBef>
            </a:pPr>
            <a:r>
              <a:rPr lang="en-GB" altLang="en-US" sz="1400" b="1" dirty="0">
                <a:cs typeface="Arial" pitchFamily="34" charset="0"/>
              </a:rPr>
              <a:t>Background</a:t>
            </a:r>
          </a:p>
          <a:p>
            <a:pPr defTabSz="654246">
              <a:lnSpc>
                <a:spcPct val="100000"/>
              </a:lnSpc>
              <a:spcBef>
                <a:spcPts val="0"/>
              </a:spcBef>
            </a:pPr>
            <a:r>
              <a:rPr lang="en-GB" altLang="en-US" sz="1400" dirty="0">
                <a:solidFill>
                  <a:srgbClr val="000000"/>
                </a:solidFill>
                <a:cs typeface="Arial" pitchFamily="34" charset="0"/>
              </a:rPr>
              <a:t>Whilst being an already salient brand, </a:t>
            </a:r>
            <a:r>
              <a:rPr lang="en-GB" altLang="en-US" sz="1400" dirty="0" err="1">
                <a:solidFill>
                  <a:srgbClr val="000000"/>
                </a:solidFill>
                <a:cs typeface="Arial" pitchFamily="34" charset="0"/>
              </a:rPr>
              <a:t>Go.Compare</a:t>
            </a:r>
            <a:r>
              <a:rPr lang="en-GB" altLang="en-US" sz="1400" dirty="0">
                <a:solidFill>
                  <a:srgbClr val="000000"/>
                </a:solidFill>
                <a:cs typeface="Arial" pitchFamily="34" charset="0"/>
              </a:rPr>
              <a:t> wanted to shift the focus to enhancing brand consideration with a new creative launch. Typically running only in linear TV, Go Compare wanted to expand its media mix to drive short-term conversions and ROI.</a:t>
            </a:r>
          </a:p>
          <a:p>
            <a:pPr defTabSz="654246">
              <a:lnSpc>
                <a:spcPct val="100000"/>
              </a:lnSpc>
              <a:spcBef>
                <a:spcPts val="0"/>
              </a:spcBef>
            </a:pPr>
            <a:r>
              <a:rPr lang="en-GB" altLang="en-US" sz="1400" b="1" dirty="0">
                <a:solidFill>
                  <a:srgbClr val="000000"/>
                </a:solidFill>
                <a:cs typeface="Arial" pitchFamily="34" charset="0"/>
              </a:rPr>
              <a:t>Plan</a:t>
            </a:r>
          </a:p>
          <a:p>
            <a:pPr defTabSz="654246">
              <a:lnSpc>
                <a:spcPct val="100000"/>
              </a:lnSpc>
              <a:spcBef>
                <a:spcPts val="0"/>
              </a:spcBef>
            </a:pPr>
            <a:r>
              <a:rPr lang="en-GB" sz="1400" dirty="0">
                <a:solidFill>
                  <a:srgbClr val="000000"/>
                </a:solidFill>
              </a:rPr>
              <a:t>Cinema was identified as a powerful channel to build new memory anchors, so </a:t>
            </a:r>
            <a:r>
              <a:rPr lang="en-GB" sz="1400" dirty="0" err="1">
                <a:solidFill>
                  <a:srgbClr val="000000"/>
                </a:solidFill>
              </a:rPr>
              <a:t>Go.Compare</a:t>
            </a:r>
            <a:r>
              <a:rPr lang="en-GB" sz="1400" dirty="0">
                <a:solidFill>
                  <a:srgbClr val="000000"/>
                </a:solidFill>
              </a:rPr>
              <a:t> launched the 'Feel the Tache' campaign on Boxing Day, strategically aligning itself alongside ABC1 skewing film releases during the Q1 2025 awards season. The campaign also ran across TV, BVOD, SVOD, OOH, and YouTube to ensure the campaign would be unmissable at launch. </a:t>
            </a:r>
          </a:p>
          <a:p>
            <a:pPr defTabSz="654246">
              <a:lnSpc>
                <a:spcPct val="100000"/>
              </a:lnSpc>
              <a:spcBef>
                <a:spcPts val="0"/>
              </a:spcBef>
            </a:pPr>
            <a:endParaRPr lang="en-GB" sz="1400" dirty="0">
              <a:solidFill>
                <a:srgbClr val="000000"/>
              </a:solidFill>
            </a:endParaRPr>
          </a:p>
          <a:p>
            <a:pPr indent="0" defTabSz="654246">
              <a:lnSpc>
                <a:spcPct val="100000"/>
              </a:lnSpc>
              <a:spcBef>
                <a:spcPts val="0"/>
              </a:spcBef>
            </a:pPr>
            <a:r>
              <a:rPr lang="en-GB" sz="1400" b="1" dirty="0"/>
              <a:t>Results</a:t>
            </a:r>
            <a:r>
              <a:rPr lang="en-GB" sz="1400" dirty="0"/>
              <a:t> </a:t>
            </a:r>
          </a:p>
          <a:p>
            <a:pPr indent="0" defTabSz="654246">
              <a:lnSpc>
                <a:spcPct val="100000"/>
              </a:lnSpc>
              <a:spcBef>
                <a:spcPts val="0"/>
              </a:spcBef>
            </a:pPr>
            <a:r>
              <a:rPr lang="en-GB" sz="1400" dirty="0">
                <a:solidFill>
                  <a:srgbClr val="000000"/>
                </a:solidFill>
              </a:rPr>
              <a:t>Cinema successfully contributed to both brand building and tangible performance for </a:t>
            </a:r>
            <a:r>
              <a:rPr lang="en-GB" sz="1400" dirty="0" err="1">
                <a:solidFill>
                  <a:srgbClr val="000000"/>
                </a:solidFill>
              </a:rPr>
              <a:t>Go.Compare</a:t>
            </a:r>
            <a:r>
              <a:rPr lang="en-GB" sz="1400" dirty="0">
                <a:solidFill>
                  <a:srgbClr val="000000"/>
                </a:solidFill>
              </a:rPr>
              <a:t>.</a:t>
            </a:r>
          </a:p>
          <a:p>
            <a:pPr defTabSz="654246">
              <a:lnSpc>
                <a:spcPct val="100000"/>
              </a:lnSpc>
              <a:spcBef>
                <a:spcPts val="0"/>
              </a:spcBef>
            </a:pPr>
            <a:endParaRPr lang="en-GB" sz="1400" dirty="0">
              <a:solidFill>
                <a:srgbClr val="000000"/>
              </a:solidFill>
            </a:endParaRPr>
          </a:p>
        </p:txBody>
      </p:sp>
      <p:sp>
        <p:nvSpPr>
          <p:cNvPr id="10" name="Text Placeholder 5">
            <a:extLst>
              <a:ext uri="{FF2B5EF4-FFF2-40B4-BE49-F238E27FC236}">
                <a16:creationId xmlns:a16="http://schemas.microsoft.com/office/drawing/2014/main" id="{447FA5F2-0F69-32D7-028C-EFF7C84E702A}"/>
              </a:ext>
            </a:extLst>
          </p:cNvPr>
          <p:cNvSpPr txBox="1">
            <a:spLocks/>
          </p:cNvSpPr>
          <p:nvPr/>
        </p:nvSpPr>
        <p:spPr>
          <a:xfrm>
            <a:off x="6285395" y="3488376"/>
            <a:ext cx="5397318" cy="1934355"/>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54246">
              <a:lnSpc>
                <a:spcPct val="100000"/>
              </a:lnSpc>
              <a:spcBef>
                <a:spcPts val="0"/>
              </a:spcBef>
              <a:buNone/>
            </a:pPr>
            <a:r>
              <a:rPr lang="en-GB" sz="1300" dirty="0">
                <a:solidFill>
                  <a:srgbClr val="000000"/>
                </a:solidFill>
              </a:rPr>
              <a:t>Boosted Consideration</a:t>
            </a:r>
          </a:p>
          <a:p>
            <a:pPr marL="0" indent="0" defTabSz="654246">
              <a:lnSpc>
                <a:spcPct val="100000"/>
              </a:lnSpc>
              <a:spcBef>
                <a:spcPts val="0"/>
              </a:spcBef>
              <a:buNone/>
            </a:pPr>
            <a:r>
              <a:rPr lang="en-GB" sz="1300" b="0" dirty="0">
                <a:solidFill>
                  <a:srgbClr val="000000"/>
                </a:solidFill>
              </a:rPr>
              <a:t>Over a third stated Go. Compare as one of their first considerations when needing a price comparison website, +2% YoY.</a:t>
            </a:r>
          </a:p>
          <a:p>
            <a:pPr marL="0" indent="0" defTabSz="654246">
              <a:lnSpc>
                <a:spcPct val="100000"/>
              </a:lnSpc>
              <a:spcBef>
                <a:spcPts val="0"/>
              </a:spcBef>
              <a:buNone/>
            </a:pPr>
            <a:endParaRPr lang="en-GB" sz="1300" b="0" dirty="0">
              <a:solidFill>
                <a:srgbClr val="000000"/>
              </a:solidFill>
            </a:endParaRPr>
          </a:p>
          <a:p>
            <a:pPr marL="0" indent="0" defTabSz="654246">
              <a:lnSpc>
                <a:spcPct val="100000"/>
              </a:lnSpc>
              <a:spcBef>
                <a:spcPts val="0"/>
              </a:spcBef>
              <a:buNone/>
            </a:pPr>
            <a:r>
              <a:rPr lang="en-GB" sz="1300" dirty="0">
                <a:solidFill>
                  <a:srgbClr val="000000"/>
                </a:solidFill>
              </a:rPr>
              <a:t>Strong Recall</a:t>
            </a:r>
          </a:p>
          <a:p>
            <a:pPr marL="0" indent="0" defTabSz="654246">
              <a:lnSpc>
                <a:spcPct val="100000"/>
              </a:lnSpc>
              <a:spcBef>
                <a:spcPts val="0"/>
              </a:spcBef>
              <a:buClr>
                <a:schemeClr val="tx1"/>
              </a:buClr>
              <a:buNone/>
            </a:pPr>
            <a:r>
              <a:rPr lang="en-GB" sz="1300" b="0" dirty="0"/>
              <a:t>Adding cinema to the media mix contributed to strong campaign cut-through with ad recall +23% vs. the previous year’s campaign. </a:t>
            </a:r>
          </a:p>
          <a:p>
            <a:pPr marL="0" indent="0" defTabSz="654246">
              <a:lnSpc>
                <a:spcPct val="100000"/>
              </a:lnSpc>
              <a:spcBef>
                <a:spcPts val="0"/>
              </a:spcBef>
              <a:buNone/>
            </a:pPr>
            <a:endParaRPr lang="en-GB" sz="1300" dirty="0">
              <a:solidFill>
                <a:srgbClr val="000000"/>
              </a:solidFill>
            </a:endParaRPr>
          </a:p>
          <a:p>
            <a:pPr marL="0" indent="0" defTabSz="654246">
              <a:lnSpc>
                <a:spcPct val="100000"/>
              </a:lnSpc>
              <a:spcBef>
                <a:spcPts val="0"/>
              </a:spcBef>
              <a:buNone/>
            </a:pPr>
            <a:r>
              <a:rPr lang="en-GB" sz="1300" dirty="0">
                <a:solidFill>
                  <a:srgbClr val="000000"/>
                </a:solidFill>
              </a:rPr>
              <a:t>Deliver on ROI</a:t>
            </a:r>
          </a:p>
          <a:p>
            <a:pPr marL="0" indent="0" defTabSz="654246">
              <a:lnSpc>
                <a:spcPct val="100000"/>
              </a:lnSpc>
              <a:spcBef>
                <a:spcPts val="0"/>
              </a:spcBef>
              <a:buNone/>
            </a:pPr>
            <a:r>
              <a:rPr lang="en-GB" sz="1300" b="0" dirty="0">
                <a:solidFill>
                  <a:srgbClr val="000000"/>
                </a:solidFill>
              </a:rPr>
              <a:t>Cinema delivered a ROI of £5, proving cinema's performance benefits alongside its brand-building capabilities and making it one of the top performing media channels.</a:t>
            </a:r>
          </a:p>
          <a:p>
            <a:pPr indent="0" defTabSz="654246">
              <a:lnSpc>
                <a:spcPct val="100000"/>
              </a:lnSpc>
              <a:spcBef>
                <a:spcPts val="0"/>
              </a:spcBef>
            </a:pPr>
            <a:endParaRPr lang="en-GB" sz="1300" dirty="0">
              <a:solidFill>
                <a:srgbClr val="000000"/>
              </a:solidFill>
            </a:endParaRPr>
          </a:p>
          <a:p>
            <a:pPr indent="0" defTabSz="654246">
              <a:lnSpc>
                <a:spcPct val="100000"/>
              </a:lnSpc>
              <a:spcBef>
                <a:spcPts val="0"/>
              </a:spcBef>
              <a:buNone/>
            </a:pPr>
            <a:endParaRPr lang="en-GB" sz="1300" dirty="0">
              <a:solidFill>
                <a:srgbClr val="000000"/>
              </a:solidFill>
            </a:endParaRPr>
          </a:p>
        </p:txBody>
      </p:sp>
      <p:graphicFrame>
        <p:nvGraphicFramePr>
          <p:cNvPr id="11" name="Table 10">
            <a:extLst>
              <a:ext uri="{FF2B5EF4-FFF2-40B4-BE49-F238E27FC236}">
                <a16:creationId xmlns:a16="http://schemas.microsoft.com/office/drawing/2014/main" id="{23BF76E5-04C0-23AE-F0AF-110A678F3F38}"/>
              </a:ext>
            </a:extLst>
          </p:cNvPr>
          <p:cNvGraphicFramePr>
            <a:graphicFrameLocks noGrp="1"/>
          </p:cNvGraphicFramePr>
          <p:nvPr>
            <p:extLst>
              <p:ext uri="{D42A27DB-BD31-4B8C-83A1-F6EECF244321}">
                <p14:modId xmlns:p14="http://schemas.microsoft.com/office/powerpoint/2010/main" val="3187309948"/>
              </p:ext>
            </p:extLst>
          </p:nvPr>
        </p:nvGraphicFramePr>
        <p:xfrm>
          <a:off x="6285396" y="1023306"/>
          <a:ext cx="5397320" cy="733934"/>
        </p:xfrm>
        <a:graphic>
          <a:graphicData uri="http://schemas.openxmlformats.org/drawingml/2006/table">
            <a:tbl>
              <a:tblPr firstRow="1" bandRow="1">
                <a:tableStyleId>{93296810-A885-4BE3-A3E7-6D5BEEA58F35}</a:tableStyleId>
              </a:tblPr>
              <a:tblGrid>
                <a:gridCol w="1349330">
                  <a:extLst>
                    <a:ext uri="{9D8B030D-6E8A-4147-A177-3AD203B41FA5}">
                      <a16:colId xmlns:a16="http://schemas.microsoft.com/office/drawing/2014/main" val="3445733911"/>
                    </a:ext>
                  </a:extLst>
                </a:gridCol>
                <a:gridCol w="1349330">
                  <a:extLst>
                    <a:ext uri="{9D8B030D-6E8A-4147-A177-3AD203B41FA5}">
                      <a16:colId xmlns:a16="http://schemas.microsoft.com/office/drawing/2014/main" val="2072537272"/>
                    </a:ext>
                  </a:extLst>
                </a:gridCol>
                <a:gridCol w="1349330">
                  <a:extLst>
                    <a:ext uri="{9D8B030D-6E8A-4147-A177-3AD203B41FA5}">
                      <a16:colId xmlns:a16="http://schemas.microsoft.com/office/drawing/2014/main" val="3314162814"/>
                    </a:ext>
                  </a:extLst>
                </a:gridCol>
                <a:gridCol w="1349330">
                  <a:extLst>
                    <a:ext uri="{9D8B030D-6E8A-4147-A177-3AD203B41FA5}">
                      <a16:colId xmlns:a16="http://schemas.microsoft.com/office/drawing/2014/main" val="776944138"/>
                    </a:ext>
                  </a:extLst>
                </a:gridCol>
              </a:tblGrid>
              <a:tr h="366967">
                <a:tc>
                  <a:txBody>
                    <a:bodyPr/>
                    <a:lstStyle/>
                    <a:p>
                      <a:r>
                        <a:rPr lang="en-GB" sz="1100" dirty="0"/>
                        <a:t>Media Agency</a:t>
                      </a:r>
                    </a:p>
                  </a:txBody>
                  <a:tcPr marL="52167" marR="52167" marT="26083" marB="26083"/>
                </a:tc>
                <a:tc>
                  <a:txBody>
                    <a:bodyPr/>
                    <a:lstStyle/>
                    <a:p>
                      <a:r>
                        <a:rPr lang="en-GB" sz="1100" dirty="0"/>
                        <a:t>Target</a:t>
                      </a:r>
                    </a:p>
                  </a:txBody>
                  <a:tcPr marL="52167" marR="52167" marT="26083" marB="26083"/>
                </a:tc>
                <a:tc>
                  <a:txBody>
                    <a:bodyPr/>
                    <a:lstStyle/>
                    <a:p>
                      <a:r>
                        <a:rPr lang="en-GB" sz="1100" dirty="0"/>
                        <a:t>Buying Route</a:t>
                      </a:r>
                    </a:p>
                  </a:txBody>
                  <a:tcPr marL="52167" marR="52167" marT="26083" marB="26083"/>
                </a:tc>
                <a:tc>
                  <a:txBody>
                    <a:bodyPr/>
                    <a:lstStyle/>
                    <a:p>
                      <a:r>
                        <a:rPr lang="en-GB" sz="1100" dirty="0"/>
                        <a:t>Copy length</a:t>
                      </a:r>
                    </a:p>
                  </a:txBody>
                  <a:tcPr marL="52167" marR="52167" marT="26083" marB="26083"/>
                </a:tc>
                <a:extLst>
                  <a:ext uri="{0D108BD9-81ED-4DB2-BD59-A6C34878D82A}">
                    <a16:rowId xmlns:a16="http://schemas.microsoft.com/office/drawing/2014/main" val="1179928151"/>
                  </a:ext>
                </a:extLst>
              </a:tr>
              <a:tr h="366967">
                <a:tc>
                  <a:txBody>
                    <a:bodyPr/>
                    <a:lstStyle/>
                    <a:p>
                      <a:r>
                        <a:rPr lang="en-GB" sz="1100" dirty="0"/>
                        <a:t>Hearts &amp; Science</a:t>
                      </a:r>
                    </a:p>
                  </a:txBody>
                  <a:tcPr marL="52167" marR="52167" marT="26083" marB="26083"/>
                </a:tc>
                <a:tc>
                  <a:txBody>
                    <a:bodyPr/>
                    <a:lstStyle/>
                    <a:p>
                      <a:r>
                        <a:rPr lang="en-GB" sz="1100" dirty="0"/>
                        <a:t>ABC1 Adults</a:t>
                      </a:r>
                    </a:p>
                  </a:txBody>
                  <a:tcPr marL="52167" marR="52167" marT="26083" marB="26083"/>
                </a:tc>
                <a:tc>
                  <a:txBody>
                    <a:bodyPr/>
                    <a:lstStyle/>
                    <a:p>
                      <a:r>
                        <a:rPr lang="en-GB" sz="1100" dirty="0"/>
                        <a:t>Film Packs</a:t>
                      </a:r>
                    </a:p>
                  </a:txBody>
                  <a:tcPr marL="52167" marR="52167" marT="26083" marB="26083"/>
                </a:tc>
                <a:tc>
                  <a:txBody>
                    <a:bodyPr/>
                    <a:lstStyle/>
                    <a:p>
                      <a:r>
                        <a:rPr lang="en-GB" sz="1100"/>
                        <a:t>30”</a:t>
                      </a:r>
                      <a:endParaRPr lang="en-GB" sz="1100" dirty="0"/>
                    </a:p>
                  </a:txBody>
                  <a:tcPr marL="52167" marR="52167" marT="26083" marB="26083"/>
                </a:tc>
                <a:extLst>
                  <a:ext uri="{0D108BD9-81ED-4DB2-BD59-A6C34878D82A}">
                    <a16:rowId xmlns:a16="http://schemas.microsoft.com/office/drawing/2014/main" val="3682919480"/>
                  </a:ext>
                </a:extLst>
              </a:tr>
            </a:tbl>
          </a:graphicData>
        </a:graphic>
      </p:graphicFrame>
      <p:pic>
        <p:nvPicPr>
          <p:cNvPr id="12" name="Picture Placeholder 36">
            <a:extLst>
              <a:ext uri="{FF2B5EF4-FFF2-40B4-BE49-F238E27FC236}">
                <a16:creationId xmlns:a16="http://schemas.microsoft.com/office/drawing/2014/main" id="{F4609197-57E2-D51B-7827-FF17DA18D167}"/>
              </a:ext>
            </a:extLst>
          </p:cNvPr>
          <p:cNvPicPr>
            <a:picLocks noChangeAspect="1"/>
          </p:cNvPicPr>
          <p:nvPr/>
        </p:nvPicPr>
        <p:blipFill>
          <a:blip r:embed="rId2">
            <a:extLst>
              <a:ext uri="{28A0092B-C50C-407E-A947-70E740481C1C}">
                <a14:useLocalDpi xmlns:a14="http://schemas.microsoft.com/office/drawing/2010/main" val="0"/>
              </a:ext>
            </a:extLst>
          </a:blip>
          <a:srcRect t="5311" b="24461"/>
          <a:stretch>
            <a:fillRect/>
          </a:stretch>
        </p:blipFill>
        <p:spPr>
          <a:xfrm>
            <a:off x="6285395" y="2067605"/>
            <a:ext cx="2590749" cy="1392472"/>
          </a:xfrm>
          <a:prstGeom prst="roundRect">
            <a:avLst>
              <a:gd name="adj" fmla="val 1469"/>
            </a:avLst>
          </a:prstGeom>
          <a:blipFill>
            <a:blip r:embed="rId3"/>
            <a:srcRect/>
            <a:stretch>
              <a:fillRect t="-43027" b="-43027"/>
            </a:stretch>
          </a:blipFill>
        </p:spPr>
      </p:pic>
      <p:pic>
        <p:nvPicPr>
          <p:cNvPr id="13" name="Picture Placeholder 36">
            <a:extLst>
              <a:ext uri="{FF2B5EF4-FFF2-40B4-BE49-F238E27FC236}">
                <a16:creationId xmlns:a16="http://schemas.microsoft.com/office/drawing/2014/main" id="{8AC1B8A2-F87A-2CF5-E33B-23BB411120A4}"/>
              </a:ext>
            </a:extLst>
          </p:cNvPr>
          <p:cNvPicPr>
            <a:picLocks noChangeAspect="1"/>
          </p:cNvPicPr>
          <p:nvPr/>
        </p:nvPicPr>
        <p:blipFill rotWithShape="1">
          <a:blip r:embed="rId4">
            <a:extLst>
              <a:ext uri="{28A0092B-C50C-407E-A947-70E740481C1C}">
                <a14:useLocalDpi xmlns:a14="http://schemas.microsoft.com/office/drawing/2010/main" val="0"/>
              </a:ext>
            </a:extLst>
          </a:blip>
          <a:srcRect l="3333" r="3333"/>
          <a:stretch/>
        </p:blipFill>
        <p:spPr>
          <a:xfrm>
            <a:off x="9091967" y="2067605"/>
            <a:ext cx="2590749" cy="1392472"/>
          </a:xfrm>
          <a:prstGeom prst="roundRect">
            <a:avLst>
              <a:gd name="adj" fmla="val 1469"/>
            </a:avLst>
          </a:prstGeom>
          <a:blipFill>
            <a:blip r:embed="rId3"/>
            <a:srcRect/>
            <a:stretch>
              <a:fillRect t="-43027" b="-43027"/>
            </a:stretch>
          </a:blipFill>
        </p:spPr>
      </p:pic>
      <p:sp>
        <p:nvSpPr>
          <p:cNvPr id="14" name="TextBox 13">
            <a:extLst>
              <a:ext uri="{FF2B5EF4-FFF2-40B4-BE49-F238E27FC236}">
                <a16:creationId xmlns:a16="http://schemas.microsoft.com/office/drawing/2014/main" id="{0C1F74B7-E503-46BC-EDF5-8D039EE80E99}"/>
              </a:ext>
            </a:extLst>
          </p:cNvPr>
          <p:cNvSpPr txBox="1"/>
          <p:nvPr/>
        </p:nvSpPr>
        <p:spPr>
          <a:xfrm>
            <a:off x="9497023" y="266753"/>
            <a:ext cx="2408649" cy="407740"/>
          </a:xfrm>
          <a:prstGeom prst="roundRect">
            <a:avLst>
              <a:gd name="adj" fmla="val 7714"/>
            </a:avLst>
          </a:prstGeom>
          <a:solidFill>
            <a:srgbClr val="BA9863"/>
          </a:solidFill>
        </p:spPr>
        <p:txBody>
          <a:bodyPr wrap="square" rtlCol="0" anchor="ctr" anchorCtr="0">
            <a:noAutofit/>
          </a:bodyPr>
          <a:lstStyle/>
          <a:p>
            <a:pPr lvl="0" algn="ctr" defTabSz="872306">
              <a:defRPr/>
            </a:pPr>
            <a:r>
              <a:rPr lang="en-GB" sz="1200" dirty="0">
                <a:solidFill>
                  <a:srgbClr val="FFFFFF"/>
                </a:solidFill>
                <a:latin typeface="Inter 24pt Medium" panose="02000503000000020004" pitchFamily="2" charset="0"/>
                <a:ea typeface="Inter 24pt Medium" panose="02000503000000020004" pitchFamily="2" charset="0"/>
              </a:rPr>
              <a:t>DCM Awards nominee: </a:t>
            </a:r>
          </a:p>
          <a:p>
            <a:pPr lvl="0" algn="ctr" defTabSz="872306">
              <a:defRPr/>
            </a:pPr>
            <a:r>
              <a:rPr lang="en-GB" sz="1200" dirty="0">
                <a:solidFill>
                  <a:srgbClr val="FFFFFF"/>
                </a:solidFill>
                <a:latin typeface="Inter 24pt Medium" panose="02000503000000020004" pitchFamily="2" charset="0"/>
                <a:ea typeface="Inter 24pt Medium" panose="02000503000000020004" pitchFamily="2" charset="0"/>
              </a:rPr>
              <a:t>Best Use of Cinema (Small)</a:t>
            </a:r>
          </a:p>
        </p:txBody>
      </p:sp>
    </p:spTree>
    <p:extLst>
      <p:ext uri="{BB962C8B-B14F-4D97-AF65-F5344CB8AC3E}">
        <p14:creationId xmlns:p14="http://schemas.microsoft.com/office/powerpoint/2010/main" val="740544158"/>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110</TotalTime>
  <Words>377</Words>
  <Application>Microsoft Office PowerPoint</Application>
  <PresentationFormat>Widescreen</PresentationFormat>
  <Paragraphs>45</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Arial</vt:lpstr>
      <vt:lpstr>Helvetica Neue Light</vt:lpstr>
      <vt:lpstr>Inter 24pt Medium</vt:lpstr>
      <vt:lpstr>Inter Tight</vt:lpstr>
      <vt:lpstr>04. Text</vt:lpstr>
      <vt:lpstr>Go.Compare</vt:lpstr>
      <vt:lpstr>Go.Compare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Zoe Aresti</cp:lastModifiedBy>
  <cp:revision>9</cp:revision>
  <dcterms:created xsi:type="dcterms:W3CDTF">2026-06-18T13:58:37Z</dcterms:created>
  <dcterms:modified xsi:type="dcterms:W3CDTF">2026-07-31T09:59:47Z</dcterms:modified>
</cp:coreProperties>
</file>