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328" r:id="rId2"/>
    <p:sldId id="32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ummary" id="{AD964F7F-C25E-E04A-A01A-BA1FA323078F}">
          <p14:sldIdLst>
            <p14:sldId id="328"/>
          </p14:sldIdLst>
        </p14:section>
        <p14:section name="Detailed" id="{0EA4DDEA-782D-AA44-8D9A-864B26D7F0FD}">
          <p14:sldIdLst>
            <p14:sldId id="32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B1C1F7-8446-E342-B11D-F479DDCDC627}" v="25" dt="2026-07-21T18:17: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Medium Style 3 –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–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–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–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–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1"/>
    <p:restoredTop sz="96301"/>
  </p:normalViewPr>
  <p:slideViewPr>
    <p:cSldViewPr snapToGrid="0">
      <p:cViewPr varScale="1">
        <p:scale>
          <a:sx n="122" d="100"/>
          <a:sy n="122" d="100"/>
        </p:scale>
        <p:origin x="10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ttie Thompson [sd22c2t]" userId="98a8b714-f796-4d31-a9a4-7dc84f343c61" providerId="ADAL" clId="{2BD75302-921E-5E9F-A20A-9DC17D688525}"/>
    <pc:docChg chg="undo custSel addSld delSld modSld sldOrd modSection">
      <pc:chgData name="Lottie Thompson [sd22c2t]" userId="98a8b714-f796-4d31-a9a4-7dc84f343c61" providerId="ADAL" clId="{2BD75302-921E-5E9F-A20A-9DC17D688525}" dt="2026-07-21T19:13:22.910" v="1103" actId="12385"/>
      <pc:docMkLst>
        <pc:docMk/>
      </pc:docMkLst>
      <pc:sldChg chg="addSp delSp modSp new mod setBg">
        <pc:chgData name="Lottie Thompson [sd22c2t]" userId="98a8b714-f796-4d31-a9a4-7dc84f343c61" providerId="ADAL" clId="{2BD75302-921E-5E9F-A20A-9DC17D688525}" dt="2026-07-21T18:19:44.381" v="1095" actId="1076"/>
        <pc:sldMkLst>
          <pc:docMk/>
          <pc:sldMk cId="4079378437" sldId="328"/>
        </pc:sldMkLst>
        <pc:spChg chg="mod">
          <ac:chgData name="Lottie Thompson [sd22c2t]" userId="98a8b714-f796-4d31-a9a4-7dc84f343c61" providerId="ADAL" clId="{2BD75302-921E-5E9F-A20A-9DC17D688525}" dt="2026-07-21T18:17:27" v="1090"/>
          <ac:spMkLst>
            <pc:docMk/>
            <pc:sldMk cId="4079378437" sldId="328"/>
            <ac:spMk id="2" creationId="{1FEECBC5-621D-05A9-5691-667647AB9AC2}"/>
          </ac:spMkLst>
        </pc:spChg>
        <pc:spChg chg="add mod">
          <ac:chgData name="Lottie Thompson [sd22c2t]" userId="98a8b714-f796-4d31-a9a4-7dc84f343c61" providerId="ADAL" clId="{2BD75302-921E-5E9F-A20A-9DC17D688525}" dt="2026-07-21T16:05:50.446" v="983"/>
          <ac:spMkLst>
            <pc:docMk/>
            <pc:sldMk cId="4079378437" sldId="328"/>
            <ac:spMk id="8" creationId="{FE5D128C-FA67-7936-0532-AD7A267E60C5}"/>
          </ac:spMkLst>
        </pc:spChg>
        <pc:spChg chg="add mod">
          <ac:chgData name="Lottie Thompson [sd22c2t]" userId="98a8b714-f796-4d31-a9a4-7dc84f343c61" providerId="ADAL" clId="{2BD75302-921E-5E9F-A20A-9DC17D688525}" dt="2026-07-21T18:19:44.381" v="1095" actId="1076"/>
          <ac:spMkLst>
            <pc:docMk/>
            <pc:sldMk cId="4079378437" sldId="328"/>
            <ac:spMk id="9" creationId="{B703CA3E-4DA6-2640-6002-B62F29D66D1C}"/>
          </ac:spMkLst>
        </pc:spChg>
        <pc:picChg chg="add mod modCrop">
          <ac:chgData name="Lottie Thompson [sd22c2t]" userId="98a8b714-f796-4d31-a9a4-7dc84f343c61" providerId="ADAL" clId="{2BD75302-921E-5E9F-A20A-9DC17D688525}" dt="2026-07-21T16:05:07.659" v="979" actId="732"/>
          <ac:picMkLst>
            <pc:docMk/>
            <pc:sldMk cId="4079378437" sldId="328"/>
            <ac:picMk id="10" creationId="{6DDDD2F9-7A8B-4B34-FEA6-D1117EF4C94E}"/>
          </ac:picMkLst>
        </pc:picChg>
        <pc:picChg chg="add mod modCrop">
          <ac:chgData name="Lottie Thompson [sd22c2t]" userId="98a8b714-f796-4d31-a9a4-7dc84f343c61" providerId="ADAL" clId="{2BD75302-921E-5E9F-A20A-9DC17D688525}" dt="2026-07-21T16:05:30.487" v="981" actId="14826"/>
          <ac:picMkLst>
            <pc:docMk/>
            <pc:sldMk cId="4079378437" sldId="328"/>
            <ac:picMk id="11" creationId="{EF52F1F5-C226-4831-E31C-B60DACC58055}"/>
          </ac:picMkLst>
        </pc:picChg>
      </pc:sldChg>
      <pc:sldChg chg="addSp delSp modSp add mod ord setBg">
        <pc:chgData name="Lottie Thompson [sd22c2t]" userId="98a8b714-f796-4d31-a9a4-7dc84f343c61" providerId="ADAL" clId="{2BD75302-921E-5E9F-A20A-9DC17D688525}" dt="2026-07-21T19:13:22.910" v="1103" actId="12385"/>
        <pc:sldMkLst>
          <pc:docMk/>
          <pc:sldMk cId="2113004620" sldId="329"/>
        </pc:sldMkLst>
        <pc:spChg chg="add del mod">
          <ac:chgData name="Lottie Thompson [sd22c2t]" userId="98a8b714-f796-4d31-a9a4-7dc84f343c61" providerId="ADAL" clId="{2BD75302-921E-5E9F-A20A-9DC17D688525}" dt="2026-07-21T18:11:33.589" v="1020" actId="478"/>
          <ac:spMkLst>
            <pc:docMk/>
            <pc:sldMk cId="2113004620" sldId="329"/>
            <ac:spMk id="2" creationId="{07683556-A6D0-7864-E0A7-E4C6E7845F61}"/>
          </ac:spMkLst>
        </pc:spChg>
        <pc:spChg chg="add mod">
          <ac:chgData name="Lottie Thompson [sd22c2t]" userId="98a8b714-f796-4d31-a9a4-7dc84f343c61" providerId="ADAL" clId="{2BD75302-921E-5E9F-A20A-9DC17D688525}" dt="2026-07-21T18:10:26.595" v="1001" actId="20577"/>
          <ac:spMkLst>
            <pc:docMk/>
            <pc:sldMk cId="2113004620" sldId="329"/>
            <ac:spMk id="3" creationId="{F214540B-4D20-BB88-090F-93CE082FE3A0}"/>
          </ac:spMkLst>
        </pc:spChg>
        <pc:spChg chg="add mod">
          <ac:chgData name="Lottie Thompson [sd22c2t]" userId="98a8b714-f796-4d31-a9a4-7dc84f343c61" providerId="ADAL" clId="{2BD75302-921E-5E9F-A20A-9DC17D688525}" dt="2026-07-21T18:14:20.696" v="1062" actId="1076"/>
          <ac:spMkLst>
            <pc:docMk/>
            <pc:sldMk cId="2113004620" sldId="329"/>
            <ac:spMk id="5" creationId="{51F490F8-70D8-398E-891F-0A184A8C570D}"/>
          </ac:spMkLst>
        </pc:spChg>
        <pc:spChg chg="add mod">
          <ac:chgData name="Lottie Thompson [sd22c2t]" userId="98a8b714-f796-4d31-a9a4-7dc84f343c61" providerId="ADAL" clId="{2BD75302-921E-5E9F-A20A-9DC17D688525}" dt="2026-07-21T18:17:20.461" v="1089"/>
          <ac:spMkLst>
            <pc:docMk/>
            <pc:sldMk cId="2113004620" sldId="329"/>
            <ac:spMk id="6" creationId="{8BE1FCF3-4AFB-B0B9-2BFB-9DE49046994C}"/>
          </ac:spMkLst>
        </pc:spChg>
        <pc:spChg chg="mod">
          <ac:chgData name="Lottie Thompson [sd22c2t]" userId="98a8b714-f796-4d31-a9a4-7dc84f343c61" providerId="ADAL" clId="{2BD75302-921E-5E9F-A20A-9DC17D688525}" dt="2026-07-21T18:10:14.046" v="999"/>
          <ac:spMkLst>
            <pc:docMk/>
            <pc:sldMk cId="2113004620" sldId="329"/>
            <ac:spMk id="8" creationId="{0C55DC40-80A6-4D1D-8BBC-67B61AB782F1}"/>
          </ac:spMkLst>
        </pc:spChg>
        <pc:spChg chg="mod">
          <ac:chgData name="Lottie Thompson [sd22c2t]" userId="98a8b714-f796-4d31-a9a4-7dc84f343c61" providerId="ADAL" clId="{2BD75302-921E-5E9F-A20A-9DC17D688525}" dt="2026-07-21T18:16:41.548" v="1088" actId="14100"/>
          <ac:spMkLst>
            <pc:docMk/>
            <pc:sldMk cId="2113004620" sldId="329"/>
            <ac:spMk id="9" creationId="{CBE53662-304C-B6E1-3095-7E7D7A64B66A}"/>
          </ac:spMkLst>
        </pc:spChg>
        <pc:graphicFrameChg chg="add mod modGraphic">
          <ac:chgData name="Lottie Thompson [sd22c2t]" userId="98a8b714-f796-4d31-a9a4-7dc84f343c61" providerId="ADAL" clId="{2BD75302-921E-5E9F-A20A-9DC17D688525}" dt="2026-07-21T19:13:22.910" v="1103" actId="12385"/>
          <ac:graphicFrameMkLst>
            <pc:docMk/>
            <pc:sldMk cId="2113004620" sldId="329"/>
            <ac:graphicFrameMk id="4" creationId="{952B8B4F-B228-E545-6458-F9EEEC3E5BE9}"/>
          </ac:graphicFrameMkLst>
        </pc:graphicFrameChg>
        <pc:picChg chg="mod modCrop">
          <ac:chgData name="Lottie Thompson [sd22c2t]" userId="98a8b714-f796-4d31-a9a4-7dc84f343c61" providerId="ADAL" clId="{2BD75302-921E-5E9F-A20A-9DC17D688525}" dt="2026-07-21T18:09:44.263" v="998" actId="1076"/>
          <ac:picMkLst>
            <pc:docMk/>
            <pc:sldMk cId="2113004620" sldId="329"/>
            <ac:picMk id="10" creationId="{7B806246-33D9-6A15-F936-C5A39959E243}"/>
          </ac:picMkLst>
        </pc:picChg>
        <pc:picChg chg="mod modCrop">
          <ac:chgData name="Lottie Thompson [sd22c2t]" userId="98a8b714-f796-4d31-a9a4-7dc84f343c61" providerId="ADAL" clId="{2BD75302-921E-5E9F-A20A-9DC17D688525}" dt="2026-07-21T18:09:38.439" v="997" actId="14826"/>
          <ac:picMkLst>
            <pc:docMk/>
            <pc:sldMk cId="2113004620" sldId="329"/>
            <ac:picMk id="11" creationId="{D99F2C88-0D90-18A7-6D06-114E3F661A0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CA0118-22F6-4749-91FB-9CCCAAFC42AF}" type="datetimeFigureOut">
              <a:rPr lang="en-US" smtClean="0"/>
              <a:t>7/21/26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2886D-1597-604C-8079-1A6241206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759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r" defTabSz="654246">
              <a:buClrTx/>
              <a:buNone/>
              <a:defRPr/>
            </a:pPr>
            <a:r>
              <a:rPr lang="en-US" sz="800" b="1" kern="1200" dirty="0">
                <a:ea typeface="+mn-ea"/>
                <a:cs typeface="+mn-cs"/>
              </a:rPr>
              <a:t>Source: </a:t>
            </a:r>
            <a:r>
              <a:rPr lang="en-US" sz="800" kern="1200" dirty="0" err="1">
                <a:ea typeface="+mn-ea"/>
                <a:cs typeface="+mn-cs"/>
              </a:rPr>
              <a:t>Differentology</a:t>
            </a:r>
            <a:r>
              <a:rPr lang="en-US" sz="800" kern="1200" dirty="0">
                <a:ea typeface="+mn-ea"/>
                <a:cs typeface="+mn-cs"/>
              </a:rPr>
              <a:t> campaign effectiveness project, November - December 2021. Research sample: 25-59 Adults.</a:t>
            </a:r>
            <a:endParaRPr lang="en-US" sz="800" kern="1200" dirty="0">
              <a:solidFill>
                <a:srgbClr val="00BFD6"/>
              </a:solidFill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2886D-1597-604C-8079-1A624120672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859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r" defTabSz="654246">
              <a:buClrTx/>
              <a:buNone/>
              <a:defRPr/>
            </a:pPr>
            <a:r>
              <a:rPr lang="en-US" sz="800" b="1" kern="1200" dirty="0">
                <a:ea typeface="+mn-ea"/>
                <a:cs typeface="+mn-cs"/>
              </a:rPr>
              <a:t>Source: </a:t>
            </a:r>
            <a:r>
              <a:rPr lang="en-US" sz="800" kern="1200" dirty="0" err="1">
                <a:ea typeface="+mn-ea"/>
                <a:cs typeface="+mn-cs"/>
              </a:rPr>
              <a:t>Differentology</a:t>
            </a:r>
            <a:r>
              <a:rPr lang="en-US" sz="800" kern="1200" dirty="0">
                <a:ea typeface="+mn-ea"/>
                <a:cs typeface="+mn-cs"/>
              </a:rPr>
              <a:t> campaign effectiveness project, November - December 2021. Research sample: 25-59 Adults.</a:t>
            </a:r>
            <a:endParaRPr lang="en-US" sz="800" kern="1200" dirty="0">
              <a:solidFill>
                <a:srgbClr val="00BFD6"/>
              </a:solidFill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2886D-1597-604C-8079-1A624120672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124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0F59E2B4-254C-16C9-F8C0-468844BD021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4121533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6648469C-6E29-6B3B-745E-3E29362F3CA1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C5FAE92-7FCA-87EC-66ED-A190847BBADF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049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E1D00CE0-92D0-304B-9195-D9EC032BE2B4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4A26068-853B-1EA2-7A6B-6F1C271EE23E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798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imag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376864" cy="561256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90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and imag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705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and image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86EA50D8-28B9-EA9C-43F3-5CA9C2078F5C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696435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 and image whit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942" r="-9942"/>
            </a:stretch>
          </a:blip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589712" cy="561256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5C09D414-68E4-C9A4-C900-5CD2C75EDF8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E73B3FE4-F1A8-34B8-E75A-30DBAC1BDF0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74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1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7F984AC-9DD0-BA85-9105-E2072800EDB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301309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13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BF20641-6024-1D7D-CD53-F1DC401D9D4E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954142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98672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0BB70C3-A052-6465-5890-050D10E5E09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912179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650DF23-6A70-950D-349A-2FD21D0D4BD3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08554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99151A8-A22E-C083-109C-01702C1F8F9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773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969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544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EECBC5-621D-05A9-5691-667647AB9AC2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r>
              <a:rPr lang="en-US" b="1" dirty="0"/>
              <a:t>Source: </a:t>
            </a:r>
            <a:r>
              <a:rPr lang="en-US" dirty="0" err="1"/>
              <a:t>Differentology</a:t>
            </a:r>
            <a:r>
              <a:rPr lang="en-US" dirty="0"/>
              <a:t> campaign effectiveness project, November - December 2021.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FE5D128C-FA67-7936-0532-AD7A267E6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10837631" cy="525552"/>
          </a:xfrm>
        </p:spPr>
        <p:txBody>
          <a:bodyPr/>
          <a:lstStyle/>
          <a:p>
            <a:r>
              <a:rPr lang="en-US" dirty="0"/>
              <a:t>Ferrero Rocher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B703CA3E-4DA6-2640-6002-B62F29D66D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0922" y="1393086"/>
            <a:ext cx="6550278" cy="4264103"/>
          </a:xfrm>
        </p:spPr>
        <p:txBody>
          <a:bodyPr/>
          <a:lstStyle/>
          <a:p>
            <a:pPr lvl="0"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500" b="1" dirty="0"/>
              <a:t>Background </a:t>
            </a:r>
          </a:p>
          <a:p>
            <a:pPr lvl="0"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500" dirty="0"/>
              <a:t>Given cinema’s ability to engage premium audiences, Ferrero Rocher felt the ideal fit with the brands high-quality positioning for a campaign looking to drive awareness and reinforce the brand’s relevance for celebratory moments.</a:t>
            </a:r>
          </a:p>
          <a:p>
            <a:pPr defTabSz="654246">
              <a:lnSpc>
                <a:spcPct val="100000"/>
              </a:lnSpc>
              <a:spcAft>
                <a:spcPts val="116"/>
              </a:spcAft>
            </a:pPr>
            <a:endParaRPr lang="en-GB" sz="1500" b="1" dirty="0">
              <a:solidFill>
                <a:srgbClr val="000000"/>
              </a:solidFill>
            </a:endParaRPr>
          </a:p>
          <a:p>
            <a:pPr lvl="0"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500" b="1" dirty="0">
                <a:solidFill>
                  <a:srgbClr val="000000"/>
                </a:solidFill>
              </a:rPr>
              <a:t>Plan</a:t>
            </a:r>
          </a:p>
          <a:p>
            <a:pPr lvl="0"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500" dirty="0">
                <a:solidFill>
                  <a:srgbClr val="000000"/>
                </a:solidFill>
              </a:rPr>
              <a:t>Ferrero Rocher bought a HFSS AGP to maximise reach of its target adult audience as part of a multi-media mix. The ad featured in the reel ahead of titles including </a:t>
            </a:r>
            <a:r>
              <a:rPr lang="en-GB" sz="1500" i="1" dirty="0">
                <a:solidFill>
                  <a:srgbClr val="000000"/>
                </a:solidFill>
              </a:rPr>
              <a:t>Spencer</a:t>
            </a:r>
            <a:r>
              <a:rPr lang="en-GB" sz="1500" dirty="0">
                <a:solidFill>
                  <a:srgbClr val="000000"/>
                </a:solidFill>
              </a:rPr>
              <a:t>, </a:t>
            </a:r>
            <a:r>
              <a:rPr lang="en-GB" sz="1500" i="1" dirty="0">
                <a:solidFill>
                  <a:srgbClr val="000000"/>
                </a:solidFill>
              </a:rPr>
              <a:t>Ghostbusters: Afterlife</a:t>
            </a:r>
            <a:r>
              <a:rPr lang="en-GB" sz="1500" dirty="0">
                <a:solidFill>
                  <a:srgbClr val="000000"/>
                </a:solidFill>
              </a:rPr>
              <a:t>, </a:t>
            </a:r>
            <a:r>
              <a:rPr lang="en-GB" sz="1500" i="1" dirty="0">
                <a:solidFill>
                  <a:srgbClr val="000000"/>
                </a:solidFill>
              </a:rPr>
              <a:t>King Richard </a:t>
            </a:r>
            <a:r>
              <a:rPr lang="en-GB" sz="1500" dirty="0">
                <a:solidFill>
                  <a:srgbClr val="000000"/>
                </a:solidFill>
              </a:rPr>
              <a:t>and </a:t>
            </a:r>
            <a:r>
              <a:rPr lang="en-GB" sz="1500" i="1" dirty="0">
                <a:solidFill>
                  <a:srgbClr val="000000"/>
                </a:solidFill>
              </a:rPr>
              <a:t>House of Gucci.</a:t>
            </a:r>
          </a:p>
          <a:p>
            <a:pPr lvl="0"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endParaRPr lang="en-GB" sz="1500" dirty="0">
              <a:solidFill>
                <a:srgbClr val="000000"/>
              </a:solidFill>
            </a:endParaRPr>
          </a:p>
          <a:p>
            <a:pPr lvl="0"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500" b="1" dirty="0"/>
              <a:t>Results</a:t>
            </a:r>
          </a:p>
          <a:p>
            <a:pPr lvl="0"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endParaRPr lang="en-GB" sz="1500" b="1" dirty="0"/>
          </a:p>
          <a:p>
            <a:pPr marL="285750" lvl="0" indent="-285750" defTabSz="961844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500" dirty="0"/>
              <a:t>Awareness of recent Ferrero Rocher advertising was up +114% amongst those exposed to the ad in the Cinema.</a:t>
            </a:r>
          </a:p>
          <a:p>
            <a:pPr marL="285750" lvl="0" indent="-285750" defTabSz="961844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GB" sz="1500" dirty="0"/>
          </a:p>
          <a:p>
            <a:pPr marL="285750" lvl="0" indent="-285750" defTabSz="961844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500" dirty="0"/>
              <a:t>Average uplift of +12% across all key campaign perceptions vs. control sample.</a:t>
            </a:r>
            <a:endParaRPr lang="en-GB" sz="1500" dirty="0">
              <a:solidFill>
                <a:srgbClr val="000000"/>
              </a:solidFill>
            </a:endParaRPr>
          </a:p>
        </p:txBody>
      </p:sp>
      <p:pic>
        <p:nvPicPr>
          <p:cNvPr id="10" name="Picture Placeholder 8">
            <a:extLst>
              <a:ext uri="{FF2B5EF4-FFF2-40B4-BE49-F238E27FC236}">
                <a16:creationId xmlns:a16="http://schemas.microsoft.com/office/drawing/2014/main" id="{6DDDD2F9-7A8B-4B34-FEA6-D1117EF4C9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" t="-122" r="2210" b="122"/>
          <a:stretch>
            <a:fillRect/>
          </a:stretch>
        </p:blipFill>
        <p:spPr>
          <a:xfrm>
            <a:off x="7589970" y="882061"/>
            <a:ext cx="4176520" cy="2390828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pic>
        <p:nvPicPr>
          <p:cNvPr id="11" name="Picture Placeholder 8">
            <a:extLst>
              <a:ext uri="{FF2B5EF4-FFF2-40B4-BE49-F238E27FC236}">
                <a16:creationId xmlns:a16="http://schemas.microsoft.com/office/drawing/2014/main" id="{EF52F1F5-C226-4831-E31C-B60DACC580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20" b="12620"/>
          <a:stretch/>
        </p:blipFill>
        <p:spPr>
          <a:xfrm>
            <a:off x="7589970" y="3378121"/>
            <a:ext cx="4176520" cy="2390828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</p:spTree>
    <p:extLst>
      <p:ext uri="{BB962C8B-B14F-4D97-AF65-F5344CB8AC3E}">
        <p14:creationId xmlns:p14="http://schemas.microsoft.com/office/powerpoint/2010/main" val="4079378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B51422-FB8D-AD83-53E1-BE3FD9024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0C55DC40-80A6-4D1D-8BBC-67B61AB78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10837631" cy="525552"/>
          </a:xfrm>
        </p:spPr>
        <p:txBody>
          <a:bodyPr/>
          <a:lstStyle/>
          <a:p>
            <a:r>
              <a:rPr lang="en-US" dirty="0"/>
              <a:t>Ferrero Rocher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BE53662-304C-B6E1-3095-7E7D7A64B6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8533" y="1761366"/>
            <a:ext cx="4337787" cy="4074218"/>
          </a:xfrm>
        </p:spPr>
        <p:txBody>
          <a:bodyPr/>
          <a:lstStyle/>
          <a:p>
            <a:pPr defTabSz="654246">
              <a:lnSpc>
                <a:spcPct val="100000"/>
              </a:lnSpc>
            </a:pPr>
            <a:r>
              <a:rPr lang="en-GB" altLang="en-US" b="1" dirty="0">
                <a:cs typeface="Arial" pitchFamily="34" charset="0"/>
              </a:rPr>
              <a:t>Background</a:t>
            </a:r>
            <a:br>
              <a:rPr lang="en-GB" altLang="en-US" dirty="0">
                <a:cs typeface="Arial" pitchFamily="34" charset="0"/>
              </a:rPr>
            </a:br>
            <a:r>
              <a:rPr lang="en-GB" altLang="en-US" dirty="0">
                <a:solidFill>
                  <a:srgbClr val="000000"/>
                </a:solidFill>
                <a:cs typeface="Arial" pitchFamily="34" charset="0"/>
              </a:rPr>
              <a:t>Having not used cinema for a couple of years, Ferrero Rocher wanted to re-engage with cinema post-pandemic. Given cinema’s ability to engage premium audiences, it felt the ideal fit with the brands high-quality positioning. Key aims of the campaign was to drive awareness and reinforce the brand’s relevance with consumers during celebratory moments.</a:t>
            </a:r>
            <a:br>
              <a:rPr lang="en-GB" altLang="en-US" dirty="0">
                <a:solidFill>
                  <a:srgbClr val="000000"/>
                </a:solidFill>
                <a:cs typeface="Arial" pitchFamily="34" charset="0"/>
              </a:rPr>
            </a:br>
            <a:br>
              <a:rPr lang="en-GB" altLang="en-US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altLang="en-US" b="1" dirty="0">
                <a:cs typeface="Arial" pitchFamily="34" charset="0"/>
              </a:rPr>
              <a:t>Plan</a:t>
            </a:r>
            <a:br>
              <a:rPr lang="en-GB" altLang="en-US" dirty="0">
                <a:cs typeface="Arial" pitchFamily="34" charset="0"/>
              </a:rPr>
            </a:br>
            <a:r>
              <a:rPr lang="en-GB" altLang="en-US" dirty="0">
                <a:solidFill>
                  <a:srgbClr val="000000"/>
                </a:solidFill>
                <a:cs typeface="Arial" pitchFamily="34" charset="0"/>
              </a:rPr>
              <a:t>With a strong slate of titles releasing in cinemas across the winter, Ferrero Rocher bought a HFSS AGP to maximise reach of its target adult audience as part of a multi-media mix alongside TV, BVOD, social, and online video.</a:t>
            </a:r>
            <a:br>
              <a:rPr lang="en-GB" altLang="en-US" dirty="0">
                <a:solidFill>
                  <a:srgbClr val="000000"/>
                </a:solidFill>
                <a:cs typeface="Arial" pitchFamily="34" charset="0"/>
              </a:rPr>
            </a:br>
            <a:br>
              <a:rPr lang="en-GB" altLang="en-US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altLang="en-US" dirty="0">
                <a:solidFill>
                  <a:srgbClr val="000000"/>
                </a:solidFill>
                <a:cs typeface="Arial" pitchFamily="34" charset="0"/>
              </a:rPr>
              <a:t>The Ferrero Rocher ad featured in the reel ahead of titles including </a:t>
            </a:r>
            <a:r>
              <a:rPr lang="en-GB" altLang="en-US" i="1" dirty="0">
                <a:solidFill>
                  <a:srgbClr val="000000"/>
                </a:solidFill>
                <a:cs typeface="Arial" pitchFamily="34" charset="0"/>
              </a:rPr>
              <a:t>Spencer</a:t>
            </a:r>
            <a:r>
              <a:rPr lang="en-GB" altLang="en-US" dirty="0">
                <a:solidFill>
                  <a:srgbClr val="000000"/>
                </a:solidFill>
                <a:cs typeface="Arial" pitchFamily="34" charset="0"/>
              </a:rPr>
              <a:t>, </a:t>
            </a:r>
            <a:r>
              <a:rPr lang="en-GB" altLang="en-US" i="1" dirty="0">
                <a:solidFill>
                  <a:srgbClr val="000000"/>
                </a:solidFill>
                <a:cs typeface="Arial" pitchFamily="34" charset="0"/>
              </a:rPr>
              <a:t>Ghostbusters: Afterlife</a:t>
            </a:r>
            <a:r>
              <a:rPr lang="en-GB" altLang="en-US" dirty="0">
                <a:solidFill>
                  <a:srgbClr val="000000"/>
                </a:solidFill>
                <a:cs typeface="Arial" pitchFamily="34" charset="0"/>
              </a:rPr>
              <a:t>, </a:t>
            </a:r>
            <a:r>
              <a:rPr lang="en-GB" altLang="en-US" i="1" dirty="0">
                <a:solidFill>
                  <a:srgbClr val="000000"/>
                </a:solidFill>
                <a:cs typeface="Arial" pitchFamily="34" charset="0"/>
              </a:rPr>
              <a:t>King Richard </a:t>
            </a:r>
            <a:r>
              <a:rPr lang="en-GB" altLang="en-US" dirty="0">
                <a:solidFill>
                  <a:srgbClr val="000000"/>
                </a:solidFill>
                <a:cs typeface="Arial" pitchFamily="34" charset="0"/>
              </a:rPr>
              <a:t>and </a:t>
            </a:r>
            <a:r>
              <a:rPr lang="en-GB" altLang="en-US" i="1" dirty="0">
                <a:solidFill>
                  <a:srgbClr val="000000"/>
                </a:solidFill>
                <a:cs typeface="Arial" pitchFamily="34" charset="0"/>
              </a:rPr>
              <a:t>House of Gucci</a:t>
            </a:r>
            <a:r>
              <a:rPr lang="en-GB" altLang="en-US" dirty="0">
                <a:solidFill>
                  <a:srgbClr val="000000"/>
                </a:solidFill>
                <a:cs typeface="Arial" pitchFamily="34" charset="0"/>
              </a:rPr>
              <a:t>.</a:t>
            </a:r>
            <a:br>
              <a:rPr lang="en-GB" altLang="en-US" dirty="0">
                <a:solidFill>
                  <a:srgbClr val="000000"/>
                </a:solidFill>
                <a:cs typeface="Arial" pitchFamily="34" charset="0"/>
              </a:rPr>
            </a:br>
            <a:br>
              <a:rPr lang="en-GB" altLang="en-US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b="1" dirty="0"/>
              <a:t>Results</a:t>
            </a:r>
            <a:br>
              <a:rPr lang="en-GB" b="1" dirty="0"/>
            </a:br>
            <a:r>
              <a:rPr lang="en-GB" dirty="0">
                <a:solidFill>
                  <a:srgbClr val="000000"/>
                </a:solidFill>
              </a:rPr>
              <a:t>Ferrero Rocher’s cinema campaign was a success with exposure to the ad on the big screen delivering significant uplifts across a range of metrics.</a:t>
            </a:r>
          </a:p>
          <a:p>
            <a:pPr defTabSz="654246">
              <a:lnSpc>
                <a:spcPct val="100000"/>
              </a:lnSpc>
            </a:pPr>
            <a:endParaRPr lang="en-GB" altLang="en-US" dirty="0">
              <a:solidFill>
                <a:srgbClr val="000000"/>
              </a:solidFill>
              <a:cs typeface="Arial" pitchFamily="34" charset="0"/>
            </a:endParaRPr>
          </a:p>
        </p:txBody>
      </p:sp>
      <p:pic>
        <p:nvPicPr>
          <p:cNvPr id="10" name="Picture Placeholder 8">
            <a:extLst>
              <a:ext uri="{FF2B5EF4-FFF2-40B4-BE49-F238E27FC236}">
                <a16:creationId xmlns:a16="http://schemas.microsoft.com/office/drawing/2014/main" id="{7B806246-33D9-6A15-F936-C5A39959E2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2" r="2655"/>
          <a:stretch>
            <a:fillRect/>
          </a:stretch>
        </p:blipFill>
        <p:spPr>
          <a:xfrm>
            <a:off x="5415818" y="3913549"/>
            <a:ext cx="3147739" cy="1922035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pic>
        <p:nvPicPr>
          <p:cNvPr id="11" name="Picture Placeholder 8">
            <a:extLst>
              <a:ext uri="{FF2B5EF4-FFF2-40B4-BE49-F238E27FC236}">
                <a16:creationId xmlns:a16="http://schemas.microsoft.com/office/drawing/2014/main" id="{D99F2C88-0D90-18A7-6D06-114E3F661A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7" b="10127"/>
          <a:stretch/>
        </p:blipFill>
        <p:spPr>
          <a:xfrm>
            <a:off x="8673439" y="3913549"/>
            <a:ext cx="3147739" cy="1922035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sp>
        <p:nvSpPr>
          <p:cNvPr id="3" name="Subtitle 3">
            <a:extLst>
              <a:ext uri="{FF2B5EF4-FFF2-40B4-BE49-F238E27FC236}">
                <a16:creationId xmlns:a16="http://schemas.microsoft.com/office/drawing/2014/main" id="{F214540B-4D20-BB88-090F-93CE082FE3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533" y="1146201"/>
            <a:ext cx="4617721" cy="347555"/>
          </a:xfrm>
        </p:spPr>
        <p:txBody>
          <a:bodyPr/>
          <a:lstStyle/>
          <a:p>
            <a:r>
              <a:rPr lang="en-GB" dirty="0"/>
              <a:t>Celebrate The Moment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52B8B4F-B228-E545-6458-F9EEEC3E5B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8906491"/>
              </p:ext>
            </p:extLst>
          </p:nvPr>
        </p:nvGraphicFramePr>
        <p:xfrm>
          <a:off x="5415818" y="1378273"/>
          <a:ext cx="6346924" cy="90176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27170">
                  <a:extLst>
                    <a:ext uri="{9D8B030D-6E8A-4147-A177-3AD203B41FA5}">
                      <a16:colId xmlns:a16="http://schemas.microsoft.com/office/drawing/2014/main" val="3445733911"/>
                    </a:ext>
                  </a:extLst>
                </a:gridCol>
                <a:gridCol w="1646290">
                  <a:extLst>
                    <a:ext uri="{9D8B030D-6E8A-4147-A177-3AD203B41FA5}">
                      <a16:colId xmlns:a16="http://schemas.microsoft.com/office/drawing/2014/main" val="2072537272"/>
                    </a:ext>
                  </a:extLst>
                </a:gridCol>
                <a:gridCol w="1586732">
                  <a:extLst>
                    <a:ext uri="{9D8B030D-6E8A-4147-A177-3AD203B41FA5}">
                      <a16:colId xmlns:a16="http://schemas.microsoft.com/office/drawing/2014/main" val="3314162814"/>
                    </a:ext>
                  </a:extLst>
                </a:gridCol>
                <a:gridCol w="1586732">
                  <a:extLst>
                    <a:ext uri="{9D8B030D-6E8A-4147-A177-3AD203B41FA5}">
                      <a16:colId xmlns:a16="http://schemas.microsoft.com/office/drawing/2014/main" val="776944138"/>
                    </a:ext>
                  </a:extLst>
                </a:gridCol>
              </a:tblGrid>
              <a:tr h="441956"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tx1"/>
                          </a:solidFill>
                        </a:rPr>
                        <a:t>Media agency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tx1"/>
                          </a:solidFill>
                        </a:rPr>
                        <a:t>Target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tx1"/>
                          </a:solidFill>
                        </a:rPr>
                        <a:t>Buying route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tx1"/>
                          </a:solidFill>
                        </a:rPr>
                        <a:t>Copy length</a:t>
                      </a:r>
                    </a:p>
                  </a:txBody>
                  <a:tcPr marL="52167" marR="52167" marT="26083" marB="26083"/>
                </a:tc>
                <a:extLst>
                  <a:ext uri="{0D108BD9-81ED-4DB2-BD59-A6C34878D82A}">
                    <a16:rowId xmlns:a16="http://schemas.microsoft.com/office/drawing/2014/main" val="1179928151"/>
                  </a:ext>
                </a:extLst>
              </a:tr>
              <a:tr h="45981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3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PHD</a:t>
                      </a:r>
                      <a:endParaRPr lang="en-GB" sz="13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3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Adults (18+)</a:t>
                      </a:r>
                      <a:endParaRPr lang="en-GB" sz="13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3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Family &amp; ABC1 Ads </a:t>
                      </a:r>
                      <a:r>
                        <a:rPr lang="en-GB" sz="1300" b="0" u="none" strike="noStrike" dirty="0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,</a:t>
                      </a:r>
                      <a:r>
                        <a:rPr lang="en-GB" sz="13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AGP</a:t>
                      </a:r>
                      <a:endParaRPr lang="en-GB" sz="13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3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60” &amp; 30”</a:t>
                      </a:r>
                      <a:endParaRPr lang="en-GB" sz="13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319" marR="4319" marT="4319" marB="0" anchor="ctr"/>
                </a:tc>
                <a:extLst>
                  <a:ext uri="{0D108BD9-81ED-4DB2-BD59-A6C34878D82A}">
                    <a16:rowId xmlns:a16="http://schemas.microsoft.com/office/drawing/2014/main" val="3682919480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F490F8-70D8-398E-891F-0A184A8C570D}"/>
              </a:ext>
            </a:extLst>
          </p:cNvPr>
          <p:cNvSpPr txBox="1">
            <a:spLocks/>
          </p:cNvSpPr>
          <p:nvPr/>
        </p:nvSpPr>
        <p:spPr>
          <a:xfrm>
            <a:off x="5415818" y="2550023"/>
            <a:ext cx="6405360" cy="10935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54246">
              <a:lnSpc>
                <a:spcPct val="100000"/>
              </a:lnSpc>
              <a:spcBef>
                <a:spcPts val="600"/>
              </a:spcBef>
            </a:pPr>
            <a:r>
              <a:rPr lang="en-GB" b="1" dirty="0">
                <a:solidFill>
                  <a:srgbClr val="000000"/>
                </a:solidFill>
              </a:rPr>
              <a:t>Boosting brand visibility</a:t>
            </a:r>
            <a:br>
              <a:rPr lang="en-GB" dirty="0">
                <a:solidFill>
                  <a:srgbClr val="000000"/>
                </a:solidFill>
              </a:rPr>
            </a:br>
            <a:r>
              <a:rPr lang="en-GB" dirty="0">
                <a:solidFill>
                  <a:srgbClr val="000000"/>
                </a:solidFill>
              </a:rPr>
              <a:t>Awareness of recent Ferrero Rocher advertising was up +114% amongst those exposed to the ad in the Cinema.</a:t>
            </a:r>
            <a:br>
              <a:rPr lang="en-GB" dirty="0">
                <a:solidFill>
                  <a:srgbClr val="000000"/>
                </a:solidFill>
              </a:rPr>
            </a:br>
            <a:br>
              <a:rPr lang="en-GB" dirty="0">
                <a:solidFill>
                  <a:srgbClr val="000000"/>
                </a:solidFill>
              </a:rPr>
            </a:br>
            <a:r>
              <a:rPr lang="en-GB" b="1" dirty="0">
                <a:solidFill>
                  <a:srgbClr val="000000"/>
                </a:solidFill>
              </a:rPr>
              <a:t>Promoting positive perceptions</a:t>
            </a:r>
            <a:br>
              <a:rPr lang="en-GB" dirty="0">
                <a:solidFill>
                  <a:srgbClr val="000000"/>
                </a:solidFill>
              </a:rPr>
            </a:br>
            <a:r>
              <a:rPr lang="en-GB" dirty="0">
                <a:solidFill>
                  <a:srgbClr val="000000"/>
                </a:solidFill>
              </a:rPr>
              <a:t>Average uplift of +12% across all key campaign perceptions vs. control sample.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8BE1FCF3-4AFB-B0B9-2BFB-9DE49046994C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r>
              <a:rPr lang="en-US" b="1" dirty="0"/>
              <a:t>Source: </a:t>
            </a:r>
            <a:r>
              <a:rPr lang="en-US" dirty="0" err="1"/>
              <a:t>Differentology</a:t>
            </a:r>
            <a:r>
              <a:rPr lang="en-US" dirty="0"/>
              <a:t> campaign effectiveness project, November - December 2021.</a:t>
            </a:r>
          </a:p>
        </p:txBody>
      </p:sp>
    </p:spTree>
    <p:extLst>
      <p:ext uri="{BB962C8B-B14F-4D97-AF65-F5344CB8AC3E}">
        <p14:creationId xmlns:p14="http://schemas.microsoft.com/office/powerpoint/2010/main" val="2113004620"/>
      </p:ext>
    </p:extLst>
  </p:cSld>
  <p:clrMapOvr>
    <a:masterClrMapping/>
  </p:clrMapOvr>
</p:sld>
</file>

<file path=ppt/theme/theme1.xml><?xml version="1.0" encoding="utf-8"?>
<a:theme xmlns:a="http://schemas.openxmlformats.org/drawingml/2006/main" name="04. Text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3048</TotalTime>
  <Words>426</Words>
  <Application>Microsoft Macintosh PowerPoint</Application>
  <PresentationFormat>Widescreen</PresentationFormat>
  <Paragraphs>30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Helvetica Neue Light</vt:lpstr>
      <vt:lpstr>Inter Tight</vt:lpstr>
      <vt:lpstr>04. Text</vt:lpstr>
      <vt:lpstr>Ferrero Rocher</vt:lpstr>
      <vt:lpstr>Ferrero Rocher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Zoe Aresti</dc:creator>
  <cp:lastModifiedBy>Lottie Thompson [sd22c2t]</cp:lastModifiedBy>
  <cp:revision>4</cp:revision>
  <dcterms:created xsi:type="dcterms:W3CDTF">2026-06-18T13:58:37Z</dcterms:created>
  <dcterms:modified xsi:type="dcterms:W3CDTF">2026-07-21T19:13:25Z</dcterms:modified>
</cp:coreProperties>
</file>