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330" r:id="rId2"/>
    <p:sldId id="331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ummary" id="{AD964F7F-C25E-E04A-A01A-BA1FA323078F}">
          <p14:sldIdLst>
            <p14:sldId id="330"/>
          </p14:sldIdLst>
        </p14:section>
        <p14:section name="Detailed" id="{0EA4DDEA-782D-AA44-8D9A-864B26D7F0FD}">
          <p14:sldIdLst>
            <p14:sldId id="33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F92E402-EE87-784F-A31A-1E57758E5157}" v="26" dt="2026-07-31T17:42:25.87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–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–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DF18680-E054-41AD-8BC1-D1AEF772440D}" styleName="Medium Style 2 –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–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A488322-F2BA-4B5B-9748-0D474271808F}" styleName="Medium Style 3 –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Medium Style 3 –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B9631B5-78F2-41C9-869B-9F39066F8104}" styleName="Medium Style 3 –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Medium Style 3 –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5BE263C-DBD7-4A20-BB59-AAB30ACAA65A}" styleName="Medium Style 3 –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–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721"/>
    <p:restoredTop sz="95411"/>
  </p:normalViewPr>
  <p:slideViewPr>
    <p:cSldViewPr snapToGrid="0">
      <p:cViewPr varScale="1">
        <p:scale>
          <a:sx n="121" d="100"/>
          <a:sy n="121" d="100"/>
        </p:scale>
        <p:origin x="105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notesMaster" Target="notesMasters/notes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ottie Thompson [sd22c2t]" userId="98a8b714-f796-4d31-a9a4-7dc84f343c61" providerId="ADAL" clId="{2BD75302-921E-5E9F-A20A-9DC17D688525}"/>
    <pc:docChg chg="undo custSel addSld delSld modSld sldOrd modSection">
      <pc:chgData name="Lottie Thompson [sd22c2t]" userId="98a8b714-f796-4d31-a9a4-7dc84f343c61" providerId="ADAL" clId="{2BD75302-921E-5E9F-A20A-9DC17D688525}" dt="2026-07-31T17:42:25.870" v="1332"/>
      <pc:docMkLst>
        <pc:docMk/>
      </pc:docMkLst>
      <pc:sldChg chg="addSp delSp modSp new mod">
        <pc:chgData name="Lottie Thompson [sd22c2t]" userId="98a8b714-f796-4d31-a9a4-7dc84f343c61" providerId="ADAL" clId="{2BD75302-921E-5E9F-A20A-9DC17D688525}" dt="2026-07-31T17:42:20.362" v="1330" actId="20577"/>
        <pc:sldMkLst>
          <pc:docMk/>
          <pc:sldMk cId="1910478544" sldId="330"/>
        </pc:sldMkLst>
        <pc:spChg chg="mod">
          <ac:chgData name="Lottie Thompson [sd22c2t]" userId="98a8b714-f796-4d31-a9a4-7dc84f343c61" providerId="ADAL" clId="{2BD75302-921E-5E9F-A20A-9DC17D688525}" dt="2026-07-29T17:19:44.026" v="1207"/>
          <ac:spMkLst>
            <pc:docMk/>
            <pc:sldMk cId="1910478544" sldId="330"/>
            <ac:spMk id="2" creationId="{D7A3BAC5-8C5E-E009-EC5E-3557E87ED103}"/>
          </ac:spMkLst>
        </pc:spChg>
        <pc:spChg chg="add mod">
          <ac:chgData name="Lottie Thompson [sd22c2t]" userId="98a8b714-f796-4d31-a9a4-7dc84f343c61" providerId="ADAL" clId="{2BD75302-921E-5E9F-A20A-9DC17D688525}" dt="2026-07-29T17:21:06.225" v="1211" actId="20577"/>
          <ac:spMkLst>
            <pc:docMk/>
            <pc:sldMk cId="1910478544" sldId="330"/>
            <ac:spMk id="8" creationId="{A43E5812-571F-6978-D5C7-143422AE32D9}"/>
          </ac:spMkLst>
        </pc:spChg>
        <pc:spChg chg="add mod">
          <ac:chgData name="Lottie Thompson [sd22c2t]" userId="98a8b714-f796-4d31-a9a4-7dc84f343c61" providerId="ADAL" clId="{2BD75302-921E-5E9F-A20A-9DC17D688525}" dt="2026-07-29T17:27:51.959" v="1311" actId="2711"/>
          <ac:spMkLst>
            <pc:docMk/>
            <pc:sldMk cId="1910478544" sldId="330"/>
            <ac:spMk id="9" creationId="{E58975F5-D666-0451-E2C4-15DBBB5EF6D2}"/>
          </ac:spMkLst>
        </pc:spChg>
        <pc:spChg chg="add mod">
          <ac:chgData name="Lottie Thompson [sd22c2t]" userId="98a8b714-f796-4d31-a9a4-7dc84f343c61" providerId="ADAL" clId="{2BD75302-921E-5E9F-A20A-9DC17D688525}" dt="2026-07-31T17:42:20.362" v="1330" actId="20577"/>
          <ac:spMkLst>
            <pc:docMk/>
            <pc:sldMk cId="1910478544" sldId="330"/>
            <ac:spMk id="12" creationId="{68659AFE-76AD-1EB9-6899-9541916A1087}"/>
          </ac:spMkLst>
        </pc:spChg>
        <pc:picChg chg="add mod">
          <ac:chgData name="Lottie Thompson [sd22c2t]" userId="98a8b714-f796-4d31-a9a4-7dc84f343c61" providerId="ADAL" clId="{2BD75302-921E-5E9F-A20A-9DC17D688525}" dt="2026-07-29T17:19:24.629" v="1205"/>
          <ac:picMkLst>
            <pc:docMk/>
            <pc:sldMk cId="1910478544" sldId="330"/>
            <ac:picMk id="10" creationId="{7C1FA778-70CE-47A2-95A7-79DC5BBE4ACC}"/>
          </ac:picMkLst>
        </pc:picChg>
        <pc:picChg chg="add mod">
          <ac:chgData name="Lottie Thompson [sd22c2t]" userId="98a8b714-f796-4d31-a9a4-7dc84f343c61" providerId="ADAL" clId="{2BD75302-921E-5E9F-A20A-9DC17D688525}" dt="2026-07-29T17:19:24.629" v="1205"/>
          <ac:picMkLst>
            <pc:docMk/>
            <pc:sldMk cId="1910478544" sldId="330"/>
            <ac:picMk id="11" creationId="{2EC3CC94-63AB-F330-4435-A14F98EA5A48}"/>
          </ac:picMkLst>
        </pc:picChg>
      </pc:sldChg>
      <pc:sldChg chg="addSp delSp modSp add mod ord">
        <pc:chgData name="Lottie Thompson [sd22c2t]" userId="98a8b714-f796-4d31-a9a4-7dc84f343c61" providerId="ADAL" clId="{2BD75302-921E-5E9F-A20A-9DC17D688525}" dt="2026-07-31T17:42:25.870" v="1332"/>
        <pc:sldMkLst>
          <pc:docMk/>
          <pc:sldMk cId="1157500514" sldId="331"/>
        </pc:sldMkLst>
        <pc:spChg chg="add mod">
          <ac:chgData name="Lottie Thompson [sd22c2t]" userId="98a8b714-f796-4d31-a9a4-7dc84f343c61" providerId="ADAL" clId="{2BD75302-921E-5E9F-A20A-9DC17D688525}" dt="2026-07-31T17:42:25.870" v="1332"/>
          <ac:spMkLst>
            <pc:docMk/>
            <pc:sldMk cId="1157500514" sldId="331"/>
            <ac:spMk id="3" creationId="{B4902EF8-25A1-9FAA-9FF5-4345ACDD2F52}"/>
          </ac:spMkLst>
        </pc:spChg>
        <pc:spChg chg="add mod">
          <ac:chgData name="Lottie Thompson [sd22c2t]" userId="98a8b714-f796-4d31-a9a4-7dc84f343c61" providerId="ADAL" clId="{2BD75302-921E-5E9F-A20A-9DC17D688525}" dt="2026-07-29T17:27:44.621" v="1310"/>
          <ac:spMkLst>
            <pc:docMk/>
            <pc:sldMk cId="1157500514" sldId="331"/>
            <ac:spMk id="7" creationId="{CD11B861-A78E-D601-6EB9-56AB59E258C9}"/>
          </ac:spMkLst>
        </pc:spChg>
        <pc:spChg chg="add mod">
          <ac:chgData name="Lottie Thompson [sd22c2t]" userId="98a8b714-f796-4d31-a9a4-7dc84f343c61" providerId="ADAL" clId="{2BD75302-921E-5E9F-A20A-9DC17D688525}" dt="2026-07-29T17:27:44.621" v="1310"/>
          <ac:spMkLst>
            <pc:docMk/>
            <pc:sldMk cId="1157500514" sldId="331"/>
            <ac:spMk id="13" creationId="{36AC637B-D9F6-37BB-91E8-485FBCB1DF3D}"/>
          </ac:spMkLst>
        </pc:spChg>
        <pc:spChg chg="add mod">
          <ac:chgData name="Lottie Thompson [sd22c2t]" userId="98a8b714-f796-4d31-a9a4-7dc84f343c61" providerId="ADAL" clId="{2BD75302-921E-5E9F-A20A-9DC17D688525}" dt="2026-07-29T17:28:06.216" v="1314" actId="20577"/>
          <ac:spMkLst>
            <pc:docMk/>
            <pc:sldMk cId="1157500514" sldId="331"/>
            <ac:spMk id="15" creationId="{33CDFF9C-B76B-621A-4EA9-1B271BC74807}"/>
          </ac:spMkLst>
        </pc:spChg>
        <pc:spChg chg="add mod">
          <ac:chgData name="Lottie Thompson [sd22c2t]" userId="98a8b714-f796-4d31-a9a4-7dc84f343c61" providerId="ADAL" clId="{2BD75302-921E-5E9F-A20A-9DC17D688525}" dt="2026-07-29T17:27:44.621" v="1310"/>
          <ac:spMkLst>
            <pc:docMk/>
            <pc:sldMk cId="1157500514" sldId="331"/>
            <ac:spMk id="16" creationId="{F5D30535-2A14-E0AE-476E-3B2E382817E6}"/>
          </ac:spMkLst>
        </pc:spChg>
        <pc:spChg chg="add del mod">
          <ac:chgData name="Lottie Thompson [sd22c2t]" userId="98a8b714-f796-4d31-a9a4-7dc84f343c61" providerId="ADAL" clId="{2BD75302-921E-5E9F-A20A-9DC17D688525}" dt="2026-07-31T17:42:25.588" v="1331" actId="478"/>
          <ac:spMkLst>
            <pc:docMk/>
            <pc:sldMk cId="1157500514" sldId="331"/>
            <ac:spMk id="19" creationId="{11C62F3E-A489-9868-B52D-4A660093A70C}"/>
          </ac:spMkLst>
        </pc:spChg>
        <pc:graphicFrameChg chg="add mod modGraphic">
          <ac:chgData name="Lottie Thompson [sd22c2t]" userId="98a8b714-f796-4d31-a9a4-7dc84f343c61" providerId="ADAL" clId="{2BD75302-921E-5E9F-A20A-9DC17D688525}" dt="2026-07-29T18:02:06.091" v="1317" actId="207"/>
          <ac:graphicFrameMkLst>
            <pc:docMk/>
            <pc:sldMk cId="1157500514" sldId="331"/>
            <ac:graphicFrameMk id="14" creationId="{CE49E75A-5FE9-71D1-04E1-882D8C8EB376}"/>
          </ac:graphicFrameMkLst>
        </pc:graphicFrameChg>
        <pc:picChg chg="add mod">
          <ac:chgData name="Lottie Thompson [sd22c2t]" userId="98a8b714-f796-4d31-a9a4-7dc84f343c61" providerId="ADAL" clId="{2BD75302-921E-5E9F-A20A-9DC17D688525}" dt="2026-07-29T17:27:44.621" v="1310"/>
          <ac:picMkLst>
            <pc:docMk/>
            <pc:sldMk cId="1157500514" sldId="331"/>
            <ac:picMk id="17" creationId="{AB550560-2E59-34E6-FFD4-0A858B0938A3}"/>
          </ac:picMkLst>
        </pc:picChg>
        <pc:picChg chg="add mod">
          <ac:chgData name="Lottie Thompson [sd22c2t]" userId="98a8b714-f796-4d31-a9a4-7dc84f343c61" providerId="ADAL" clId="{2BD75302-921E-5E9F-A20A-9DC17D688525}" dt="2026-07-29T17:27:44.621" v="1310"/>
          <ac:picMkLst>
            <pc:docMk/>
            <pc:sldMk cId="1157500514" sldId="331"/>
            <ac:picMk id="18" creationId="{233A286C-8EBE-1CB6-B65A-CB08A8DAE7CF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3CA0118-22F6-4749-91FB-9CCCAAFC42AF}" type="datetimeFigureOut">
              <a:rPr lang="en-US" smtClean="0"/>
              <a:t>7/31/26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52886D-1597-604C-8079-1A62412067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7596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ea typeface="+mn-ea"/>
                <a:cs typeface="+mn-cs"/>
              </a:rPr>
              <a:t>Source: </a:t>
            </a:r>
            <a:r>
              <a:rPr lang="en-US" sz="1200" kern="1200" dirty="0">
                <a:ea typeface="+mn-ea"/>
                <a:cs typeface="+mn-cs"/>
              </a:rPr>
              <a:t>Ernest Jones DCM Awards Entry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52886D-1597-604C-8079-1A624120672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83426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84D7D-3196-CED5-70DD-0E8E04F644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2667689-6039-69D6-7947-AC60A75288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E58D8F5-B956-0737-DAA4-62D7E2EE744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ea typeface="+mn-ea"/>
                <a:cs typeface="+mn-cs"/>
              </a:rPr>
              <a:t>Source: </a:t>
            </a:r>
            <a:r>
              <a:rPr lang="en-US" sz="1200" kern="1200" dirty="0">
                <a:ea typeface="+mn-ea"/>
                <a:cs typeface="+mn-cs"/>
              </a:rPr>
              <a:t>Ernest Jones DCM Awards Entry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4FF781-1731-F815-272C-B7478FD56A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52886D-1597-604C-8079-1A624120672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8153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 column dark logo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ounded Rectangle 27">
            <a:extLst>
              <a:ext uri="{FF2B5EF4-FFF2-40B4-BE49-F238E27FC236}">
                <a16:creationId xmlns:a16="http://schemas.microsoft.com/office/drawing/2014/main" id="{3A6FA12F-9123-AD89-ADDC-0E7AA00FC45B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0F59E2B4-254C-16C9-F8C0-468844BD0216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91473826-99E0-053A-6C57-A6DDEED383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6CCF1F32-85C5-5C77-8BD5-9633C13711E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679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2A496D35-81E8-F7C8-ADA2-0FA835A38D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7532156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val="41215334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 column and image dark logo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blue circles&#10;&#10;AI-generated content may be incorrect.">
            <a:extLst>
              <a:ext uri="{FF2B5EF4-FFF2-40B4-BE49-F238E27FC236}">
                <a16:creationId xmlns:a16="http://schemas.microsoft.com/office/drawing/2014/main" id="{FF000CAA-8178-20A5-C3EF-8619382B9520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4" name="Rounded Rectangle 27">
            <a:extLst>
              <a:ext uri="{FF2B5EF4-FFF2-40B4-BE49-F238E27FC236}">
                <a16:creationId xmlns:a16="http://schemas.microsoft.com/office/drawing/2014/main" id="{D5C0E319-268E-D627-A9CE-48C986907520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3" y="1173163"/>
            <a:ext cx="6595530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3" y="1844676"/>
            <a:ext cx="651710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5" name="Picture Placeholder 12">
            <a:extLst>
              <a:ext uri="{FF2B5EF4-FFF2-40B4-BE49-F238E27FC236}">
                <a16:creationId xmlns:a16="http://schemas.microsoft.com/office/drawing/2014/main" id="{536C4448-A2C4-ECA8-1DE9-7250AF16D8C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77100" y="1173163"/>
            <a:ext cx="4617720" cy="4732337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l="-564" r="-564"/>
            </a:stretch>
          </a:blip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624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 column and 2 images light log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7">
            <a:extLst>
              <a:ext uri="{FF2B5EF4-FFF2-40B4-BE49-F238E27FC236}">
                <a16:creationId xmlns:a16="http://schemas.microsoft.com/office/drawing/2014/main" id="{D5C0E319-268E-D627-A9CE-48C986907520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3" y="1173163"/>
            <a:ext cx="6595530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3" y="1844676"/>
            <a:ext cx="651710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84995FD-597D-11FB-775F-8D431773E46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6" name="Picture Placeholder 12">
            <a:extLst>
              <a:ext uri="{FF2B5EF4-FFF2-40B4-BE49-F238E27FC236}">
                <a16:creationId xmlns:a16="http://schemas.microsoft.com/office/drawing/2014/main" id="{6648469C-6E29-6B3B-745E-3E29362F3CA1}"/>
              </a:ext>
            </a:extLst>
          </p:cNvPr>
          <p:cNvSpPr>
            <a:spLocks noGrp="1"/>
          </p:cNvSpPr>
          <p:nvPr>
            <p:ph type="pic" sz="quarter" idx="84"/>
          </p:nvPr>
        </p:nvSpPr>
        <p:spPr>
          <a:xfrm>
            <a:off x="7277100" y="3589020"/>
            <a:ext cx="4617720" cy="2316481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t="-13649" b="-13649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5" name="Picture Placeholder 12">
            <a:extLst>
              <a:ext uri="{FF2B5EF4-FFF2-40B4-BE49-F238E27FC236}">
                <a16:creationId xmlns:a16="http://schemas.microsoft.com/office/drawing/2014/main" id="{EC5FAE92-7FCA-87EC-66ED-A190847BBADF}"/>
              </a:ext>
            </a:extLst>
          </p:cNvPr>
          <p:cNvSpPr>
            <a:spLocks noGrp="1"/>
          </p:cNvSpPr>
          <p:nvPr>
            <p:ph type="pic" sz="quarter" idx="85"/>
          </p:nvPr>
        </p:nvSpPr>
        <p:spPr>
          <a:xfrm>
            <a:off x="7277100" y="1173162"/>
            <a:ext cx="4617720" cy="2316481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t="-13649" b="-13649"/>
            </a:stretch>
          </a:blip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0490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 column and 2 images dark logo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oup of blue circles&#10;&#10;AI-generated content may be incorrect.">
            <a:extLst>
              <a:ext uri="{FF2B5EF4-FFF2-40B4-BE49-F238E27FC236}">
                <a16:creationId xmlns:a16="http://schemas.microsoft.com/office/drawing/2014/main" id="{FF000CAA-8178-20A5-C3EF-8619382B9520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4" name="Rounded Rectangle 27">
            <a:extLst>
              <a:ext uri="{FF2B5EF4-FFF2-40B4-BE49-F238E27FC236}">
                <a16:creationId xmlns:a16="http://schemas.microsoft.com/office/drawing/2014/main" id="{D5C0E319-268E-D627-A9CE-48C986907520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3" y="1173163"/>
            <a:ext cx="6595530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3" y="1844676"/>
            <a:ext cx="651710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3" name="Picture Placeholder 12">
            <a:extLst>
              <a:ext uri="{FF2B5EF4-FFF2-40B4-BE49-F238E27FC236}">
                <a16:creationId xmlns:a16="http://schemas.microsoft.com/office/drawing/2014/main" id="{E1D00CE0-92D0-304B-9195-D9EC032BE2B4}"/>
              </a:ext>
            </a:extLst>
          </p:cNvPr>
          <p:cNvSpPr>
            <a:spLocks noGrp="1"/>
          </p:cNvSpPr>
          <p:nvPr>
            <p:ph type="pic" sz="quarter" idx="84"/>
          </p:nvPr>
        </p:nvSpPr>
        <p:spPr>
          <a:xfrm>
            <a:off x="7277100" y="3589020"/>
            <a:ext cx="4617720" cy="2316481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t="-13649" b="-13649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10" name="Picture Placeholder 12">
            <a:extLst>
              <a:ext uri="{FF2B5EF4-FFF2-40B4-BE49-F238E27FC236}">
                <a16:creationId xmlns:a16="http://schemas.microsoft.com/office/drawing/2014/main" id="{F4A26068-853B-1EA2-7A6B-6F1C271EE23E}"/>
              </a:ext>
            </a:extLst>
          </p:cNvPr>
          <p:cNvSpPr>
            <a:spLocks noGrp="1"/>
          </p:cNvSpPr>
          <p:nvPr>
            <p:ph type="pic" sz="quarter" idx="85"/>
          </p:nvPr>
        </p:nvSpPr>
        <p:spPr>
          <a:xfrm>
            <a:off x="7277100" y="1173162"/>
            <a:ext cx="4617720" cy="2316481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t="-13649" b="-13649"/>
            </a:stretch>
          </a:blip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07989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and image light tex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AEC833-B7AF-388F-2DA8-4E0470B48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4063" y="225425"/>
            <a:ext cx="4895850" cy="5869329"/>
          </a:xfrm>
          <a:prstGeom prst="roundRect">
            <a:avLst>
              <a:gd name="adj" fmla="val 1469"/>
            </a:avLst>
          </a:prstGeom>
          <a:blipFill>
            <a:blip r:embed="rId2"/>
            <a:srcRect/>
            <a:stretch>
              <a:fillRect l="-9150" r="-9150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90B48BB-FB00-8D3A-72A5-C37750DDC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6242" y="234165"/>
            <a:ext cx="6195580" cy="1335808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 over two lines if needed</a:t>
            </a:r>
            <a:endParaRPr lang="en-US" dirty="0"/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1C5571BC-B3DA-B880-A9E9-BFE7A335F37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5242" y="1844676"/>
            <a:ext cx="6340042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bg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AFBF60D8-87D9-D3F9-D66C-E82E2E6323B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11818" y="5533498"/>
            <a:ext cx="6376864" cy="561256"/>
          </a:xfrm>
          <a:prstGeom prst="roundRect">
            <a:avLst>
              <a:gd name="adj" fmla="val 13265"/>
            </a:avLst>
          </a:prstGeom>
          <a:solidFill>
            <a:schemeClr val="accent4"/>
          </a:solidFill>
        </p:spPr>
        <p:txBody>
          <a:bodyPr vert="horz" anchor="ctr">
            <a:noAutofit/>
          </a:bodyPr>
          <a:lstStyle>
            <a:lvl1pPr marL="216000" algn="l" rtl="1">
              <a:buNone/>
              <a:defRPr sz="14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	   XX secondary text goes along here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FE1EB83B-8351-8FCC-170C-509E91CCF04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294AF3EF-C3D7-8DD4-27D4-8582327AA7EC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0900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7" orient="horz" pos="3158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 and image 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AEC833-B7AF-388F-2DA8-4E0470B48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4063" y="225425"/>
            <a:ext cx="4895850" cy="5869329"/>
          </a:xfrm>
          <a:prstGeom prst="roundRect">
            <a:avLst>
              <a:gd name="adj" fmla="val 1469"/>
            </a:avLst>
          </a:prstGeom>
          <a:blipFill>
            <a:blip r:embed="rId2"/>
            <a:srcRect/>
            <a:stretch>
              <a:fillRect l="-9150" r="-9150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90B48BB-FB00-8D3A-72A5-C37750DDC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6242" y="234165"/>
            <a:ext cx="6195580" cy="1335808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Heading goes here over two lines if needed</a:t>
            </a:r>
            <a:endParaRPr lang="en-US" dirty="0"/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1C5571BC-B3DA-B880-A9E9-BFE7A335F37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5242" y="1844676"/>
            <a:ext cx="6340042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bg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FE1EB83B-8351-8FCC-170C-509E91CCF04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4" name="Picture 3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294AF3EF-C3D7-8DD4-27D4-8582327AA7EC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67056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7" orient="horz" pos="3158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 and image 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oup of blue circles&#10;&#10;AI-generated content may be incorrect.">
            <a:extLst>
              <a:ext uri="{FF2B5EF4-FFF2-40B4-BE49-F238E27FC236}">
                <a16:creationId xmlns:a16="http://schemas.microsoft.com/office/drawing/2014/main" id="{86EA50D8-28B9-EA9C-43F3-5CA9C2078F5C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AEC833-B7AF-388F-2DA8-4E0470B48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4063" y="225425"/>
            <a:ext cx="4895850" cy="5869329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l="-9150" r="-9150"/>
            </a:stretch>
          </a:blipFill>
        </p:spPr>
        <p:txBody>
          <a:bodyPr/>
          <a:lstStyle/>
          <a:p>
            <a:endParaRPr lang="en-US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90B48BB-FB00-8D3A-72A5-C37750DDC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6242" y="234165"/>
            <a:ext cx="6195580" cy="1335808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 over two lines if needed</a:t>
            </a:r>
            <a:endParaRPr lang="en-US" dirty="0"/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1C5571BC-B3DA-B880-A9E9-BFE7A335F37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5242" y="1844676"/>
            <a:ext cx="6340042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FE1EB83B-8351-8FCC-170C-509E91CCF04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</p:spTree>
    <p:extLst>
      <p:ext uri="{BB962C8B-B14F-4D97-AF65-F5344CB8AC3E}">
        <p14:creationId xmlns:p14="http://schemas.microsoft.com/office/powerpoint/2010/main" val="6964354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7" orient="horz" pos="3158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Content and image white background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AEC833-B7AF-388F-2DA8-4E0470B482D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104063" y="225425"/>
            <a:ext cx="4895850" cy="5869329"/>
          </a:xfrm>
          <a:prstGeom prst="roundRect">
            <a:avLst>
              <a:gd name="adj" fmla="val 1469"/>
            </a:avLst>
          </a:prstGeom>
          <a:blipFill>
            <a:blip r:embed="rId2"/>
            <a:srcRect/>
            <a:stretch>
              <a:fillRect l="-9942" r="-9942"/>
            </a:stretch>
          </a:blipFill>
        </p:spPr>
        <p:txBody>
          <a:bodyPr/>
          <a:lstStyle/>
          <a:p>
            <a:r>
              <a:rPr lang="en-GB"/>
              <a:t>Click icon to add picture</a:t>
            </a:r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90B48BB-FB00-8D3A-72A5-C37750DDCE2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06242" y="234165"/>
            <a:ext cx="6195580" cy="1335808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 over two lines if needed</a:t>
            </a:r>
            <a:endParaRPr lang="en-US" dirty="0"/>
          </a:p>
        </p:txBody>
      </p:sp>
      <p:sp>
        <p:nvSpPr>
          <p:cNvPr id="6" name="Text Placeholder 24">
            <a:extLst>
              <a:ext uri="{FF2B5EF4-FFF2-40B4-BE49-F238E27FC236}">
                <a16:creationId xmlns:a16="http://schemas.microsoft.com/office/drawing/2014/main" id="{1C5571BC-B3DA-B880-A9E9-BFE7A335F37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205242" y="1844676"/>
            <a:ext cx="6340042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  <p:sp>
        <p:nvSpPr>
          <p:cNvPr id="9" name="Text Placeholder 20">
            <a:extLst>
              <a:ext uri="{FF2B5EF4-FFF2-40B4-BE49-F238E27FC236}">
                <a16:creationId xmlns:a16="http://schemas.microsoft.com/office/drawing/2014/main" id="{AFBF60D8-87D9-D3F9-D66C-E82E2E6323B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211818" y="5533498"/>
            <a:ext cx="6589712" cy="561256"/>
          </a:xfrm>
          <a:prstGeom prst="roundRect">
            <a:avLst>
              <a:gd name="adj" fmla="val 13265"/>
            </a:avLst>
          </a:prstGeom>
          <a:solidFill>
            <a:schemeClr val="accent6"/>
          </a:solidFill>
        </p:spPr>
        <p:txBody>
          <a:bodyPr vert="horz" anchor="ctr">
            <a:noAutofit/>
          </a:bodyPr>
          <a:lstStyle>
            <a:lvl1pPr marL="216000" algn="l" rtl="1">
              <a:buNone/>
              <a:defRPr sz="1400">
                <a:solidFill>
                  <a:schemeClr val="tx1"/>
                </a:solidFill>
              </a:defRPr>
            </a:lvl1pPr>
            <a:lvl2pPr algn="thaiDist">
              <a:defRPr/>
            </a:lvl2pPr>
          </a:lstStyle>
          <a:p>
            <a:pPr lvl="0"/>
            <a:r>
              <a:rPr lang="en-US" dirty="0"/>
              <a:t>	   XX secondary text goes along here</a:t>
            </a:r>
          </a:p>
        </p:txBody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5C09D414-68E4-C9A4-C900-5CD2C75EDF8E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/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pic>
        <p:nvPicPr>
          <p:cNvPr id="7" name="Picture 6" descr="A group of blue circles&#10;&#10;AI-generated content may be incorrect.">
            <a:extLst>
              <a:ext uri="{FF2B5EF4-FFF2-40B4-BE49-F238E27FC236}">
                <a16:creationId xmlns:a16="http://schemas.microsoft.com/office/drawing/2014/main" id="{E73B3FE4-F1A8-34B8-E75A-30DBAC1BDF0D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8740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7" orient="horz" pos="315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1 column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37F984AC-9DD0-BA85-9105-E2072800EDBD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9" name="Rounded Rectangle 27">
            <a:extLst>
              <a:ext uri="{FF2B5EF4-FFF2-40B4-BE49-F238E27FC236}">
                <a16:creationId xmlns:a16="http://schemas.microsoft.com/office/drawing/2014/main" id="{3A6FA12F-9123-AD89-ADDC-0E7AA00FC45B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1473826-99E0-053A-6C57-A6DDEED383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6CCF1F32-85C5-5C77-8BD5-9633C13711E3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679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2A496D35-81E8-F7C8-ADA2-0FA835A38D0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7532156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val="13013090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 columns dark logo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DF6CB513-79BC-2645-FFFD-59E63B65A523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679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3" name="Text Placeholder 24">
            <a:extLst>
              <a:ext uri="{FF2B5EF4-FFF2-40B4-BE49-F238E27FC236}">
                <a16:creationId xmlns:a16="http://schemas.microsoft.com/office/drawing/2014/main" id="{4B7717A5-7B11-C517-FE33-F1296EE3E5BB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6286152" y="1844675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  <p:pic>
        <p:nvPicPr>
          <p:cNvPr id="4" name="Picture 3" descr="A group of blue circles&#10;&#10;AI-generated content may be incorrect.">
            <a:extLst>
              <a:ext uri="{FF2B5EF4-FFF2-40B4-BE49-F238E27FC236}">
                <a16:creationId xmlns:a16="http://schemas.microsoft.com/office/drawing/2014/main" id="{FF597162-1ABE-A3C4-D1E3-AC0FE6EE1189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1135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 columns light logo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BF20641-6024-1D7D-CD53-F1DC401D9D4E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DF6CB513-79BC-2645-FFFD-59E63B65A523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679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3" name="Text Placeholder 24">
            <a:extLst>
              <a:ext uri="{FF2B5EF4-FFF2-40B4-BE49-F238E27FC236}">
                <a16:creationId xmlns:a16="http://schemas.microsoft.com/office/drawing/2014/main" id="{4B7717A5-7B11-C517-FE33-F1296EE3E5BB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6286152" y="1844675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</p:spTree>
    <p:extLst>
      <p:ext uri="{BB962C8B-B14F-4D97-AF65-F5344CB8AC3E}">
        <p14:creationId xmlns:p14="http://schemas.microsoft.com/office/powerpoint/2010/main" val="9541424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 columns and subheads dark logo"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A0E60FAE-8339-C985-7BE5-017CF05E99DA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163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3" name="Text Placeholder 24">
            <a:extLst>
              <a:ext uri="{FF2B5EF4-FFF2-40B4-BE49-F238E27FC236}">
                <a16:creationId xmlns:a16="http://schemas.microsoft.com/office/drawing/2014/main" id="{4B7717A5-7B11-C517-FE33-F1296EE3E5BB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6286152" y="1844675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  <p:pic>
        <p:nvPicPr>
          <p:cNvPr id="4" name="Picture 3" descr="A group of blue circles&#10;&#10;AI-generated content may be incorrect.">
            <a:extLst>
              <a:ext uri="{FF2B5EF4-FFF2-40B4-BE49-F238E27FC236}">
                <a16:creationId xmlns:a16="http://schemas.microsoft.com/office/drawing/2014/main" id="{FF597162-1ABE-A3C4-D1E3-AC0FE6EE1189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E6F58D1-0CE3-46F0-D751-83D91F31AB33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6286500" y="1173163"/>
            <a:ext cx="5396968" cy="347662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 dirty="0"/>
              <a:t>Subheading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2986722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 columns and subheads light log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0BB70C3-A052-6465-5890-050D10E5E099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A0E60FAE-8339-C985-7BE5-017CF05E99DA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2" y="1173163"/>
            <a:ext cx="5552995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3" name="Text Placeholder 24">
            <a:extLst>
              <a:ext uri="{FF2B5EF4-FFF2-40B4-BE49-F238E27FC236}">
                <a16:creationId xmlns:a16="http://schemas.microsoft.com/office/drawing/2014/main" id="{4B7717A5-7B11-C517-FE33-F1296EE3E5BB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6286152" y="1844675"/>
            <a:ext cx="5397318" cy="3168650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endParaRPr lang="en-US" dirty="0">
              <a:sym typeface="Helvetica Neue Light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E6F58D1-0CE3-46F0-D751-83D91F31AB33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6286500" y="1173163"/>
            <a:ext cx="5396968" cy="347662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 dirty="0"/>
              <a:t>Subheading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1912179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3 columns and subheads dark logo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7FD2AF75-0473-87AD-C0C8-8B2B2DDD222B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0650DF23-6A70-950D-349A-2FD21D0D4BD3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3" y="1173163"/>
            <a:ext cx="3568168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356816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pic>
        <p:nvPicPr>
          <p:cNvPr id="4" name="Picture 3" descr="A group of blue circles&#10;&#10;AI-generated content may be incorrect.">
            <a:extLst>
              <a:ext uri="{FF2B5EF4-FFF2-40B4-BE49-F238E27FC236}">
                <a16:creationId xmlns:a16="http://schemas.microsoft.com/office/drawing/2014/main" id="{FF597162-1ABE-A3C4-D1E3-AC0FE6EE1189}"/>
              </a:ext>
            </a:extLst>
          </p:cNvPr>
          <p:cNvPicPr>
            <a:picLocks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03078" y="6371736"/>
            <a:ext cx="1255194" cy="261683"/>
          </a:xfrm>
          <a:prstGeom prst="rect">
            <a:avLst/>
          </a:prstGeom>
        </p:spPr>
      </p:pic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FF655C71-7EA6-5CC0-B669-9685229513FE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4311916" y="1844676"/>
            <a:ext cx="356816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12" name="Text Placeholder 24">
            <a:extLst>
              <a:ext uri="{FF2B5EF4-FFF2-40B4-BE49-F238E27FC236}">
                <a16:creationId xmlns:a16="http://schemas.microsoft.com/office/drawing/2014/main" id="{50C3176E-24F9-4254-A184-D72E023202D4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8199704" y="1844676"/>
            <a:ext cx="356816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9ED902FD-2188-CEE7-78B5-9186B26F0E97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4311916" y="1173163"/>
            <a:ext cx="3568168" cy="347662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 dirty="0"/>
              <a:t>Subheading goes here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09BF637-140B-703B-4DEE-9A9624536665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8199704" y="1173163"/>
            <a:ext cx="3568168" cy="347662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 dirty="0"/>
              <a:t>Subheading goes here</a:t>
            </a:r>
          </a:p>
        </p:txBody>
      </p:sp>
    </p:spTree>
    <p:extLst>
      <p:ext uri="{BB962C8B-B14F-4D97-AF65-F5344CB8AC3E}">
        <p14:creationId xmlns:p14="http://schemas.microsoft.com/office/powerpoint/2010/main" val="10855463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3 columns and subheads light logo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27">
            <a:extLst>
              <a:ext uri="{FF2B5EF4-FFF2-40B4-BE49-F238E27FC236}">
                <a16:creationId xmlns:a16="http://schemas.microsoft.com/office/drawing/2014/main" id="{7FD2AF75-0473-87AD-C0C8-8B2B2DDD222B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3" y="1173163"/>
            <a:ext cx="3568168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2" y="1844676"/>
            <a:ext cx="356816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10" name="Text Placeholder 24">
            <a:extLst>
              <a:ext uri="{FF2B5EF4-FFF2-40B4-BE49-F238E27FC236}">
                <a16:creationId xmlns:a16="http://schemas.microsoft.com/office/drawing/2014/main" id="{FF655C71-7EA6-5CC0-B669-9685229513FE}"/>
              </a:ext>
            </a:extLst>
          </p:cNvPr>
          <p:cNvSpPr>
            <a:spLocks noGrp="1"/>
          </p:cNvSpPr>
          <p:nvPr>
            <p:ph type="body" sz="quarter" idx="84" hasCustomPrompt="1"/>
          </p:nvPr>
        </p:nvSpPr>
        <p:spPr>
          <a:xfrm>
            <a:off x="4311916" y="1844676"/>
            <a:ext cx="356816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12" name="Text Placeholder 24">
            <a:extLst>
              <a:ext uri="{FF2B5EF4-FFF2-40B4-BE49-F238E27FC236}">
                <a16:creationId xmlns:a16="http://schemas.microsoft.com/office/drawing/2014/main" id="{50C3176E-24F9-4254-A184-D72E023202D4}"/>
              </a:ext>
            </a:extLst>
          </p:cNvPr>
          <p:cNvSpPr>
            <a:spLocks noGrp="1"/>
          </p:cNvSpPr>
          <p:nvPr>
            <p:ph type="body" sz="quarter" idx="85" hasCustomPrompt="1"/>
          </p:nvPr>
        </p:nvSpPr>
        <p:spPr>
          <a:xfrm>
            <a:off x="8199704" y="1844676"/>
            <a:ext cx="356816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9ED902FD-2188-CEE7-78B5-9186B26F0E97}"/>
              </a:ext>
            </a:extLst>
          </p:cNvPr>
          <p:cNvSpPr>
            <a:spLocks noGrp="1"/>
          </p:cNvSpPr>
          <p:nvPr>
            <p:ph type="body" sz="quarter" idx="86" hasCustomPrompt="1"/>
          </p:nvPr>
        </p:nvSpPr>
        <p:spPr>
          <a:xfrm>
            <a:off x="4311916" y="1173163"/>
            <a:ext cx="3568168" cy="347662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 dirty="0"/>
              <a:t>Subheading goes here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09BF637-140B-703B-4DEE-9A9624536665}"/>
              </a:ext>
            </a:extLst>
          </p:cNvPr>
          <p:cNvSpPr>
            <a:spLocks noGrp="1"/>
          </p:cNvSpPr>
          <p:nvPr>
            <p:ph type="body" sz="quarter" idx="87" hasCustomPrompt="1"/>
          </p:nvPr>
        </p:nvSpPr>
        <p:spPr>
          <a:xfrm>
            <a:off x="8199704" y="1173163"/>
            <a:ext cx="3568168" cy="347662"/>
          </a:xfrm>
        </p:spPr>
        <p:txBody>
          <a:bodyPr>
            <a:noAutofit/>
          </a:bodyPr>
          <a:lstStyle>
            <a:lvl1pPr>
              <a:buNone/>
              <a:defRPr sz="2000"/>
            </a:lvl1pPr>
          </a:lstStyle>
          <a:p>
            <a:pPr lvl="0"/>
            <a:r>
              <a:rPr lang="en-US" dirty="0"/>
              <a:t>Subheading goes here</a:t>
            </a:r>
          </a:p>
        </p:txBody>
      </p:sp>
      <p:pic>
        <p:nvPicPr>
          <p:cNvPr id="11" name="Picture 10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99151A8-A22E-C083-109C-01702C1F8F94}"/>
              </a:ext>
            </a:extLst>
          </p:cNvPr>
          <p:cNvPicPr/>
          <p:nvPr userDrawn="1"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773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1 column and image light logo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27">
            <a:extLst>
              <a:ext uri="{FF2B5EF4-FFF2-40B4-BE49-F238E27FC236}">
                <a16:creationId xmlns:a16="http://schemas.microsoft.com/office/drawing/2014/main" id="{D5C0E319-268E-D627-A9CE-48C986907520}"/>
              </a:ext>
            </a:extLst>
          </p:cNvPr>
          <p:cNvSpPr/>
          <p:nvPr userDrawn="1"/>
        </p:nvSpPr>
        <p:spPr>
          <a:xfrm>
            <a:off x="211319" y="220358"/>
            <a:ext cx="11788593" cy="5781672"/>
          </a:xfrm>
          <a:prstGeom prst="roundRect">
            <a:avLst>
              <a:gd name="adj" fmla="val 157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b="1" i="0" dirty="0">
                <a:solidFill>
                  <a:schemeClr val="bg1"/>
                </a:solidFill>
                <a:latin typeface="Inter Tight" pitchFamily="2" charset="0"/>
                <a:ea typeface="Inter Tight" pitchFamily="2" charset="0"/>
                <a:cs typeface="Inter Tight" pitchFamily="2" charset="0"/>
              </a:rPr>
              <a:t>--</a:t>
            </a:r>
          </a:p>
        </p:txBody>
      </p:sp>
      <p:sp>
        <p:nvSpPr>
          <p:cNvPr id="2" name="Text Placeholder 10">
            <a:extLst>
              <a:ext uri="{FF2B5EF4-FFF2-40B4-BE49-F238E27FC236}">
                <a16:creationId xmlns:a16="http://schemas.microsoft.com/office/drawing/2014/main" id="{E39C7956-02D2-33D9-2E78-8BFFD92119A9}"/>
              </a:ext>
            </a:extLst>
          </p:cNvPr>
          <p:cNvSpPr>
            <a:spLocks noGrp="1"/>
          </p:cNvSpPr>
          <p:nvPr>
            <p:ph type="body" sz="quarter" idx="83" hasCustomPrompt="1"/>
          </p:nvPr>
        </p:nvSpPr>
        <p:spPr>
          <a:xfrm>
            <a:off x="6588682" y="6480592"/>
            <a:ext cx="5398076" cy="157051"/>
          </a:xfrm>
        </p:spPr>
        <p:txBody>
          <a:bodyPr>
            <a:noAutofit/>
          </a:bodyPr>
          <a:lstStyle>
            <a:lvl1pPr algn="r">
              <a:buNone/>
              <a:defRPr sz="1000" b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Source goes here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D0C2CD6-DFC4-C610-9FEF-BA1909FF0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0922" y="476824"/>
            <a:ext cx="10837631" cy="525552"/>
          </a:xfrm>
          <a:noFill/>
        </p:spPr>
        <p:txBody>
          <a:bodyPr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GB" dirty="0"/>
              <a:t>Heading goes here</a:t>
            </a:r>
            <a:endParaRPr lang="en-US" dirty="0"/>
          </a:p>
        </p:txBody>
      </p:sp>
      <p:sp>
        <p:nvSpPr>
          <p:cNvPr id="8" name="Subtitle 2">
            <a:extLst>
              <a:ext uri="{FF2B5EF4-FFF2-40B4-BE49-F238E27FC236}">
                <a16:creationId xmlns:a16="http://schemas.microsoft.com/office/drawing/2014/main" id="{F4EBD079-F166-7ED7-46C3-C85E7A35811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08533" y="1173163"/>
            <a:ext cx="6595530" cy="347555"/>
          </a:xfrm>
        </p:spPr>
        <p:txBody>
          <a:bodyPr>
            <a:noAutofit/>
          </a:bodyPr>
          <a:lstStyle>
            <a:lvl1pPr marL="0" indent="0" algn="l">
              <a:buNone/>
              <a:defRPr sz="20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Subheading goes here</a:t>
            </a:r>
            <a:endParaRPr lang="en-US" dirty="0"/>
          </a:p>
        </p:txBody>
      </p:sp>
      <p:sp>
        <p:nvSpPr>
          <p:cNvPr id="9" name="Text Placeholder 24">
            <a:extLst>
              <a:ext uri="{FF2B5EF4-FFF2-40B4-BE49-F238E27FC236}">
                <a16:creationId xmlns:a16="http://schemas.microsoft.com/office/drawing/2014/main" id="{D52C263D-3FD0-5222-9C4F-1179627C84B7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8533" y="1844676"/>
            <a:ext cx="6517108" cy="3984624"/>
          </a:xfrm>
        </p:spPr>
        <p:txBody>
          <a:bodyPr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Morbi </a:t>
            </a:r>
            <a:r>
              <a:rPr lang="en-US" dirty="0" err="1">
                <a:sym typeface="Helvetica Neue Light"/>
              </a:rPr>
              <a:t>tristique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interdum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</a:t>
            </a:r>
            <a:r>
              <a:rPr lang="en-US" dirty="0" err="1">
                <a:sym typeface="Helvetica Neue Light"/>
              </a:rPr>
              <a:t>convalli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ym typeface="Helvetica Neue Light"/>
              </a:rPr>
              <a:t>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  <a:r>
              <a:rPr lang="en-US" dirty="0" err="1">
                <a:sym typeface="Helvetica Neue Light"/>
              </a:rPr>
              <a:t>Vivamus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vehicula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arcu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felis</a:t>
            </a:r>
            <a:r>
              <a:rPr lang="en-US" dirty="0">
                <a:sym typeface="Helvetica Neue Light"/>
              </a:rPr>
              <a:t>, semper </a:t>
            </a:r>
            <a:r>
              <a:rPr lang="en-US" dirty="0" err="1">
                <a:sym typeface="Helvetica Neue Light"/>
              </a:rPr>
              <a:t>sagittis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nisl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condimentum</a:t>
            </a:r>
            <a:r>
              <a:rPr lang="en-US" dirty="0">
                <a:sym typeface="Helvetica Neue Light"/>
              </a:rPr>
              <a:t> vel. </a:t>
            </a:r>
            <a:r>
              <a:rPr lang="en-US" dirty="0" err="1">
                <a:sym typeface="Helvetica Neue Light"/>
              </a:rPr>
              <a:t>Morbm</a:t>
            </a:r>
            <a:r>
              <a:rPr lang="en-US" dirty="0">
                <a:sym typeface="Helvetica Neue Light"/>
              </a:rPr>
              <a:t> tempus. Sed </a:t>
            </a:r>
            <a:r>
              <a:rPr lang="en-US" dirty="0" err="1">
                <a:sym typeface="Helvetica Neue Light"/>
              </a:rPr>
              <a:t>ut</a:t>
            </a:r>
            <a:r>
              <a:rPr lang="en-US" dirty="0">
                <a:sym typeface="Helvetica Neue Light"/>
              </a:rPr>
              <a:t> ipsum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enim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aliquet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finibus</a:t>
            </a:r>
            <a:r>
              <a:rPr lang="en-US" dirty="0">
                <a:sym typeface="Helvetica Neue Light"/>
              </a:rPr>
              <a:t> in vitae ante. Sed </a:t>
            </a:r>
            <a:r>
              <a:rPr lang="en-US" dirty="0" err="1">
                <a:sym typeface="Helvetica Neue Light"/>
              </a:rPr>
              <a:t>iaculis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scelerisque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lacus</a:t>
            </a:r>
            <a:r>
              <a:rPr lang="en-US" dirty="0">
                <a:sym typeface="Helvetica Neue Light"/>
              </a:rPr>
              <a:t>, </a:t>
            </a:r>
            <a:r>
              <a:rPr lang="en-US" dirty="0" err="1">
                <a:sym typeface="Helvetica Neue Light"/>
              </a:rPr>
              <a:t>eu</a:t>
            </a:r>
            <a:r>
              <a:rPr lang="en-US" dirty="0">
                <a:sym typeface="Helvetica Neue Light"/>
              </a:rPr>
              <a:t> </a:t>
            </a:r>
            <a:r>
              <a:rPr lang="en-US" dirty="0" err="1">
                <a:sym typeface="Helvetica Neue Light"/>
              </a:rPr>
              <a:t>fringilla</a:t>
            </a:r>
            <a:r>
              <a:rPr lang="en-US" dirty="0">
                <a:sym typeface="Helvetica Neue Light"/>
              </a:rPr>
              <a:t> libero convallis </a:t>
            </a:r>
            <a:r>
              <a:rPr lang="en-US" dirty="0" err="1">
                <a:sym typeface="Helvetica Neue Light"/>
              </a:rPr>
              <a:t>tincidunt</a:t>
            </a:r>
            <a:r>
              <a:rPr lang="en-US" dirty="0">
                <a:sym typeface="Helvetica Neue Light"/>
              </a:rPr>
              <a:t>. </a:t>
            </a:r>
          </a:p>
          <a:p>
            <a:pPr marL="0" marR="0" lvl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>
              <a:sym typeface="Helvetica Neue Light"/>
            </a:endParaRPr>
          </a:p>
          <a:p>
            <a:endParaRPr lang="en-US" dirty="0">
              <a:sym typeface="Helvetica Neue Light"/>
            </a:endParaRPr>
          </a:p>
        </p:txBody>
      </p:sp>
      <p:pic>
        <p:nvPicPr>
          <p:cNvPr id="3" name="Picture 2" descr="A white circle with black background&#10;&#10;AI-generated content may be incorrect.">
            <a:extLst>
              <a:ext uri="{FF2B5EF4-FFF2-40B4-BE49-F238E27FC236}">
                <a16:creationId xmlns:a16="http://schemas.microsoft.com/office/drawing/2014/main" id="{B84995FD-597D-11FB-775F-8D431773E46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205242" y="6369457"/>
            <a:ext cx="1252800" cy="266400"/>
          </a:xfrm>
          <a:prstGeom prst="rect">
            <a:avLst/>
          </a:prstGeom>
        </p:spPr>
      </p:pic>
      <p:sp>
        <p:nvSpPr>
          <p:cNvPr id="5" name="Picture Placeholder 12">
            <a:extLst>
              <a:ext uri="{FF2B5EF4-FFF2-40B4-BE49-F238E27FC236}">
                <a16:creationId xmlns:a16="http://schemas.microsoft.com/office/drawing/2014/main" id="{536C4448-A2C4-ECA8-1DE9-7250AF16D8C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277100" y="1173163"/>
            <a:ext cx="4617720" cy="4732337"/>
          </a:xfrm>
          <a:prstGeom prst="roundRect">
            <a:avLst>
              <a:gd name="adj" fmla="val 1469"/>
            </a:avLst>
          </a:prstGeom>
          <a:blipFill>
            <a:blip r:embed="rId3"/>
            <a:srcRect/>
            <a:stretch>
              <a:fillRect l="-564" r="-564"/>
            </a:stretch>
          </a:blipFill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3969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5296A7-B999-93D2-3582-3A5FDF7AB5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984" y="244355"/>
            <a:ext cx="11651873" cy="1325563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C00E4E-AA31-4487-53C8-F719BA085C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97985" y="1569918"/>
            <a:ext cx="11651874" cy="44831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A4BEB0-DB4E-FC9A-83D3-4796BC9590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27013" y="6417330"/>
            <a:ext cx="2743200" cy="196315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E1D87C-720A-4550-9D73-7EA436D48781}" type="datetimeFigureOut">
              <a:rPr lang="en-GB" smtClean="0"/>
              <a:t>31/07/2026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57D8B5-5EF4-BFE1-BA28-2C16D0C023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31912"/>
            <a:ext cx="4114800" cy="200663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A424BB-B773-367F-C47F-DF79E6DFAA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221787" y="6431911"/>
            <a:ext cx="2743200" cy="200664"/>
          </a:xfrm>
          <a:prstGeom prst="rect">
            <a:avLst/>
          </a:prstGeom>
        </p:spPr>
        <p:txBody>
          <a:bodyPr vert="horz" lIns="0" tIns="0" rIns="0" bIns="0" rtlCol="0" anchor="t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DE23F3-0D08-4861-A74C-13426966639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8544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350" indent="-635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tabLst/>
        <a:defRPr sz="28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4" pos="121">
          <p15:clr>
            <a:srgbClr val="F26B43"/>
          </p15:clr>
        </p15:guide>
        <p15:guide id="6" pos="1391">
          <p15:clr>
            <a:srgbClr val="F26B43"/>
          </p15:clr>
        </p15:guide>
        <p15:guide id="7" pos="2615">
          <p15:clr>
            <a:srgbClr val="F26B43"/>
          </p15:clr>
        </p15:guide>
        <p15:guide id="8" pos="5065">
          <p15:clr>
            <a:srgbClr val="F26B43"/>
          </p15:clr>
        </p15:guide>
        <p15:guide id="9" pos="6289">
          <p15:clr>
            <a:srgbClr val="F26B43"/>
          </p15:clr>
        </p15:guide>
        <p15:guide id="10" pos="7559">
          <p15:clr>
            <a:srgbClr val="F26B43"/>
          </p15:clr>
        </p15:guide>
        <p15:guide id="15" orient="horz" pos="142">
          <p15:clr>
            <a:srgbClr val="F26B43"/>
          </p15:clr>
        </p15:guide>
        <p15:guide id="17" orient="horz" pos="4178">
          <p15:clr>
            <a:srgbClr val="F26B43"/>
          </p15:clr>
        </p15:guide>
        <p15:guide id="19" pos="4475">
          <p15:clr>
            <a:srgbClr val="F26B43"/>
          </p15:clr>
        </p15:guide>
        <p15:guide id="20" orient="horz" pos="595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A3BAC5-8C5E-E009-EC5E-3557E87ED103}"/>
              </a:ext>
            </a:extLst>
          </p:cNvPr>
          <p:cNvSpPr>
            <a:spLocks noGrp="1"/>
          </p:cNvSpPr>
          <p:nvPr>
            <p:ph type="body" sz="quarter" idx="83"/>
          </p:nvPr>
        </p:nvSpPr>
        <p:spPr/>
        <p:txBody>
          <a:bodyPr/>
          <a:lstStyle/>
          <a:p>
            <a:r>
              <a:rPr lang="en-US" b="1" dirty="0"/>
              <a:t>Source: </a:t>
            </a:r>
            <a:r>
              <a:rPr lang="en-US" dirty="0"/>
              <a:t>Ernest Jones DCM Awards Entry</a:t>
            </a:r>
          </a:p>
          <a:p>
            <a:endParaRPr lang="en-US" dirty="0"/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A43E5812-571F-6978-D5C7-143422AE32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922" y="476824"/>
            <a:ext cx="10837631" cy="525552"/>
          </a:xfrm>
        </p:spPr>
        <p:txBody>
          <a:bodyPr/>
          <a:lstStyle/>
          <a:p>
            <a:r>
              <a:rPr lang="en-GB" dirty="0"/>
              <a:t>Ernest Jones</a:t>
            </a:r>
            <a:endParaRPr lang="en-US" dirty="0"/>
          </a:p>
        </p:txBody>
      </p:sp>
      <p:sp>
        <p:nvSpPr>
          <p:cNvPr id="9" name="Text Placeholder 4">
            <a:extLst>
              <a:ext uri="{FF2B5EF4-FFF2-40B4-BE49-F238E27FC236}">
                <a16:creationId xmlns:a16="http://schemas.microsoft.com/office/drawing/2014/main" id="{E58975F5-D666-0451-E2C4-15DBBB5EF6D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10922" y="1475568"/>
            <a:ext cx="7442287" cy="3906863"/>
          </a:xfrm>
        </p:spPr>
        <p:txBody>
          <a:bodyPr/>
          <a:lstStyle/>
          <a:p>
            <a:pPr lvl="0" indent="0" defTabSz="961844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ct val="100000"/>
              <a:defRPr/>
            </a:pPr>
            <a:r>
              <a:rPr lang="en-GB" sz="1600" b="1" dirty="0"/>
              <a:t>Background</a:t>
            </a:r>
            <a:br>
              <a:rPr lang="en-GB" sz="1600" b="1" dirty="0"/>
            </a:br>
            <a:r>
              <a:rPr lang="en-GB" altLang="en-US" sz="1600" dirty="0">
                <a:solidFill>
                  <a:srgbClr val="000000"/>
                </a:solidFill>
                <a:cs typeface="Arial" pitchFamily="34" charset="0"/>
              </a:rPr>
              <a:t>Ernest Jones wanted to promote its luxury associations on a wider national level, looking at driving mass reach but with a proximity focus to support its key outlets.</a:t>
            </a:r>
            <a:br>
              <a:rPr lang="en-GB" altLang="en-US" sz="1600" dirty="0">
                <a:solidFill>
                  <a:srgbClr val="000000"/>
                </a:solidFill>
                <a:cs typeface="Arial" pitchFamily="34" charset="0"/>
              </a:rPr>
            </a:br>
            <a:br>
              <a:rPr lang="en-GB" altLang="en-US" sz="1600" dirty="0">
                <a:solidFill>
                  <a:srgbClr val="000000"/>
                </a:solidFill>
                <a:cs typeface="Arial" pitchFamily="34" charset="0"/>
              </a:rPr>
            </a:br>
            <a:r>
              <a:rPr lang="en-GB" sz="1600" b="1" dirty="0"/>
              <a:t>Plan</a:t>
            </a:r>
            <a:br>
              <a:rPr lang="en-GB" sz="1600" b="1" dirty="0">
                <a:solidFill>
                  <a:srgbClr val="000000"/>
                </a:solidFill>
              </a:rPr>
            </a:br>
            <a:r>
              <a:rPr lang="en-GB" altLang="en-US" sz="1600" dirty="0">
                <a:solidFill>
                  <a:srgbClr val="000000"/>
                </a:solidFill>
                <a:cs typeface="Arial" pitchFamily="34" charset="0"/>
              </a:rPr>
              <a:t>Using DCM’s </a:t>
            </a:r>
            <a:r>
              <a:rPr lang="en-GB" altLang="en-US" sz="1600" dirty="0" err="1">
                <a:solidFill>
                  <a:srgbClr val="000000"/>
                </a:solidFill>
                <a:cs typeface="Arial" pitchFamily="34" charset="0"/>
              </a:rPr>
              <a:t>Cinemapper</a:t>
            </a:r>
            <a:r>
              <a:rPr lang="en-GB" altLang="en-US" sz="1600" dirty="0">
                <a:solidFill>
                  <a:srgbClr val="000000"/>
                </a:solidFill>
                <a:cs typeface="Arial" pitchFamily="34" charset="0"/>
              </a:rPr>
              <a:t> planning tool, Ernest Jones’ 30” copy ran in cinemas within a 20-minute drive of a store. In cinemas within outlets that also had an Ernest Jones, a bespoke 5” end-frame was used to highlight the stores’ close proximity, with the aim of driving footfall.</a:t>
            </a:r>
            <a:br>
              <a:rPr lang="en-GB" altLang="en-US" sz="1600" dirty="0">
                <a:solidFill>
                  <a:srgbClr val="000000"/>
                </a:solidFill>
                <a:cs typeface="Arial" pitchFamily="34" charset="0"/>
              </a:rPr>
            </a:br>
            <a:br>
              <a:rPr lang="en-GB" altLang="en-US" sz="1600" dirty="0">
                <a:solidFill>
                  <a:srgbClr val="000000"/>
                </a:solidFill>
                <a:cs typeface="Arial" pitchFamily="34" charset="0"/>
              </a:rPr>
            </a:br>
            <a:r>
              <a:rPr lang="en-GB" sz="1600" b="1" dirty="0"/>
              <a:t>Results</a:t>
            </a:r>
          </a:p>
          <a:p>
            <a:pPr lvl="0" indent="0" defTabSz="961844">
              <a:lnSpc>
                <a:spcPct val="100000"/>
              </a:lnSpc>
              <a:spcBef>
                <a:spcPts val="0"/>
              </a:spcBef>
              <a:buClr>
                <a:srgbClr val="FFFFFF"/>
              </a:buClr>
              <a:buSzPct val="100000"/>
              <a:defRPr/>
            </a:pPr>
            <a:endParaRPr lang="en-GB" sz="1600" b="1" dirty="0"/>
          </a:p>
          <a:p>
            <a:pPr marL="285750" lvl="0" indent="-285750" defTabSz="961844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GB" sz="1600" dirty="0"/>
              <a:t>+39% uplift in those who said they would consider shopping at Ernest Jones.</a:t>
            </a:r>
          </a:p>
          <a:p>
            <a:pPr marL="285750" lvl="0" indent="-285750" defTabSz="961844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/>
            </a:pPr>
            <a:endParaRPr lang="en-GB" sz="1600" dirty="0">
              <a:highlight>
                <a:srgbClr val="FFFF00"/>
              </a:highlight>
            </a:endParaRPr>
          </a:p>
          <a:p>
            <a:pPr marL="285750" lvl="0" indent="-285750" defTabSz="961844">
              <a:lnSpc>
                <a:spcPct val="100000"/>
              </a:lnSpc>
              <a:spcBef>
                <a:spcPts val="0"/>
              </a:spcBef>
              <a:buClr>
                <a:schemeClr val="tx1"/>
              </a:buClr>
              <a:buSzPct val="100000"/>
              <a:buFont typeface="Arial" panose="020B0604020202020204" pitchFamily="34" charset="0"/>
              <a:buChar char="•"/>
              <a:defRPr/>
            </a:pPr>
            <a:r>
              <a:rPr lang="en-GB" sz="1600" dirty="0"/>
              <a:t>The selected stores saw a 9% increase in attributed sales vs. 2019, outperforming other Ernest Jones’ outlets by 3%.</a:t>
            </a:r>
          </a:p>
          <a:p>
            <a:pPr marL="285750" indent="-285750" defTabSz="654246">
              <a:lnSpc>
                <a:spcPct val="100000"/>
              </a:lnSpc>
              <a:buClr>
                <a:schemeClr val="tx1"/>
              </a:buClr>
              <a:buFont typeface="Symbol" panose="05050102010706020507" pitchFamily="18" charset="2"/>
              <a:buChar char="-"/>
            </a:pPr>
            <a:endParaRPr lang="en-GB" sz="1600" dirty="0">
              <a:solidFill>
                <a:srgbClr val="000000"/>
              </a:solidFill>
            </a:endParaRPr>
          </a:p>
        </p:txBody>
      </p:sp>
      <p:pic>
        <p:nvPicPr>
          <p:cNvPr id="10" name="Picture Placeholder 8">
            <a:extLst>
              <a:ext uri="{FF2B5EF4-FFF2-40B4-BE49-F238E27FC236}">
                <a16:creationId xmlns:a16="http://schemas.microsoft.com/office/drawing/2014/main" id="{7C1FA778-70CE-47A2-95A7-79DC5BBE4A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47" r="14847"/>
          <a:stretch/>
        </p:blipFill>
        <p:spPr>
          <a:xfrm>
            <a:off x="8507219" y="932940"/>
            <a:ext cx="3291034" cy="2390828"/>
          </a:xfrm>
          <a:prstGeom prst="roundRect">
            <a:avLst>
              <a:gd name="adj" fmla="val 1469"/>
            </a:avLst>
          </a:prstGeom>
          <a:blipFill>
            <a:blip r:embed="rId4"/>
            <a:srcRect/>
            <a:stretch>
              <a:fillRect t="-13649" b="-13649"/>
            </a:stretch>
          </a:blipFill>
        </p:spPr>
      </p:pic>
      <p:pic>
        <p:nvPicPr>
          <p:cNvPr id="11" name="Picture Placeholder 8">
            <a:extLst>
              <a:ext uri="{FF2B5EF4-FFF2-40B4-BE49-F238E27FC236}">
                <a16:creationId xmlns:a16="http://schemas.microsoft.com/office/drawing/2014/main" id="{2EC3CC94-63AB-F330-4435-A14F98EA5A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18" b="2818"/>
          <a:stretch/>
        </p:blipFill>
        <p:spPr>
          <a:xfrm>
            <a:off x="8507219" y="3429000"/>
            <a:ext cx="3291034" cy="2390828"/>
          </a:xfrm>
          <a:prstGeom prst="roundRect">
            <a:avLst>
              <a:gd name="adj" fmla="val 1469"/>
            </a:avLst>
          </a:prstGeom>
          <a:blipFill>
            <a:blip r:embed="rId4"/>
            <a:srcRect/>
            <a:stretch>
              <a:fillRect t="-13649" b="-13649"/>
            </a:stretch>
          </a:blipFill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8659AFE-76AD-1EB9-6899-9541916A1087}"/>
              </a:ext>
            </a:extLst>
          </p:cNvPr>
          <p:cNvSpPr txBox="1"/>
          <p:nvPr/>
        </p:nvSpPr>
        <p:spPr>
          <a:xfrm>
            <a:off x="9570246" y="378702"/>
            <a:ext cx="2228007" cy="407740"/>
          </a:xfrm>
          <a:prstGeom prst="roundRect">
            <a:avLst>
              <a:gd name="adj" fmla="val 7714"/>
            </a:avLst>
          </a:prstGeom>
          <a:solidFill>
            <a:srgbClr val="BA9863"/>
          </a:solidFill>
        </p:spPr>
        <p:txBody>
          <a:bodyPr wrap="square" rtlCol="0" anchor="ctr" anchorCtr="0">
            <a:noAutofit/>
          </a:bodyPr>
          <a:lstStyle/>
          <a:p>
            <a:pPr algn="ctr" defTabSz="654246">
              <a:buClrTx/>
            </a:pPr>
            <a:r>
              <a:rPr lang="en-GB" sz="1200" dirty="0">
                <a:solidFill>
                  <a:srgbClr val="FFFFFF"/>
                </a:solidFill>
              </a:rPr>
              <a:t>DCM Awards Winner:</a:t>
            </a:r>
            <a:br>
              <a:rPr lang="en-GB" sz="1200" dirty="0">
                <a:solidFill>
                  <a:srgbClr val="FFFFFF"/>
                </a:solidFill>
              </a:rPr>
            </a:br>
            <a:r>
              <a:rPr lang="en-GB" sz="1200" dirty="0">
                <a:solidFill>
                  <a:srgbClr val="FFFFFF"/>
                </a:solidFill>
              </a:rPr>
              <a:t>Best Use of Cinema (Small)</a:t>
            </a:r>
          </a:p>
        </p:txBody>
      </p:sp>
    </p:spTree>
    <p:extLst>
      <p:ext uri="{BB962C8B-B14F-4D97-AF65-F5344CB8AC3E}">
        <p14:creationId xmlns:p14="http://schemas.microsoft.com/office/powerpoint/2010/main" val="19104785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49E22B-578A-55F6-FBB4-6ECB4B975C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5C72B58-8334-4036-2985-FDDF53926C00}"/>
              </a:ext>
            </a:extLst>
          </p:cNvPr>
          <p:cNvSpPr>
            <a:spLocks noGrp="1"/>
          </p:cNvSpPr>
          <p:nvPr>
            <p:ph type="body" sz="quarter" idx="83"/>
          </p:nvPr>
        </p:nvSpPr>
        <p:spPr/>
        <p:txBody>
          <a:bodyPr/>
          <a:lstStyle/>
          <a:p>
            <a:r>
              <a:rPr lang="en-US" b="1" dirty="0"/>
              <a:t>Source: </a:t>
            </a:r>
            <a:r>
              <a:rPr lang="en-US" dirty="0"/>
              <a:t>Ernest Jones DCM Awards Entry</a:t>
            </a:r>
          </a:p>
          <a:p>
            <a:endParaRPr lang="en-US" dirty="0"/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CD11B861-A78E-D601-6EB9-56AB59E258C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08534" y="1689360"/>
            <a:ext cx="4617720" cy="4022439"/>
          </a:xfrm>
        </p:spPr>
        <p:txBody>
          <a:bodyPr/>
          <a:lstStyle/>
          <a:p>
            <a:pPr defTabSz="654246">
              <a:lnSpc>
                <a:spcPct val="100000"/>
              </a:lnSpc>
            </a:pPr>
            <a:r>
              <a:rPr lang="en-GB" altLang="en-US" b="1" dirty="0">
                <a:cs typeface="Arial" pitchFamily="34" charset="0"/>
              </a:rPr>
              <a:t>Background</a:t>
            </a:r>
            <a:br>
              <a:rPr lang="en-GB" altLang="en-US" dirty="0">
                <a:cs typeface="Arial" pitchFamily="34" charset="0"/>
              </a:rPr>
            </a:br>
            <a:r>
              <a:rPr lang="en-GB" altLang="en-US" dirty="0">
                <a:solidFill>
                  <a:srgbClr val="000000"/>
                </a:solidFill>
                <a:cs typeface="Arial" pitchFamily="34" charset="0"/>
              </a:rPr>
              <a:t>Ernest Jones wanted to promote its luxury associations on a wider national level, looking at driving mass reach but with a proximity focus to support its key outlets. Ernest Jones chose cinema as they wanted to prioritise targeting in a premium environment that provides content that influences and creates emotional connections.</a:t>
            </a:r>
            <a:br>
              <a:rPr lang="en-GB" altLang="en-US" dirty="0">
                <a:solidFill>
                  <a:srgbClr val="000000"/>
                </a:solidFill>
                <a:cs typeface="Arial" pitchFamily="34" charset="0"/>
              </a:rPr>
            </a:br>
            <a:br>
              <a:rPr lang="en-GB" altLang="en-US" dirty="0">
                <a:solidFill>
                  <a:srgbClr val="000000"/>
                </a:solidFill>
                <a:cs typeface="Arial" pitchFamily="34" charset="0"/>
              </a:rPr>
            </a:br>
            <a:r>
              <a:rPr lang="en-GB" altLang="en-US" b="1" dirty="0">
                <a:cs typeface="Arial" pitchFamily="34" charset="0"/>
              </a:rPr>
              <a:t>Plan</a:t>
            </a:r>
            <a:br>
              <a:rPr lang="en-GB" altLang="en-US" dirty="0">
                <a:cs typeface="Arial" pitchFamily="34" charset="0"/>
              </a:rPr>
            </a:br>
            <a:r>
              <a:rPr lang="en-GB" altLang="en-US" dirty="0">
                <a:solidFill>
                  <a:srgbClr val="000000"/>
                </a:solidFill>
                <a:cs typeface="Arial" pitchFamily="34" charset="0"/>
              </a:rPr>
              <a:t>Using DCM’s </a:t>
            </a:r>
            <a:r>
              <a:rPr lang="en-GB" altLang="en-US" dirty="0" err="1">
                <a:solidFill>
                  <a:srgbClr val="000000"/>
                </a:solidFill>
                <a:cs typeface="Arial" pitchFamily="34" charset="0"/>
              </a:rPr>
              <a:t>Cinemapper</a:t>
            </a:r>
            <a:r>
              <a:rPr lang="en-GB" altLang="en-US" dirty="0">
                <a:solidFill>
                  <a:srgbClr val="000000"/>
                </a:solidFill>
                <a:cs typeface="Arial" pitchFamily="34" charset="0"/>
              </a:rPr>
              <a:t> planning tool, Ernest Jones’ 30” copy ran in cinemas within a 20-minute drive of a store. In cinemas within outlets that also had an Ernest Jones, a bespoke 5” end-frame was used to highlight the stores’ close proximity, with the aim of driving footfall.</a:t>
            </a:r>
            <a:br>
              <a:rPr lang="en-GB" altLang="en-US" dirty="0">
                <a:solidFill>
                  <a:srgbClr val="000000"/>
                </a:solidFill>
                <a:cs typeface="Arial" pitchFamily="34" charset="0"/>
              </a:rPr>
            </a:br>
            <a:br>
              <a:rPr lang="en-GB" altLang="en-US" dirty="0">
                <a:solidFill>
                  <a:srgbClr val="000000"/>
                </a:solidFill>
                <a:cs typeface="Arial" pitchFamily="34" charset="0"/>
              </a:rPr>
            </a:br>
            <a:r>
              <a:rPr lang="en-GB" altLang="en-US" dirty="0">
                <a:solidFill>
                  <a:srgbClr val="000000"/>
                </a:solidFill>
                <a:cs typeface="Arial" pitchFamily="34" charset="0"/>
              </a:rPr>
              <a:t>The campaign ran across </a:t>
            </a:r>
            <a:r>
              <a:rPr lang="en-GB" altLang="en-US" i="1" dirty="0">
                <a:solidFill>
                  <a:srgbClr val="000000"/>
                </a:solidFill>
                <a:cs typeface="Arial" pitchFamily="34" charset="0"/>
              </a:rPr>
              <a:t>House of Gucci </a:t>
            </a:r>
            <a:r>
              <a:rPr lang="en-GB" altLang="en-US" dirty="0">
                <a:solidFill>
                  <a:srgbClr val="000000"/>
                </a:solidFill>
                <a:cs typeface="Arial" pitchFamily="34" charset="0"/>
              </a:rPr>
              <a:t>and wider ABC1 Adults AGP titles. Beyond cinema, the campaign also ran across TV, BVOD and YouTube &amp; Print.</a:t>
            </a:r>
            <a:br>
              <a:rPr lang="en-GB" altLang="en-US" dirty="0">
                <a:solidFill>
                  <a:srgbClr val="000000"/>
                </a:solidFill>
                <a:cs typeface="Arial" pitchFamily="34" charset="0"/>
              </a:rPr>
            </a:br>
            <a:br>
              <a:rPr lang="en-GB" altLang="en-US" dirty="0">
                <a:solidFill>
                  <a:srgbClr val="000000"/>
                </a:solidFill>
                <a:cs typeface="Arial" pitchFamily="34" charset="0"/>
              </a:rPr>
            </a:br>
            <a:r>
              <a:rPr lang="en-GB" b="1" dirty="0"/>
              <a:t>Results</a:t>
            </a:r>
            <a:br>
              <a:rPr lang="en-GB" dirty="0"/>
            </a:br>
            <a:r>
              <a:rPr lang="en-GB" dirty="0">
                <a:solidFill>
                  <a:srgbClr val="000000"/>
                </a:solidFill>
              </a:rPr>
              <a:t>Selecting cinema locations near Ernest Jones stores delivered an exceptional uplift in sales performance, demonstrating the power of cinema as both a brand-building and sales-driving platform.</a:t>
            </a:r>
          </a:p>
          <a:p>
            <a:pPr defTabSz="654246">
              <a:lnSpc>
                <a:spcPct val="100000"/>
              </a:lnSpc>
            </a:pPr>
            <a:endParaRPr lang="en-GB" altLang="en-US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3" name="Subtitle 3">
            <a:extLst>
              <a:ext uri="{FF2B5EF4-FFF2-40B4-BE49-F238E27FC236}">
                <a16:creationId xmlns:a16="http://schemas.microsoft.com/office/drawing/2014/main" id="{36AC637B-D9F6-37BB-91E8-485FBCB1DF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8533" y="1146201"/>
            <a:ext cx="4617721" cy="347555"/>
          </a:xfrm>
        </p:spPr>
        <p:txBody>
          <a:bodyPr/>
          <a:lstStyle/>
          <a:p>
            <a:r>
              <a:rPr lang="en-GB" dirty="0"/>
              <a:t>Celebrate Your Story</a:t>
            </a:r>
          </a:p>
        </p:txBody>
      </p:sp>
      <p:graphicFrame>
        <p:nvGraphicFramePr>
          <p:cNvPr id="14" name="Table 13">
            <a:extLst>
              <a:ext uri="{FF2B5EF4-FFF2-40B4-BE49-F238E27FC236}">
                <a16:creationId xmlns:a16="http://schemas.microsoft.com/office/drawing/2014/main" id="{CE49E75A-5FE9-71D1-04E1-882D8C8EB3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0416150"/>
              </p:ext>
            </p:extLst>
          </p:nvPr>
        </p:nvGraphicFramePr>
        <p:xfrm>
          <a:off x="5553307" y="1344160"/>
          <a:ext cx="6244947" cy="897884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502634">
                  <a:extLst>
                    <a:ext uri="{9D8B030D-6E8A-4147-A177-3AD203B41FA5}">
                      <a16:colId xmlns:a16="http://schemas.microsoft.com/office/drawing/2014/main" val="3445733911"/>
                    </a:ext>
                  </a:extLst>
                </a:gridCol>
                <a:gridCol w="1619839">
                  <a:extLst>
                    <a:ext uri="{9D8B030D-6E8A-4147-A177-3AD203B41FA5}">
                      <a16:colId xmlns:a16="http://schemas.microsoft.com/office/drawing/2014/main" val="2072537272"/>
                    </a:ext>
                  </a:extLst>
                </a:gridCol>
                <a:gridCol w="1561237">
                  <a:extLst>
                    <a:ext uri="{9D8B030D-6E8A-4147-A177-3AD203B41FA5}">
                      <a16:colId xmlns:a16="http://schemas.microsoft.com/office/drawing/2014/main" val="3314162814"/>
                    </a:ext>
                  </a:extLst>
                </a:gridCol>
                <a:gridCol w="1561237">
                  <a:extLst>
                    <a:ext uri="{9D8B030D-6E8A-4147-A177-3AD203B41FA5}">
                      <a16:colId xmlns:a16="http://schemas.microsoft.com/office/drawing/2014/main" val="776944138"/>
                    </a:ext>
                  </a:extLst>
                </a:gridCol>
              </a:tblGrid>
              <a:tr h="440052">
                <a:tc>
                  <a:txBody>
                    <a:bodyPr/>
                    <a:lstStyle/>
                    <a:p>
                      <a:pPr algn="l"/>
                      <a:r>
                        <a:rPr lang="en-GB" sz="1300" dirty="0">
                          <a:solidFill>
                            <a:schemeClr val="bg1"/>
                          </a:solidFill>
                        </a:rPr>
                        <a:t>Media agency</a:t>
                      </a:r>
                    </a:p>
                  </a:txBody>
                  <a:tcPr marL="52167" marR="52167" marT="26083" marB="26083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300" dirty="0">
                          <a:solidFill>
                            <a:schemeClr val="bg1"/>
                          </a:solidFill>
                        </a:rPr>
                        <a:t>Target</a:t>
                      </a:r>
                    </a:p>
                  </a:txBody>
                  <a:tcPr marL="52167" marR="52167" marT="26083" marB="26083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300" dirty="0">
                          <a:solidFill>
                            <a:schemeClr val="bg1"/>
                          </a:solidFill>
                        </a:rPr>
                        <a:t>Buying route</a:t>
                      </a:r>
                    </a:p>
                  </a:txBody>
                  <a:tcPr marL="52167" marR="52167" marT="26083" marB="26083"/>
                </a:tc>
                <a:tc>
                  <a:txBody>
                    <a:bodyPr/>
                    <a:lstStyle/>
                    <a:p>
                      <a:pPr algn="l"/>
                      <a:r>
                        <a:rPr lang="en-GB" sz="1300" dirty="0">
                          <a:solidFill>
                            <a:schemeClr val="bg1"/>
                          </a:solidFill>
                        </a:rPr>
                        <a:t>Copy length</a:t>
                      </a:r>
                    </a:p>
                  </a:txBody>
                  <a:tcPr marL="52167" marR="52167" marT="26083" marB="26083"/>
                </a:tc>
                <a:extLst>
                  <a:ext uri="{0D108BD9-81ED-4DB2-BD59-A6C34878D82A}">
                    <a16:rowId xmlns:a16="http://schemas.microsoft.com/office/drawing/2014/main" val="1179928151"/>
                  </a:ext>
                </a:extLst>
              </a:tr>
              <a:tr h="457832"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 Bountiful Cow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319" marR="4319" marT="431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 ABC1 35-54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319" marR="4319" marT="431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 ABC1 Ads AGP</a:t>
                      </a:r>
                      <a:br>
                        <a:rPr lang="en-GB" sz="1200" b="0" u="none" strike="noStrike" dirty="0">
                          <a:solidFill>
                            <a:schemeClr val="tx1"/>
                          </a:solidFill>
                          <a:effectLst/>
                        </a:rPr>
                      </a:br>
                      <a:r>
                        <a:rPr lang="en-GB" sz="12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 + House of Gucci 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319" marR="4319" marT="4319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u="none" strike="noStrike" dirty="0">
                          <a:solidFill>
                            <a:schemeClr val="tx1"/>
                          </a:solidFill>
                          <a:effectLst/>
                        </a:rPr>
                        <a:t> 30” + 5”</a:t>
                      </a:r>
                      <a:endParaRPr lang="en-GB" sz="12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4319" marR="4319" marT="4319" marB="0" anchor="ctr"/>
                </a:tc>
                <a:extLst>
                  <a:ext uri="{0D108BD9-81ED-4DB2-BD59-A6C34878D82A}">
                    <a16:rowId xmlns:a16="http://schemas.microsoft.com/office/drawing/2014/main" val="3682919480"/>
                  </a:ext>
                </a:extLst>
              </a:tr>
            </a:tbl>
          </a:graphicData>
        </a:graphic>
      </p:graphicFrame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33CDFF9C-B76B-621A-4EA9-1B271BC74807}"/>
              </a:ext>
            </a:extLst>
          </p:cNvPr>
          <p:cNvSpPr txBox="1">
            <a:spLocks/>
          </p:cNvSpPr>
          <p:nvPr/>
        </p:nvSpPr>
        <p:spPr>
          <a:xfrm>
            <a:off x="5553307" y="2498032"/>
            <a:ext cx="6130160" cy="109496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marR="0" indent="-6350" algn="l" defTabSz="914400" rtl="0" eaLnBrk="1" fontAlgn="auto" latinLnBrk="0" hangingPunct="1">
              <a:lnSpc>
                <a:spcPts val="208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200" b="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54246">
              <a:lnSpc>
                <a:spcPct val="100000"/>
              </a:lnSpc>
              <a:spcBef>
                <a:spcPts val="600"/>
              </a:spcBef>
            </a:pPr>
            <a:r>
              <a:rPr lang="en-GB" b="1" dirty="0"/>
              <a:t>Improving consideration</a:t>
            </a:r>
            <a:br>
              <a:rPr lang="en-GB" dirty="0"/>
            </a:br>
            <a:r>
              <a:rPr lang="en-GB" dirty="0">
                <a:solidFill>
                  <a:srgbClr val="000000"/>
                </a:solidFill>
              </a:rPr>
              <a:t>+39% uplift in those who said they would consider shopping at Ernest Jones.</a:t>
            </a:r>
            <a:br>
              <a:rPr lang="en-GB" dirty="0">
                <a:solidFill>
                  <a:srgbClr val="000000"/>
                </a:solidFill>
              </a:rPr>
            </a:br>
            <a:br>
              <a:rPr lang="en-GB" dirty="0">
                <a:solidFill>
                  <a:srgbClr val="000000"/>
                </a:solidFill>
              </a:rPr>
            </a:br>
            <a:r>
              <a:rPr lang="en-GB" b="1" dirty="0">
                <a:solidFill>
                  <a:srgbClr val="000000"/>
                </a:solidFill>
              </a:rPr>
              <a:t>Boosting sales in targeted stores</a:t>
            </a:r>
            <a:br>
              <a:rPr lang="en-GB" dirty="0">
                <a:solidFill>
                  <a:srgbClr val="000000"/>
                </a:solidFill>
              </a:rPr>
            </a:br>
            <a:r>
              <a:rPr lang="en-GB" dirty="0">
                <a:solidFill>
                  <a:srgbClr val="000000"/>
                </a:solidFill>
              </a:rPr>
              <a:t>The selected stores saw a 9% increase in attributed sales vs. 2019, outperforming other Ernest Jones’ outlets by 3%.</a:t>
            </a:r>
          </a:p>
        </p:txBody>
      </p:sp>
      <p:sp>
        <p:nvSpPr>
          <p:cNvPr id="16" name="Title 2">
            <a:extLst>
              <a:ext uri="{FF2B5EF4-FFF2-40B4-BE49-F238E27FC236}">
                <a16:creationId xmlns:a16="http://schemas.microsoft.com/office/drawing/2014/main" id="{F5D30535-2A14-E0AE-476E-3B2E382817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0922" y="476824"/>
            <a:ext cx="10837631" cy="525552"/>
          </a:xfrm>
        </p:spPr>
        <p:txBody>
          <a:bodyPr/>
          <a:lstStyle/>
          <a:p>
            <a:r>
              <a:rPr lang="en-GB" dirty="0"/>
              <a:t>Ernest Jones</a:t>
            </a:r>
            <a:endParaRPr lang="en-US" dirty="0"/>
          </a:p>
        </p:txBody>
      </p:sp>
      <p:pic>
        <p:nvPicPr>
          <p:cNvPr id="17" name="Picture Placeholder 8">
            <a:extLst>
              <a:ext uri="{FF2B5EF4-FFF2-40B4-BE49-F238E27FC236}">
                <a16:creationId xmlns:a16="http://schemas.microsoft.com/office/drawing/2014/main" id="{AB550560-2E59-34E6-FFD4-0A858B0938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47" t="10070" r="14847"/>
          <a:stretch>
            <a:fillRect/>
          </a:stretch>
        </p:blipFill>
        <p:spPr>
          <a:xfrm>
            <a:off x="5553307" y="3848986"/>
            <a:ext cx="3016698" cy="1970842"/>
          </a:xfrm>
          <a:prstGeom prst="roundRect">
            <a:avLst>
              <a:gd name="adj" fmla="val 1469"/>
            </a:avLst>
          </a:prstGeom>
          <a:blipFill>
            <a:blip r:embed="rId4"/>
            <a:srcRect/>
            <a:stretch>
              <a:fillRect t="-13649" b="-13649"/>
            </a:stretch>
          </a:blipFill>
        </p:spPr>
      </p:pic>
      <p:pic>
        <p:nvPicPr>
          <p:cNvPr id="18" name="Picture Placeholder 8">
            <a:extLst>
              <a:ext uri="{FF2B5EF4-FFF2-40B4-BE49-F238E27FC236}">
                <a16:creationId xmlns:a16="http://schemas.microsoft.com/office/drawing/2014/main" id="{233A286C-8EBE-1CB6-B65A-CB08A8DAE7C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21" b="2818"/>
          <a:stretch>
            <a:fillRect/>
          </a:stretch>
        </p:blipFill>
        <p:spPr>
          <a:xfrm>
            <a:off x="8781555" y="3848986"/>
            <a:ext cx="3016698" cy="1970842"/>
          </a:xfrm>
          <a:prstGeom prst="roundRect">
            <a:avLst>
              <a:gd name="adj" fmla="val 1469"/>
            </a:avLst>
          </a:prstGeom>
          <a:blipFill>
            <a:blip r:embed="rId4"/>
            <a:srcRect/>
            <a:stretch>
              <a:fillRect t="-13649" b="-13649"/>
            </a:stretch>
          </a:blipFill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4902EF8-25A1-9FAA-9FF5-4345ACDD2F52}"/>
              </a:ext>
            </a:extLst>
          </p:cNvPr>
          <p:cNvSpPr txBox="1"/>
          <p:nvPr/>
        </p:nvSpPr>
        <p:spPr>
          <a:xfrm>
            <a:off x="9570246" y="378702"/>
            <a:ext cx="2228007" cy="407740"/>
          </a:xfrm>
          <a:prstGeom prst="roundRect">
            <a:avLst>
              <a:gd name="adj" fmla="val 7714"/>
            </a:avLst>
          </a:prstGeom>
          <a:solidFill>
            <a:srgbClr val="BA9863"/>
          </a:solidFill>
        </p:spPr>
        <p:txBody>
          <a:bodyPr wrap="square" rtlCol="0" anchor="ctr" anchorCtr="0">
            <a:noAutofit/>
          </a:bodyPr>
          <a:lstStyle/>
          <a:p>
            <a:pPr algn="ctr" defTabSz="654246">
              <a:buClrTx/>
            </a:pPr>
            <a:r>
              <a:rPr lang="en-GB" sz="1200" dirty="0">
                <a:solidFill>
                  <a:srgbClr val="FFFFFF"/>
                </a:solidFill>
              </a:rPr>
              <a:t>DCM Awards Winner:</a:t>
            </a:r>
            <a:br>
              <a:rPr lang="en-GB" sz="1200" dirty="0">
                <a:solidFill>
                  <a:srgbClr val="FFFFFF"/>
                </a:solidFill>
              </a:rPr>
            </a:br>
            <a:r>
              <a:rPr lang="en-GB" sz="1200" dirty="0">
                <a:solidFill>
                  <a:srgbClr val="FFFFFF"/>
                </a:solidFill>
              </a:rPr>
              <a:t>Best Use of Cinema (Small)</a:t>
            </a:r>
          </a:p>
        </p:txBody>
      </p:sp>
    </p:spTree>
    <p:extLst>
      <p:ext uri="{BB962C8B-B14F-4D97-AF65-F5344CB8AC3E}">
        <p14:creationId xmlns:p14="http://schemas.microsoft.com/office/powerpoint/2010/main" val="1157500514"/>
      </p:ext>
    </p:extLst>
  </p:cSld>
  <p:clrMapOvr>
    <a:masterClrMapping/>
  </p:clrMapOvr>
</p:sld>
</file>

<file path=ppt/theme/theme1.xml><?xml version="1.0" encoding="utf-8"?>
<a:theme xmlns:a="http://schemas.openxmlformats.org/drawingml/2006/main" name="04. Text">
  <a:themeElements>
    <a:clrScheme name="DCM">
      <a:dk1>
        <a:srgbClr val="051D2E"/>
      </a:dk1>
      <a:lt1>
        <a:srgbClr val="FFFFFF"/>
      </a:lt1>
      <a:dk2>
        <a:srgbClr val="051D2E"/>
      </a:dk2>
      <a:lt2>
        <a:srgbClr val="F3DDBD"/>
      </a:lt2>
      <a:accent1>
        <a:srgbClr val="267355"/>
      </a:accent1>
      <a:accent2>
        <a:srgbClr val="EF3340"/>
      </a:accent2>
      <a:accent3>
        <a:srgbClr val="FF9527"/>
      </a:accent3>
      <a:accent4>
        <a:srgbClr val="FFB3B9"/>
      </a:accent4>
      <a:accent5>
        <a:srgbClr val="79BE76"/>
      </a:accent5>
      <a:accent6>
        <a:srgbClr val="82B2B3"/>
      </a:accent6>
      <a:hlink>
        <a:srgbClr val="051D2E"/>
      </a:hlink>
      <a:folHlink>
        <a:srgbClr val="82B2B3"/>
      </a:folHlink>
    </a:clrScheme>
    <a:fontScheme name="Momentum">
      <a:majorFont>
        <a:latin typeface="Inter Tight"/>
        <a:ea typeface=""/>
        <a:cs typeface=""/>
      </a:majorFont>
      <a:minorFont>
        <a:latin typeface="Inter T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3448</TotalTime>
  <Words>456</Words>
  <Application>Microsoft Macintosh PowerPoint</Application>
  <PresentationFormat>Widescreen</PresentationFormat>
  <Paragraphs>26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8" baseType="lpstr">
      <vt:lpstr>Aptos</vt:lpstr>
      <vt:lpstr>Arial</vt:lpstr>
      <vt:lpstr>Helvetica Neue Light</vt:lpstr>
      <vt:lpstr>Inter Tight</vt:lpstr>
      <vt:lpstr>Symbol</vt:lpstr>
      <vt:lpstr>04. Text</vt:lpstr>
      <vt:lpstr>Ernest Jones</vt:lpstr>
      <vt:lpstr>Ernest Jones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Zoe Aresti</dc:creator>
  <cp:lastModifiedBy>Lottie Thompson [sd22c2t]</cp:lastModifiedBy>
  <cp:revision>4</cp:revision>
  <dcterms:created xsi:type="dcterms:W3CDTF">2026-06-18T13:58:37Z</dcterms:created>
  <dcterms:modified xsi:type="dcterms:W3CDTF">2026-07-31T17:42:29Z</dcterms:modified>
</cp:coreProperties>
</file>