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30" r:id="rId2"/>
    <p:sldId id="331"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30"/>
          </p14:sldIdLst>
        </p14:section>
        <p14:section name="Detailed" id="{0EA4DDEA-782D-AA44-8D9A-864B26D7F0FD}">
          <p14:sldIdLst>
            <p14:sldId id="33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76B437-03BB-B049-AF5C-A68E1FDD3F63}" v="22" dt="2026-07-28T19:53:58.1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1"/>
    <p:restoredTop sz="94521"/>
  </p:normalViewPr>
  <p:slideViewPr>
    <p:cSldViewPr snapToGrid="0">
      <p:cViewPr>
        <p:scale>
          <a:sx n="116" d="100"/>
          <a:sy n="116" d="100"/>
        </p:scale>
        <p:origin x="1272" y="27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28T20:09:37.908" v="1291" actId="20577"/>
      <pc:docMkLst>
        <pc:docMk/>
      </pc:docMkLst>
      <pc:sldChg chg="addSp delSp modSp new del mod setBg">
        <pc:chgData name="Lottie Thompson [sd22c2t]" userId="98a8b714-f796-4d31-a9a4-7dc84f343c61" providerId="ADAL" clId="{2BD75302-921E-5E9F-A20A-9DC17D688525}" dt="2026-07-27T16:00:18.915" v="1174" actId="2696"/>
        <pc:sldMkLst>
          <pc:docMk/>
          <pc:sldMk cId="4206237398" sldId="328"/>
        </pc:sldMkLst>
        <pc:spChg chg="add mod">
          <ac:chgData name="Lottie Thompson [sd22c2t]" userId="98a8b714-f796-4d31-a9a4-7dc84f343c61" providerId="ADAL" clId="{2BD75302-921E-5E9F-A20A-9DC17D688525}" dt="2026-07-27T15:59:32.526" v="1168" actId="20577"/>
          <ac:spMkLst>
            <pc:docMk/>
            <pc:sldMk cId="4206237398" sldId="328"/>
            <ac:spMk id="8" creationId="{2776F7F1-05A9-38DD-7249-50525ED94B04}"/>
          </ac:spMkLst>
        </pc:spChg>
      </pc:sldChg>
      <pc:sldChg chg="addSp delSp modSp add del mod ord">
        <pc:chgData name="Lottie Thompson [sd22c2t]" userId="98a8b714-f796-4d31-a9a4-7dc84f343c61" providerId="ADAL" clId="{2BD75302-921E-5E9F-A20A-9DC17D688525}" dt="2026-07-27T16:09:25.262" v="1217" actId="2696"/>
        <pc:sldMkLst>
          <pc:docMk/>
          <pc:sldMk cId="133886295" sldId="329"/>
        </pc:sldMkLst>
      </pc:sldChg>
      <pc:sldChg chg="addSp delSp modSp new mod">
        <pc:chgData name="Lottie Thompson [sd22c2t]" userId="98a8b714-f796-4d31-a9a4-7dc84f343c61" providerId="ADAL" clId="{2BD75302-921E-5E9F-A20A-9DC17D688525}" dt="2026-07-28T19:58:29.351" v="1289" actId="20577"/>
        <pc:sldMkLst>
          <pc:docMk/>
          <pc:sldMk cId="4163248890" sldId="330"/>
        </pc:sldMkLst>
        <pc:spChg chg="del">
          <ac:chgData name="Lottie Thompson [sd22c2t]" userId="98a8b714-f796-4d31-a9a4-7dc84f343c61" providerId="ADAL" clId="{2BD75302-921E-5E9F-A20A-9DC17D688525}" dt="2026-07-27T16:02:30.269" v="1208" actId="478"/>
          <ac:spMkLst>
            <pc:docMk/>
            <pc:sldMk cId="4163248890" sldId="330"/>
            <ac:spMk id="2" creationId="{3299871C-5307-D7B1-7B12-2E94CAA95C7A}"/>
          </ac:spMkLst>
        </pc:spChg>
        <pc:spChg chg="del">
          <ac:chgData name="Lottie Thompson [sd22c2t]" userId="98a8b714-f796-4d31-a9a4-7dc84f343c61" providerId="ADAL" clId="{2BD75302-921E-5E9F-A20A-9DC17D688525}" dt="2026-07-27T15:59:41.760" v="1170" actId="478"/>
          <ac:spMkLst>
            <pc:docMk/>
            <pc:sldMk cId="4163248890" sldId="330"/>
            <ac:spMk id="3" creationId="{CF6CBEF0-946C-AD29-17C8-04A02D2DACD6}"/>
          </ac:spMkLst>
        </pc:spChg>
        <pc:spChg chg="del">
          <ac:chgData name="Lottie Thompson [sd22c2t]" userId="98a8b714-f796-4d31-a9a4-7dc84f343c61" providerId="ADAL" clId="{2BD75302-921E-5E9F-A20A-9DC17D688525}" dt="2026-07-27T15:59:41.760" v="1170" actId="478"/>
          <ac:spMkLst>
            <pc:docMk/>
            <pc:sldMk cId="4163248890" sldId="330"/>
            <ac:spMk id="4" creationId="{BCE62B2B-CA75-9E25-0C05-111F8D880684}"/>
          </ac:spMkLst>
        </pc:spChg>
        <pc:spChg chg="del">
          <ac:chgData name="Lottie Thompson [sd22c2t]" userId="98a8b714-f796-4d31-a9a4-7dc84f343c61" providerId="ADAL" clId="{2BD75302-921E-5E9F-A20A-9DC17D688525}" dt="2026-07-27T15:59:41.760" v="1170" actId="478"/>
          <ac:spMkLst>
            <pc:docMk/>
            <pc:sldMk cId="4163248890" sldId="330"/>
            <ac:spMk id="5" creationId="{AF898DAF-C86A-29B8-9EC7-1E3D1AAFC518}"/>
          </ac:spMkLst>
        </pc:spChg>
        <pc:spChg chg="del">
          <ac:chgData name="Lottie Thompson [sd22c2t]" userId="98a8b714-f796-4d31-a9a4-7dc84f343c61" providerId="ADAL" clId="{2BD75302-921E-5E9F-A20A-9DC17D688525}" dt="2026-07-27T15:59:41.760" v="1170" actId="478"/>
          <ac:spMkLst>
            <pc:docMk/>
            <pc:sldMk cId="4163248890" sldId="330"/>
            <ac:spMk id="6" creationId="{79676A48-3803-581C-FE3A-1F9C56BF8953}"/>
          </ac:spMkLst>
        </pc:spChg>
        <pc:spChg chg="add mod">
          <ac:chgData name="Lottie Thompson [sd22c2t]" userId="98a8b714-f796-4d31-a9a4-7dc84f343c61" providerId="ADAL" clId="{2BD75302-921E-5E9F-A20A-9DC17D688525}" dt="2026-07-27T15:59:55.776" v="1171"/>
          <ac:spMkLst>
            <pc:docMk/>
            <pc:sldMk cId="4163248890" sldId="330"/>
            <ac:spMk id="7" creationId="{F025F5F2-7B3B-435B-9F3C-1918203E98AF}"/>
          </ac:spMkLst>
        </pc:spChg>
        <pc:spChg chg="add mod">
          <ac:chgData name="Lottie Thompson [sd22c2t]" userId="98a8b714-f796-4d31-a9a4-7dc84f343c61" providerId="ADAL" clId="{2BD75302-921E-5E9F-A20A-9DC17D688525}" dt="2026-07-28T19:58:29.351" v="1289" actId="20577"/>
          <ac:spMkLst>
            <pc:docMk/>
            <pc:sldMk cId="4163248890" sldId="330"/>
            <ac:spMk id="8" creationId="{54BD2BF0-3B66-A764-F669-13E34A9CA832}"/>
          </ac:spMkLst>
        </pc:spChg>
        <pc:spChg chg="add mod">
          <ac:chgData name="Lottie Thompson [sd22c2t]" userId="98a8b714-f796-4d31-a9a4-7dc84f343c61" providerId="ADAL" clId="{2BD75302-921E-5E9F-A20A-9DC17D688525}" dt="2026-07-27T16:02:30.610" v="1209"/>
          <ac:spMkLst>
            <pc:docMk/>
            <pc:sldMk cId="4163248890" sldId="330"/>
            <ac:spMk id="11" creationId="{4123F1F8-947D-B37B-B323-82E1095C9E64}"/>
          </ac:spMkLst>
        </pc:spChg>
        <pc:picChg chg="add mod">
          <ac:chgData name="Lottie Thompson [sd22c2t]" userId="98a8b714-f796-4d31-a9a4-7dc84f343c61" providerId="ADAL" clId="{2BD75302-921E-5E9F-A20A-9DC17D688525}" dt="2026-07-27T16:00:03.383" v="1172" actId="14826"/>
          <ac:picMkLst>
            <pc:docMk/>
            <pc:sldMk cId="4163248890" sldId="330"/>
            <ac:picMk id="9" creationId="{8B917107-8769-108C-5A61-CA8A0E59A881}"/>
          </ac:picMkLst>
        </pc:picChg>
        <pc:picChg chg="add mod">
          <ac:chgData name="Lottie Thompson [sd22c2t]" userId="98a8b714-f796-4d31-a9a4-7dc84f343c61" providerId="ADAL" clId="{2BD75302-921E-5E9F-A20A-9DC17D688525}" dt="2026-07-27T16:00:09.410" v="1173" actId="14826"/>
          <ac:picMkLst>
            <pc:docMk/>
            <pc:sldMk cId="4163248890" sldId="330"/>
            <ac:picMk id="10" creationId="{8D57E287-8576-7D48-2223-22E14DCD9371}"/>
          </ac:picMkLst>
        </pc:picChg>
      </pc:sldChg>
      <pc:sldChg chg="addSp delSp modSp add mod ord">
        <pc:chgData name="Lottie Thompson [sd22c2t]" userId="98a8b714-f796-4d31-a9a4-7dc84f343c61" providerId="ADAL" clId="{2BD75302-921E-5E9F-A20A-9DC17D688525}" dt="2026-07-28T20:09:37.908" v="1291" actId="20577"/>
        <pc:sldMkLst>
          <pc:docMk/>
          <pc:sldMk cId="2066802191" sldId="331"/>
        </pc:sldMkLst>
        <pc:spChg chg="mod">
          <ac:chgData name="Lottie Thompson [sd22c2t]" userId="98a8b714-f796-4d31-a9a4-7dc84f343c61" providerId="ADAL" clId="{2BD75302-921E-5E9F-A20A-9DC17D688525}" dt="2026-07-27T16:02:23.768" v="1207" actId="2711"/>
          <ac:spMkLst>
            <pc:docMk/>
            <pc:sldMk cId="2066802191" sldId="331"/>
            <ac:spMk id="2" creationId="{ACA27F46-F94C-21EC-B9D1-D6C17C5DC4FE}"/>
          </ac:spMkLst>
        </pc:spChg>
        <pc:spChg chg="add del mod">
          <ac:chgData name="Lottie Thompson [sd22c2t]" userId="98a8b714-f796-4d31-a9a4-7dc84f343c61" providerId="ADAL" clId="{2BD75302-921E-5E9F-A20A-9DC17D688525}" dt="2026-07-27T16:08:24.055" v="1211" actId="478"/>
          <ac:spMkLst>
            <pc:docMk/>
            <pc:sldMk cId="2066802191" sldId="331"/>
            <ac:spMk id="4" creationId="{9E3AD92F-1D7F-78A4-0B8F-4D9EE076EC18}"/>
          </ac:spMkLst>
        </pc:spChg>
        <pc:spChg chg="add del mod">
          <ac:chgData name="Lottie Thompson [sd22c2t]" userId="98a8b714-f796-4d31-a9a4-7dc84f343c61" providerId="ADAL" clId="{2BD75302-921E-5E9F-A20A-9DC17D688525}" dt="2026-07-27T16:08:24.055" v="1211" actId="478"/>
          <ac:spMkLst>
            <pc:docMk/>
            <pc:sldMk cId="2066802191" sldId="331"/>
            <ac:spMk id="6" creationId="{DAFFCF5C-0E4E-9C97-A704-60AC0D18FAA1}"/>
          </ac:spMkLst>
        </pc:spChg>
        <pc:spChg chg="del">
          <ac:chgData name="Lottie Thompson [sd22c2t]" userId="98a8b714-f796-4d31-a9a4-7dc84f343c61" providerId="ADAL" clId="{2BD75302-921E-5E9F-A20A-9DC17D688525}" dt="2026-07-27T16:08:21.104" v="1210" actId="478"/>
          <ac:spMkLst>
            <pc:docMk/>
            <pc:sldMk cId="2066802191" sldId="331"/>
            <ac:spMk id="7" creationId="{0B1E7541-FB2B-7EC9-9134-79B44F880F12}"/>
          </ac:spMkLst>
        </pc:spChg>
        <pc:spChg chg="del">
          <ac:chgData name="Lottie Thompson [sd22c2t]" userId="98a8b714-f796-4d31-a9a4-7dc84f343c61" providerId="ADAL" clId="{2BD75302-921E-5E9F-A20A-9DC17D688525}" dt="2026-07-27T16:08:21.104" v="1210" actId="478"/>
          <ac:spMkLst>
            <pc:docMk/>
            <pc:sldMk cId="2066802191" sldId="331"/>
            <ac:spMk id="8" creationId="{6342357B-CC15-8512-5AF4-7345E6E5AA58}"/>
          </ac:spMkLst>
        </pc:spChg>
        <pc:spChg chg="add mod">
          <ac:chgData name="Lottie Thompson [sd22c2t]" userId="98a8b714-f796-4d31-a9a4-7dc84f343c61" providerId="ADAL" clId="{2BD75302-921E-5E9F-A20A-9DC17D688525}" dt="2026-07-28T20:09:37.908" v="1291" actId="20577"/>
          <ac:spMkLst>
            <pc:docMk/>
            <pc:sldMk cId="2066802191" sldId="331"/>
            <ac:spMk id="11" creationId="{9A40A0F6-B56B-57D3-2CC4-CB176E047B13}"/>
          </ac:spMkLst>
        </pc:spChg>
        <pc:spChg chg="add mod">
          <ac:chgData name="Lottie Thompson [sd22c2t]" userId="98a8b714-f796-4d31-a9a4-7dc84f343c61" providerId="ADAL" clId="{2BD75302-921E-5E9F-A20A-9DC17D688525}" dt="2026-07-27T16:09:17.679" v="1216" actId="1076"/>
          <ac:spMkLst>
            <pc:docMk/>
            <pc:sldMk cId="2066802191" sldId="331"/>
            <ac:spMk id="12" creationId="{81EB2158-F5FA-1191-4EC5-67FE6967C8B5}"/>
          </ac:spMkLst>
        </pc:spChg>
        <pc:spChg chg="add mod">
          <ac:chgData name="Lottie Thompson [sd22c2t]" userId="98a8b714-f796-4d31-a9a4-7dc84f343c61" providerId="ADAL" clId="{2BD75302-921E-5E9F-A20A-9DC17D688525}" dt="2026-07-28T19:58:01.955" v="1288" actId="20577"/>
          <ac:spMkLst>
            <pc:docMk/>
            <pc:sldMk cId="2066802191" sldId="331"/>
            <ac:spMk id="14" creationId="{2C2E450D-7193-0A3E-5152-025A20338F7E}"/>
          </ac:spMkLst>
        </pc:spChg>
        <pc:spChg chg="add mod">
          <ac:chgData name="Lottie Thompson [sd22c2t]" userId="98a8b714-f796-4d31-a9a4-7dc84f343c61" providerId="ADAL" clId="{2BD75302-921E-5E9F-A20A-9DC17D688525}" dt="2026-07-27T16:08:42.898" v="1213"/>
          <ac:spMkLst>
            <pc:docMk/>
            <pc:sldMk cId="2066802191" sldId="331"/>
            <ac:spMk id="17" creationId="{0A10571E-30EE-FB23-9C08-F719F0ABB038}"/>
          </ac:spMkLst>
        </pc:spChg>
        <pc:graphicFrameChg chg="add mod modGraphic">
          <ac:chgData name="Lottie Thompson [sd22c2t]" userId="98a8b714-f796-4d31-a9a4-7dc84f343c61" providerId="ADAL" clId="{2BD75302-921E-5E9F-A20A-9DC17D688525}" dt="2026-07-28T19:57:43.629" v="1286" actId="1076"/>
          <ac:graphicFrameMkLst>
            <pc:docMk/>
            <pc:sldMk cId="2066802191" sldId="331"/>
            <ac:graphicFrameMk id="13" creationId="{9E596E26-9345-07EA-4FCB-E95EF1BC6F22}"/>
          </ac:graphicFrameMkLst>
        </pc:graphicFrameChg>
        <pc:picChg chg="del">
          <ac:chgData name="Lottie Thompson [sd22c2t]" userId="98a8b714-f796-4d31-a9a4-7dc84f343c61" providerId="ADAL" clId="{2BD75302-921E-5E9F-A20A-9DC17D688525}" dt="2026-07-27T16:08:21.104" v="1210" actId="478"/>
          <ac:picMkLst>
            <pc:docMk/>
            <pc:sldMk cId="2066802191" sldId="331"/>
            <ac:picMk id="9" creationId="{D4E0215F-B434-91EB-6D74-53A3492BD65A}"/>
          </ac:picMkLst>
        </pc:picChg>
        <pc:picChg chg="del">
          <ac:chgData name="Lottie Thompson [sd22c2t]" userId="98a8b714-f796-4d31-a9a4-7dc84f343c61" providerId="ADAL" clId="{2BD75302-921E-5E9F-A20A-9DC17D688525}" dt="2026-07-27T16:08:21.104" v="1210" actId="478"/>
          <ac:picMkLst>
            <pc:docMk/>
            <pc:sldMk cId="2066802191" sldId="331"/>
            <ac:picMk id="10" creationId="{ACEE0127-1CEA-1CD8-CDF2-D36EFCBB6D83}"/>
          </ac:picMkLst>
        </pc:picChg>
        <pc:picChg chg="add mod modCrop">
          <ac:chgData name="Lottie Thompson [sd22c2t]" userId="98a8b714-f796-4d31-a9a4-7dc84f343c61" providerId="ADAL" clId="{2BD75302-921E-5E9F-A20A-9DC17D688525}" dt="2026-07-27T16:23:21.407" v="1265" actId="14100"/>
          <ac:picMkLst>
            <pc:docMk/>
            <pc:sldMk cId="2066802191" sldId="331"/>
            <ac:picMk id="15" creationId="{36CF4F3F-5688-4359-4657-6042002EDCEB}"/>
          </ac:picMkLst>
        </pc:picChg>
        <pc:picChg chg="add mod modCrop">
          <ac:chgData name="Lottie Thompson [sd22c2t]" userId="98a8b714-f796-4d31-a9a4-7dc84f343c61" providerId="ADAL" clId="{2BD75302-921E-5E9F-A20A-9DC17D688525}" dt="2026-07-27T16:23:28.738" v="1266" actId="1076"/>
          <ac:picMkLst>
            <pc:docMk/>
            <pc:sldMk cId="2066802191" sldId="331"/>
            <ac:picMk id="16" creationId="{CB2F75FF-12DC-187B-858E-9492C929011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7/28/26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defTabSz="654246">
              <a:defRPr/>
            </a:pPr>
            <a:r>
              <a:rPr lang="en-US" sz="1200" b="1" dirty="0">
                <a:solidFill>
                  <a:srgbClr val="000000"/>
                </a:solidFill>
                <a:latin typeface="Arial"/>
              </a:rPr>
              <a:t>Source: </a:t>
            </a:r>
            <a:r>
              <a:rPr lang="en-US" sz="1200" dirty="0">
                <a:solidFill>
                  <a:srgbClr val="000000"/>
                </a:solidFill>
                <a:latin typeface="Arial"/>
              </a:rPr>
              <a:t>DCM / Dunelm. Conducted by; </a:t>
            </a:r>
            <a:r>
              <a:rPr lang="en-US" sz="1200" dirty="0" err="1">
                <a:solidFill>
                  <a:srgbClr val="000000"/>
                </a:solidFill>
                <a:latin typeface="Arial"/>
              </a:rPr>
              <a:t>Differentology</a:t>
            </a:r>
            <a:r>
              <a:rPr lang="en-US" sz="1200" dirty="0">
                <a:solidFill>
                  <a:srgbClr val="000000"/>
                </a:solidFill>
                <a:latin typeface="Arial"/>
              </a:rPr>
              <a:t>, Sept 2024. </a:t>
            </a:r>
          </a:p>
          <a:p>
            <a:pPr algn="r" defTabSz="654246">
              <a:defRPr/>
            </a:pPr>
            <a:r>
              <a:rPr lang="en-GB" sz="1200" dirty="0">
                <a:solidFill>
                  <a:srgbClr val="000000"/>
                </a:solidFill>
                <a:latin typeface="Arial"/>
              </a:rPr>
              <a:t>Results b</a:t>
            </a:r>
            <a:r>
              <a:rPr lang="en-US" sz="1200" dirty="0" err="1">
                <a:solidFill>
                  <a:srgbClr val="000000"/>
                </a:solidFill>
                <a:latin typeface="Arial"/>
              </a:rPr>
              <a:t>ase</a:t>
            </a:r>
            <a:r>
              <a:rPr lang="en-US" sz="1200" dirty="0">
                <a:solidFill>
                  <a:srgbClr val="000000"/>
                </a:solidFill>
                <a:latin typeface="Arial"/>
              </a:rPr>
              <a:t>: 25+. Uplifts are test (exposed to ad) vs control (unexposed to ad)</a:t>
            </a:r>
          </a:p>
          <a:p>
            <a:endParaRPr lang="en-GB" dirty="0"/>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6711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defTabSz="654246">
              <a:defRPr/>
            </a:pPr>
            <a:r>
              <a:rPr lang="en-US" sz="1200" b="1" dirty="0">
                <a:solidFill>
                  <a:srgbClr val="000000"/>
                </a:solidFill>
                <a:latin typeface="Arial"/>
              </a:rPr>
              <a:t>Source: </a:t>
            </a:r>
            <a:r>
              <a:rPr lang="en-US" sz="1200" dirty="0">
                <a:solidFill>
                  <a:srgbClr val="000000"/>
                </a:solidFill>
                <a:latin typeface="Arial"/>
              </a:rPr>
              <a:t>DCM / Dunelm. Conducted by; </a:t>
            </a:r>
            <a:r>
              <a:rPr lang="en-US" sz="1200" dirty="0" err="1">
                <a:solidFill>
                  <a:srgbClr val="000000"/>
                </a:solidFill>
                <a:latin typeface="Arial"/>
              </a:rPr>
              <a:t>Differentology</a:t>
            </a:r>
            <a:r>
              <a:rPr lang="en-US" sz="1200" dirty="0">
                <a:solidFill>
                  <a:srgbClr val="000000"/>
                </a:solidFill>
                <a:latin typeface="Arial"/>
              </a:rPr>
              <a:t>, Sept 2024. </a:t>
            </a:r>
          </a:p>
          <a:p>
            <a:pPr algn="r" defTabSz="654246">
              <a:defRPr/>
            </a:pPr>
            <a:r>
              <a:rPr lang="en-GB" sz="1200" dirty="0">
                <a:solidFill>
                  <a:srgbClr val="000000"/>
                </a:solidFill>
                <a:latin typeface="Arial"/>
              </a:rPr>
              <a:t>Results b</a:t>
            </a:r>
            <a:r>
              <a:rPr lang="en-US" sz="1200" dirty="0" err="1">
                <a:solidFill>
                  <a:srgbClr val="000000"/>
                </a:solidFill>
                <a:latin typeface="Arial"/>
              </a:rPr>
              <a:t>ase</a:t>
            </a:r>
            <a:r>
              <a:rPr lang="en-US" sz="1200" dirty="0">
                <a:solidFill>
                  <a:srgbClr val="000000"/>
                </a:solidFill>
                <a:latin typeface="Arial"/>
              </a:rPr>
              <a:t>: 25+. Uplifts are test (exposed to ad) vs control (unexposed to ad)</a:t>
            </a:r>
          </a:p>
          <a:p>
            <a:endParaRPr lang="en-GB" dirty="0"/>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36046545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28/07/2026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025F5F2-7B3B-435B-9F3C-1918203E98AF}"/>
              </a:ext>
            </a:extLst>
          </p:cNvPr>
          <p:cNvSpPr>
            <a:spLocks noGrp="1"/>
          </p:cNvSpPr>
          <p:nvPr>
            <p:ph type="title"/>
          </p:nvPr>
        </p:nvSpPr>
        <p:spPr>
          <a:xfrm>
            <a:off x="510922" y="476824"/>
            <a:ext cx="10837631" cy="525552"/>
          </a:xfrm>
        </p:spPr>
        <p:txBody>
          <a:bodyPr/>
          <a:lstStyle/>
          <a:p>
            <a:r>
              <a:rPr lang="en-US" dirty="0"/>
              <a:t>Dunelm</a:t>
            </a:r>
          </a:p>
        </p:txBody>
      </p:sp>
      <p:sp>
        <p:nvSpPr>
          <p:cNvPr id="8" name="Text Placeholder 4">
            <a:extLst>
              <a:ext uri="{FF2B5EF4-FFF2-40B4-BE49-F238E27FC236}">
                <a16:creationId xmlns:a16="http://schemas.microsoft.com/office/drawing/2014/main" id="{54BD2BF0-3B66-A764-F669-13E34A9CA832}"/>
              </a:ext>
            </a:extLst>
          </p:cNvPr>
          <p:cNvSpPr>
            <a:spLocks noGrp="1"/>
          </p:cNvSpPr>
          <p:nvPr>
            <p:ph type="body" sz="quarter" idx="16"/>
          </p:nvPr>
        </p:nvSpPr>
        <p:spPr>
          <a:xfrm>
            <a:off x="510922" y="1610679"/>
            <a:ext cx="7507663" cy="3426178"/>
          </a:xfrm>
        </p:spPr>
        <p:txBody>
          <a:bodyPr/>
          <a:lstStyle/>
          <a:p>
            <a:pPr defTabSz="1414007">
              <a:lnSpc>
                <a:spcPct val="100000"/>
              </a:lnSpc>
              <a:defRPr/>
            </a:pPr>
            <a:r>
              <a:rPr lang="en-GB" sz="1600" b="1" dirty="0">
                <a:solidFill>
                  <a:srgbClr val="000000"/>
                </a:solidFill>
                <a:sym typeface="Arial"/>
              </a:rPr>
              <a:t>Background</a:t>
            </a:r>
            <a:br>
              <a:rPr lang="en-GB" sz="1600" dirty="0">
                <a:solidFill>
                  <a:srgbClr val="000000"/>
                </a:solidFill>
                <a:sym typeface="Arial"/>
              </a:rPr>
            </a:br>
            <a:r>
              <a:rPr lang="en-GB" altLang="en-US" sz="1600" dirty="0">
                <a:solidFill>
                  <a:srgbClr val="000000"/>
                </a:solidFill>
                <a:cs typeface="Arial" pitchFamily="34" charset="0"/>
                <a:sym typeface="Arial"/>
              </a:rPr>
              <a:t>Dunelm wanted to increase cut through with affluent 25-54s and boost brand value perceptions and ultimately increase consideration and conversions.</a:t>
            </a:r>
            <a:br>
              <a:rPr lang="en-GB" altLang="en-US" sz="1600" dirty="0">
                <a:solidFill>
                  <a:srgbClr val="000000"/>
                </a:solidFill>
                <a:cs typeface="Arial" pitchFamily="34" charset="0"/>
                <a:sym typeface="Arial"/>
              </a:rPr>
            </a:br>
            <a:br>
              <a:rPr lang="en-GB" altLang="en-US" sz="1600" dirty="0">
                <a:solidFill>
                  <a:srgbClr val="000000"/>
                </a:solidFill>
                <a:cs typeface="Arial" pitchFamily="34" charset="0"/>
                <a:sym typeface="Arial"/>
              </a:rPr>
            </a:br>
            <a:r>
              <a:rPr lang="en-GB" sz="1600" b="1" dirty="0">
                <a:solidFill>
                  <a:srgbClr val="000000"/>
                </a:solidFill>
                <a:sym typeface="Arial"/>
              </a:rPr>
              <a:t>Plan</a:t>
            </a:r>
            <a:br>
              <a:rPr lang="en-GB" sz="1600" dirty="0">
                <a:solidFill>
                  <a:srgbClr val="000000"/>
                </a:solidFill>
                <a:sym typeface="Arial"/>
              </a:rPr>
            </a:br>
            <a:r>
              <a:rPr lang="en-GB" altLang="en-US" sz="1600" dirty="0">
                <a:solidFill>
                  <a:srgbClr val="000000"/>
                </a:solidFill>
                <a:cs typeface="Arial" pitchFamily="34" charset="0"/>
                <a:sym typeface="Arial"/>
              </a:rPr>
              <a:t>Dunelm showcased its 30” ad across cinema for the first time reaching its core demographic through an AGP buy. The campaign also ran the 30” and additional shorter copies across TV, BVOD, YouTube, and Radio.</a:t>
            </a:r>
            <a:br>
              <a:rPr lang="en-GB" altLang="en-US" sz="1600" dirty="0">
                <a:solidFill>
                  <a:srgbClr val="000000"/>
                </a:solidFill>
                <a:cs typeface="Arial" pitchFamily="34" charset="0"/>
                <a:sym typeface="Arial"/>
              </a:rPr>
            </a:br>
            <a:br>
              <a:rPr lang="en-GB" altLang="en-US" sz="1600" dirty="0">
                <a:solidFill>
                  <a:srgbClr val="000000"/>
                </a:solidFill>
                <a:cs typeface="Arial" pitchFamily="34" charset="0"/>
                <a:sym typeface="Arial"/>
              </a:rPr>
            </a:br>
            <a:r>
              <a:rPr lang="en-GB" sz="1600" b="1" dirty="0">
                <a:solidFill>
                  <a:srgbClr val="000000"/>
                </a:solidFill>
                <a:sym typeface="Arial"/>
              </a:rPr>
              <a:t>Results</a:t>
            </a:r>
          </a:p>
          <a:p>
            <a:pPr marL="420081" indent="-420081" defTabSz="1414007">
              <a:lnSpc>
                <a:spcPct val="100000"/>
              </a:lnSpc>
              <a:buClr>
                <a:srgbClr val="000000"/>
              </a:buClr>
              <a:buFont typeface="Arial" panose="020B0604020202020204" pitchFamily="34" charset="0"/>
              <a:buChar char="•"/>
              <a:defRPr/>
            </a:pPr>
            <a:r>
              <a:rPr lang="en-GB" sz="1600" dirty="0">
                <a:solidFill>
                  <a:srgbClr val="000000"/>
                </a:solidFill>
                <a:sym typeface="Arial"/>
              </a:rPr>
              <a:t>Brand awareness was high at 80% with cinema delivering +9% uplift.</a:t>
            </a:r>
            <a:endParaRPr lang="en-GB" sz="1600" dirty="0">
              <a:solidFill>
                <a:srgbClr val="000000"/>
              </a:solidFill>
              <a:highlight>
                <a:srgbClr val="FFFF00"/>
              </a:highlight>
              <a:sym typeface="Arial"/>
            </a:endParaRPr>
          </a:p>
          <a:p>
            <a:pPr marL="420081" indent="-420081" defTabSz="961807">
              <a:lnSpc>
                <a:spcPct val="100000"/>
              </a:lnSpc>
              <a:buClr>
                <a:srgbClr val="000000"/>
              </a:buClr>
              <a:buFont typeface="Arial" panose="020B0604020202020204" pitchFamily="34" charset="0"/>
              <a:buChar char="•"/>
            </a:pPr>
            <a:r>
              <a:rPr lang="en-GB" sz="1600" dirty="0">
                <a:solidFill>
                  <a:srgbClr val="000000"/>
                </a:solidFill>
                <a:sym typeface="Arial"/>
              </a:rPr>
              <a:t>Perceptions of Dunelm offering ‘good value for money’ were up 25% and action intent was up +19% amongst those exposed to the ad in cinema.  </a:t>
            </a:r>
          </a:p>
        </p:txBody>
      </p:sp>
      <p:pic>
        <p:nvPicPr>
          <p:cNvPr id="9" name="Picture Placeholder 8">
            <a:extLst>
              <a:ext uri="{FF2B5EF4-FFF2-40B4-BE49-F238E27FC236}">
                <a16:creationId xmlns:a16="http://schemas.microsoft.com/office/drawing/2014/main" id="{8B917107-8769-108C-5A61-CA8A0E59A881}"/>
              </a:ext>
            </a:extLst>
          </p:cNvPr>
          <p:cNvPicPr>
            <a:picLocks noChangeAspect="1"/>
          </p:cNvPicPr>
          <p:nvPr/>
        </p:nvPicPr>
        <p:blipFill>
          <a:blip r:embed="rId3">
            <a:extLst>
              <a:ext uri="{28A0092B-C50C-407E-A947-70E740481C1C}">
                <a14:useLocalDpi xmlns:a14="http://schemas.microsoft.com/office/drawing/2010/main" val="0"/>
              </a:ext>
            </a:extLst>
          </a:blip>
          <a:srcRect t="630" b="630"/>
          <a:stretch/>
        </p:blipFill>
        <p:spPr>
          <a:xfrm>
            <a:off x="8507219" y="932940"/>
            <a:ext cx="3291034" cy="2390828"/>
          </a:xfrm>
          <a:prstGeom prst="roundRect">
            <a:avLst>
              <a:gd name="adj" fmla="val 1469"/>
            </a:avLst>
          </a:prstGeom>
          <a:blipFill>
            <a:blip r:embed="rId4"/>
            <a:srcRect/>
            <a:stretch>
              <a:fillRect t="-13649" b="-13649"/>
            </a:stretch>
          </a:blipFill>
        </p:spPr>
      </p:pic>
      <p:pic>
        <p:nvPicPr>
          <p:cNvPr id="10" name="Picture Placeholder 8">
            <a:extLst>
              <a:ext uri="{FF2B5EF4-FFF2-40B4-BE49-F238E27FC236}">
                <a16:creationId xmlns:a16="http://schemas.microsoft.com/office/drawing/2014/main" id="{8D57E287-8576-7D48-2223-22E14DCD9371}"/>
              </a:ext>
            </a:extLst>
          </p:cNvPr>
          <p:cNvPicPr>
            <a:picLocks noChangeAspect="1"/>
          </p:cNvPicPr>
          <p:nvPr/>
        </p:nvPicPr>
        <p:blipFill>
          <a:blip r:embed="rId5">
            <a:extLst>
              <a:ext uri="{28A0092B-C50C-407E-A947-70E740481C1C}">
                <a14:useLocalDpi xmlns:a14="http://schemas.microsoft.com/office/drawing/2010/main" val="0"/>
              </a:ext>
            </a:extLst>
          </a:blip>
          <a:srcRect t="1161" b="1161"/>
          <a:stretch/>
        </p:blipFill>
        <p:spPr>
          <a:xfrm>
            <a:off x="8507219" y="3429000"/>
            <a:ext cx="3291034" cy="2390828"/>
          </a:xfrm>
          <a:prstGeom prst="roundRect">
            <a:avLst>
              <a:gd name="adj" fmla="val 1469"/>
            </a:avLst>
          </a:prstGeom>
          <a:blipFill>
            <a:blip r:embed="rId4"/>
            <a:srcRect/>
            <a:stretch>
              <a:fillRect t="-13649" b="-13649"/>
            </a:stretch>
          </a:blipFill>
        </p:spPr>
      </p:pic>
      <p:sp>
        <p:nvSpPr>
          <p:cNvPr id="11" name="Text Placeholder 1">
            <a:extLst>
              <a:ext uri="{FF2B5EF4-FFF2-40B4-BE49-F238E27FC236}">
                <a16:creationId xmlns:a16="http://schemas.microsoft.com/office/drawing/2014/main" id="{4123F1F8-947D-B37B-B323-82E1095C9E64}"/>
              </a:ext>
            </a:extLst>
          </p:cNvPr>
          <p:cNvSpPr>
            <a:spLocks noGrp="1"/>
          </p:cNvSpPr>
          <p:nvPr>
            <p:ph type="body" sz="quarter" idx="83"/>
          </p:nvPr>
        </p:nvSpPr>
        <p:spPr>
          <a:xfrm>
            <a:off x="6588682" y="6480592"/>
            <a:ext cx="5398076" cy="157051"/>
          </a:xfrm>
        </p:spPr>
        <p:txBody>
          <a:bodyPr/>
          <a:lstStyle/>
          <a:p>
            <a:r>
              <a:rPr lang="en-US" b="1" dirty="0">
                <a:solidFill>
                  <a:srgbClr val="000000"/>
                </a:solidFill>
              </a:rPr>
              <a:t>Source: </a:t>
            </a:r>
            <a:r>
              <a:rPr lang="en-US" dirty="0">
                <a:solidFill>
                  <a:srgbClr val="000000"/>
                </a:solidFill>
              </a:rPr>
              <a:t>DCM / Dunelm. Conducted by; </a:t>
            </a:r>
            <a:r>
              <a:rPr lang="en-US" dirty="0" err="1">
                <a:solidFill>
                  <a:srgbClr val="000000"/>
                </a:solidFill>
              </a:rPr>
              <a:t>Differentology</a:t>
            </a:r>
            <a:r>
              <a:rPr lang="en-US" dirty="0">
                <a:solidFill>
                  <a:srgbClr val="000000"/>
                </a:solidFill>
              </a:rPr>
              <a:t>, Sept 2024. </a:t>
            </a:r>
          </a:p>
        </p:txBody>
      </p:sp>
    </p:spTree>
    <p:extLst>
      <p:ext uri="{BB962C8B-B14F-4D97-AF65-F5344CB8AC3E}">
        <p14:creationId xmlns:p14="http://schemas.microsoft.com/office/powerpoint/2010/main" val="4163248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513A1-845B-D7DA-F642-758004FFB9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A27F46-F94C-21EC-B9D1-D6C17C5DC4FE}"/>
              </a:ext>
            </a:extLst>
          </p:cNvPr>
          <p:cNvSpPr>
            <a:spLocks noGrp="1"/>
          </p:cNvSpPr>
          <p:nvPr>
            <p:ph type="body" sz="quarter" idx="83"/>
          </p:nvPr>
        </p:nvSpPr>
        <p:spPr/>
        <p:txBody>
          <a:bodyPr/>
          <a:lstStyle/>
          <a:p>
            <a:r>
              <a:rPr lang="en-US" b="1" dirty="0">
                <a:solidFill>
                  <a:srgbClr val="000000"/>
                </a:solidFill>
              </a:rPr>
              <a:t>Source: </a:t>
            </a:r>
            <a:r>
              <a:rPr lang="en-US" dirty="0">
                <a:solidFill>
                  <a:srgbClr val="000000"/>
                </a:solidFill>
              </a:rPr>
              <a:t>DCM / Dunelm. Conducted by; </a:t>
            </a:r>
            <a:r>
              <a:rPr lang="en-US" dirty="0" err="1">
                <a:solidFill>
                  <a:srgbClr val="000000"/>
                </a:solidFill>
              </a:rPr>
              <a:t>Differentology</a:t>
            </a:r>
            <a:r>
              <a:rPr lang="en-US" dirty="0">
                <a:solidFill>
                  <a:srgbClr val="000000"/>
                </a:solidFill>
              </a:rPr>
              <a:t>, Sept 2024. </a:t>
            </a:r>
          </a:p>
        </p:txBody>
      </p:sp>
      <p:sp>
        <p:nvSpPr>
          <p:cNvPr id="11" name="Text Placeholder 4">
            <a:extLst>
              <a:ext uri="{FF2B5EF4-FFF2-40B4-BE49-F238E27FC236}">
                <a16:creationId xmlns:a16="http://schemas.microsoft.com/office/drawing/2014/main" id="{9A40A0F6-B56B-57D3-2CC4-CB176E047B13}"/>
              </a:ext>
            </a:extLst>
          </p:cNvPr>
          <p:cNvSpPr>
            <a:spLocks noGrp="1"/>
          </p:cNvSpPr>
          <p:nvPr>
            <p:ph type="body" sz="quarter" idx="16"/>
          </p:nvPr>
        </p:nvSpPr>
        <p:spPr>
          <a:xfrm>
            <a:off x="508532" y="1737572"/>
            <a:ext cx="4845497" cy="4082256"/>
          </a:xfrm>
        </p:spPr>
        <p:txBody>
          <a:bodyPr/>
          <a:lstStyle/>
          <a:p>
            <a:pPr defTabSz="961807">
              <a:lnSpc>
                <a:spcPct val="100000"/>
              </a:lnSpc>
            </a:pPr>
            <a:r>
              <a:rPr lang="en-GB" altLang="en-US" b="1" dirty="0">
                <a:solidFill>
                  <a:srgbClr val="000000"/>
                </a:solidFill>
                <a:cs typeface="Arial" pitchFamily="34" charset="0"/>
                <a:sym typeface="Arial"/>
              </a:rPr>
              <a:t>Background</a:t>
            </a:r>
            <a:br>
              <a:rPr lang="en-GB" altLang="en-US" dirty="0">
                <a:solidFill>
                  <a:srgbClr val="000000"/>
                </a:solidFill>
                <a:cs typeface="Arial" pitchFamily="34" charset="0"/>
                <a:sym typeface="Arial"/>
              </a:rPr>
            </a:br>
            <a:r>
              <a:rPr lang="en-GB" altLang="en-US" dirty="0">
                <a:solidFill>
                  <a:srgbClr val="000000"/>
                </a:solidFill>
                <a:cs typeface="Arial" pitchFamily="34" charset="0"/>
                <a:sym typeface="Arial"/>
              </a:rPr>
              <a:t>Whilst already owning the title of being the UK’s leading home furnishing retailer, Dunelm wanted to cut through to affluent 25-54s who were interested in homeware and décor in order to boost product sales. In the last 5 years, Dunelm used AV mediums like TV and VOD to boost awareness &amp; saliency of their brand but struggled to see any conversion across the core target audience. The new campaign therefore aimed to increase aggregate awareness of the brand, boost value brand perceptions and increase consideration.</a:t>
            </a:r>
            <a:br>
              <a:rPr lang="en-GB" altLang="en-US" dirty="0">
                <a:solidFill>
                  <a:srgbClr val="000000"/>
                </a:solidFill>
                <a:cs typeface="Arial" pitchFamily="34" charset="0"/>
                <a:sym typeface="Arial"/>
              </a:rPr>
            </a:br>
            <a:br>
              <a:rPr lang="en-GB" altLang="en-US" dirty="0">
                <a:solidFill>
                  <a:srgbClr val="000000"/>
                </a:solidFill>
                <a:cs typeface="Arial" pitchFamily="34" charset="0"/>
                <a:sym typeface="Arial"/>
              </a:rPr>
            </a:br>
            <a:r>
              <a:rPr lang="en-GB" altLang="en-US" b="1" dirty="0">
                <a:solidFill>
                  <a:srgbClr val="000000"/>
                </a:solidFill>
                <a:cs typeface="Arial" pitchFamily="34" charset="0"/>
                <a:sym typeface="Arial"/>
              </a:rPr>
              <a:t>Plan</a:t>
            </a:r>
            <a:br>
              <a:rPr lang="en-GB" altLang="en-US" dirty="0">
                <a:solidFill>
                  <a:srgbClr val="000000"/>
                </a:solidFill>
                <a:cs typeface="Arial" pitchFamily="34" charset="0"/>
                <a:sym typeface="Arial"/>
              </a:rPr>
            </a:br>
            <a:r>
              <a:rPr lang="en-GB" altLang="en-US" dirty="0">
                <a:solidFill>
                  <a:srgbClr val="000000"/>
                </a:solidFill>
                <a:cs typeface="Arial" pitchFamily="34" charset="0"/>
                <a:sym typeface="Arial"/>
              </a:rPr>
              <a:t>Wanting to access a wide array of films that appealed to an ABC1 audience, Dunelm showcased their 30” across cinema for the first time, accessing a full weight AGP to give them access to titles including </a:t>
            </a:r>
            <a:r>
              <a:rPr lang="en-GB" altLang="en-US" i="1" dirty="0">
                <a:solidFill>
                  <a:srgbClr val="000000"/>
                </a:solidFill>
                <a:cs typeface="Arial" pitchFamily="34" charset="0"/>
                <a:sym typeface="Arial"/>
              </a:rPr>
              <a:t>Beetlejuice Beetlejuice, The Substance, Smile 2, The Wild Robot </a:t>
            </a:r>
            <a:r>
              <a:rPr lang="en-GB" altLang="en-US" dirty="0">
                <a:solidFill>
                  <a:srgbClr val="000000"/>
                </a:solidFill>
                <a:cs typeface="Arial" pitchFamily="34" charset="0"/>
                <a:sym typeface="Arial"/>
              </a:rPr>
              <a:t>&amp;</a:t>
            </a:r>
            <a:r>
              <a:rPr lang="en-GB" altLang="en-US" i="1" dirty="0">
                <a:solidFill>
                  <a:srgbClr val="000000"/>
                </a:solidFill>
                <a:cs typeface="Arial" pitchFamily="34" charset="0"/>
                <a:sym typeface="Arial"/>
              </a:rPr>
              <a:t> Anora</a:t>
            </a:r>
            <a:r>
              <a:rPr lang="en-GB" altLang="en-US" dirty="0">
                <a:solidFill>
                  <a:srgbClr val="000000"/>
                </a:solidFill>
                <a:cs typeface="Arial" pitchFamily="34" charset="0"/>
                <a:sym typeface="Arial"/>
              </a:rPr>
              <a:t>. Expanding across other platforms, the campaign also ran the 30” and an additional 10” copy across TV, BVOD, YouTube, Press and Radio. </a:t>
            </a:r>
            <a:br>
              <a:rPr lang="en-GB" altLang="en-US" dirty="0">
                <a:solidFill>
                  <a:srgbClr val="000000"/>
                </a:solidFill>
                <a:cs typeface="Arial" pitchFamily="34" charset="0"/>
                <a:sym typeface="Arial"/>
              </a:rPr>
            </a:br>
            <a:br>
              <a:rPr lang="en-GB" altLang="en-US" dirty="0">
                <a:solidFill>
                  <a:srgbClr val="000000"/>
                </a:solidFill>
                <a:cs typeface="Arial" pitchFamily="34" charset="0"/>
                <a:sym typeface="Arial"/>
              </a:rPr>
            </a:br>
            <a:r>
              <a:rPr lang="en-GB" b="1" dirty="0">
                <a:solidFill>
                  <a:srgbClr val="000000"/>
                </a:solidFill>
                <a:sym typeface="Arial"/>
              </a:rPr>
              <a:t>Results</a:t>
            </a:r>
            <a:br>
              <a:rPr lang="en-GB" dirty="0">
                <a:solidFill>
                  <a:srgbClr val="000000"/>
                </a:solidFill>
                <a:sym typeface="Arial"/>
              </a:rPr>
            </a:br>
            <a:r>
              <a:rPr lang="en-GB" dirty="0">
                <a:solidFill>
                  <a:srgbClr val="000000"/>
                </a:solidFill>
                <a:sym typeface="Arial"/>
              </a:rPr>
              <a:t>Cinema was crucial in enhancing the campaign’s overall impact, helping to maximise impact across the KPIs.</a:t>
            </a:r>
          </a:p>
          <a:p>
            <a:pPr defTabSz="961807">
              <a:lnSpc>
                <a:spcPct val="100000"/>
              </a:lnSpc>
            </a:pPr>
            <a:endParaRPr lang="en-GB" altLang="en-US" dirty="0">
              <a:solidFill>
                <a:srgbClr val="000000"/>
              </a:solidFill>
              <a:cs typeface="Arial" pitchFamily="34" charset="0"/>
              <a:sym typeface="Arial"/>
            </a:endParaRPr>
          </a:p>
        </p:txBody>
      </p:sp>
      <p:sp>
        <p:nvSpPr>
          <p:cNvPr id="12" name="Subtitle 3">
            <a:extLst>
              <a:ext uri="{FF2B5EF4-FFF2-40B4-BE49-F238E27FC236}">
                <a16:creationId xmlns:a16="http://schemas.microsoft.com/office/drawing/2014/main" id="{81EB2158-F5FA-1191-4EC5-67FE6967C8B5}"/>
              </a:ext>
            </a:extLst>
          </p:cNvPr>
          <p:cNvSpPr>
            <a:spLocks noGrp="1"/>
          </p:cNvSpPr>
          <p:nvPr>
            <p:ph type="subTitle" idx="1"/>
          </p:nvPr>
        </p:nvSpPr>
        <p:spPr>
          <a:xfrm>
            <a:off x="508532" y="1165583"/>
            <a:ext cx="4617721" cy="347555"/>
          </a:xfrm>
        </p:spPr>
        <p:txBody>
          <a:bodyPr/>
          <a:lstStyle/>
          <a:p>
            <a:r>
              <a:rPr lang="en-GB" dirty="0"/>
              <a:t>‘You’re the One That I Want’</a:t>
            </a:r>
          </a:p>
        </p:txBody>
      </p:sp>
      <p:graphicFrame>
        <p:nvGraphicFramePr>
          <p:cNvPr id="13" name="Table 12">
            <a:extLst>
              <a:ext uri="{FF2B5EF4-FFF2-40B4-BE49-F238E27FC236}">
                <a16:creationId xmlns:a16="http://schemas.microsoft.com/office/drawing/2014/main" id="{9E596E26-9345-07EA-4FCB-E95EF1BC6F22}"/>
              </a:ext>
            </a:extLst>
          </p:cNvPr>
          <p:cNvGraphicFramePr>
            <a:graphicFrameLocks noGrp="1"/>
          </p:cNvGraphicFramePr>
          <p:nvPr>
            <p:extLst>
              <p:ext uri="{D42A27DB-BD31-4B8C-83A1-F6EECF244321}">
                <p14:modId xmlns:p14="http://schemas.microsoft.com/office/powerpoint/2010/main" val="3219488986"/>
              </p:ext>
            </p:extLst>
          </p:nvPr>
        </p:nvGraphicFramePr>
        <p:xfrm>
          <a:off x="5847205" y="1290009"/>
          <a:ext cx="5951047" cy="786840"/>
        </p:xfrm>
        <a:graphic>
          <a:graphicData uri="http://schemas.openxmlformats.org/drawingml/2006/table">
            <a:tbl>
              <a:tblPr firstRow="1" bandRow="1">
                <a:tableStyleId>{93296810-A885-4BE3-A3E7-6D5BEEA58F35}</a:tableStyleId>
              </a:tblPr>
              <a:tblGrid>
                <a:gridCol w="1431917">
                  <a:extLst>
                    <a:ext uri="{9D8B030D-6E8A-4147-A177-3AD203B41FA5}">
                      <a16:colId xmlns:a16="http://schemas.microsoft.com/office/drawing/2014/main" val="3445733911"/>
                    </a:ext>
                  </a:extLst>
                </a:gridCol>
                <a:gridCol w="1543606">
                  <a:extLst>
                    <a:ext uri="{9D8B030D-6E8A-4147-A177-3AD203B41FA5}">
                      <a16:colId xmlns:a16="http://schemas.microsoft.com/office/drawing/2014/main" val="2072537272"/>
                    </a:ext>
                  </a:extLst>
                </a:gridCol>
                <a:gridCol w="1487762">
                  <a:extLst>
                    <a:ext uri="{9D8B030D-6E8A-4147-A177-3AD203B41FA5}">
                      <a16:colId xmlns:a16="http://schemas.microsoft.com/office/drawing/2014/main" val="3314162814"/>
                    </a:ext>
                  </a:extLst>
                </a:gridCol>
                <a:gridCol w="1487762">
                  <a:extLst>
                    <a:ext uri="{9D8B030D-6E8A-4147-A177-3AD203B41FA5}">
                      <a16:colId xmlns:a16="http://schemas.microsoft.com/office/drawing/2014/main" val="776944138"/>
                    </a:ext>
                  </a:extLst>
                </a:gridCol>
              </a:tblGrid>
              <a:tr h="386759">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00081">
                <a:tc>
                  <a:txBody>
                    <a:bodyPr/>
                    <a:lstStyle/>
                    <a:p>
                      <a:pPr algn="l" fontAlgn="ctr"/>
                      <a:r>
                        <a:rPr lang="en-GB" sz="1200" b="0" i="0" u="none" strike="noStrike" dirty="0">
                          <a:solidFill>
                            <a:srgbClr val="000000"/>
                          </a:solidFill>
                          <a:effectLst/>
                          <a:latin typeface="+mn-lt"/>
                        </a:rPr>
                        <a:t> </a:t>
                      </a:r>
                      <a:r>
                        <a:rPr lang="en-GB" sz="1200" b="0" i="0" u="none" strike="noStrike" dirty="0" err="1">
                          <a:solidFill>
                            <a:srgbClr val="000000"/>
                          </a:solidFill>
                          <a:effectLst/>
                          <a:latin typeface="+mn-lt"/>
                        </a:rPr>
                        <a:t>Goodstuff</a:t>
                      </a:r>
                      <a:endParaRPr lang="en-GB" sz="1200" b="0" i="0" u="none" strike="noStrike" dirty="0">
                        <a:solidFill>
                          <a:srgbClr val="000000"/>
                        </a:solidFill>
                        <a:effectLst/>
                        <a:latin typeface="+mn-lt"/>
                      </a:endParaRPr>
                    </a:p>
                  </a:txBody>
                  <a:tcPr marL="6349" marR="6349" marT="6349" marB="0" anchor="ctr"/>
                </a:tc>
                <a:tc>
                  <a:txBody>
                    <a:bodyPr/>
                    <a:lstStyle/>
                    <a:p>
                      <a:pPr algn="l" fontAlgn="ctr"/>
                      <a:r>
                        <a:rPr lang="en-GB" sz="1200" b="0" i="0" u="none" strike="noStrike" dirty="0">
                          <a:solidFill>
                            <a:srgbClr val="000000"/>
                          </a:solidFill>
                          <a:effectLst/>
                          <a:latin typeface="+mn-lt"/>
                        </a:rPr>
                        <a:t> 25+ ABC1</a:t>
                      </a:r>
                    </a:p>
                  </a:txBody>
                  <a:tcPr marL="6349" marR="6349" marT="6349" marB="0" anchor="ctr"/>
                </a:tc>
                <a:tc>
                  <a:txBody>
                    <a:bodyPr/>
                    <a:lstStyle/>
                    <a:p>
                      <a:pPr algn="l" fontAlgn="ctr"/>
                      <a:r>
                        <a:rPr lang="en-GB" sz="1200" b="0" i="0" u="none" strike="noStrike" dirty="0">
                          <a:solidFill>
                            <a:schemeClr val="tx1"/>
                          </a:solidFill>
                          <a:effectLst/>
                          <a:latin typeface="+mn-lt"/>
                        </a:rPr>
                        <a:t> AGP</a:t>
                      </a:r>
                    </a:p>
                  </a:txBody>
                  <a:tcPr marL="6349" marR="6349" marT="6349" marB="0" anchor="ctr"/>
                </a:tc>
                <a:tc>
                  <a:txBody>
                    <a:bodyPr/>
                    <a:lstStyle/>
                    <a:p>
                      <a:pPr algn="l" fontAlgn="ctr"/>
                      <a:r>
                        <a:rPr lang="en-GB" sz="1200" b="0" i="0" u="none" strike="noStrike" dirty="0">
                          <a:solidFill>
                            <a:schemeClr val="tx1"/>
                          </a:solidFill>
                          <a:effectLst/>
                          <a:latin typeface="+mn-lt"/>
                        </a:rPr>
                        <a:t> 30”</a:t>
                      </a:r>
                    </a:p>
                  </a:txBody>
                  <a:tcPr marL="6349" marR="6349" marT="6349" marB="0" anchor="ctr"/>
                </a:tc>
                <a:extLst>
                  <a:ext uri="{0D108BD9-81ED-4DB2-BD59-A6C34878D82A}">
                    <a16:rowId xmlns:a16="http://schemas.microsoft.com/office/drawing/2014/main" val="3682919480"/>
                  </a:ext>
                </a:extLst>
              </a:tr>
            </a:tbl>
          </a:graphicData>
        </a:graphic>
      </p:graphicFrame>
      <p:sp>
        <p:nvSpPr>
          <p:cNvPr id="14" name="Text Placeholder 4">
            <a:extLst>
              <a:ext uri="{FF2B5EF4-FFF2-40B4-BE49-F238E27FC236}">
                <a16:creationId xmlns:a16="http://schemas.microsoft.com/office/drawing/2014/main" id="{2C2E450D-7193-0A3E-5152-025A20338F7E}"/>
              </a:ext>
            </a:extLst>
          </p:cNvPr>
          <p:cNvSpPr txBox="1">
            <a:spLocks/>
          </p:cNvSpPr>
          <p:nvPr/>
        </p:nvSpPr>
        <p:spPr>
          <a:xfrm>
            <a:off x="5852827" y="2400379"/>
            <a:ext cx="5847509" cy="1107323"/>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61807">
              <a:lnSpc>
                <a:spcPct val="100000"/>
              </a:lnSpc>
            </a:pPr>
            <a:r>
              <a:rPr lang="en-GB" b="1" dirty="0">
                <a:solidFill>
                  <a:srgbClr val="000000"/>
                </a:solidFill>
                <a:sym typeface="Arial"/>
              </a:rPr>
              <a:t>Awareness</a:t>
            </a:r>
            <a:br>
              <a:rPr lang="en-GB" dirty="0">
                <a:solidFill>
                  <a:srgbClr val="000000"/>
                </a:solidFill>
                <a:sym typeface="Arial"/>
              </a:rPr>
            </a:br>
            <a:r>
              <a:rPr lang="en-GB" dirty="0">
                <a:solidFill>
                  <a:srgbClr val="000000"/>
                </a:solidFill>
                <a:sym typeface="Arial"/>
              </a:rPr>
              <a:t>Brand awareness was high at 80% with exposure in cinema delivering +9% uplift.</a:t>
            </a:r>
            <a:br>
              <a:rPr lang="en-GB" dirty="0">
                <a:solidFill>
                  <a:srgbClr val="000000"/>
                </a:solidFill>
                <a:sym typeface="Arial"/>
              </a:rPr>
            </a:br>
            <a:br>
              <a:rPr lang="en-GB" dirty="0">
                <a:solidFill>
                  <a:srgbClr val="000000"/>
                </a:solidFill>
                <a:sym typeface="Arial"/>
              </a:rPr>
            </a:br>
            <a:r>
              <a:rPr lang="en-GB" b="1" dirty="0">
                <a:solidFill>
                  <a:srgbClr val="000000"/>
                </a:solidFill>
                <a:sym typeface="Arial"/>
              </a:rPr>
              <a:t>Messaging &amp; action</a:t>
            </a:r>
            <a:br>
              <a:rPr lang="en-GB" dirty="0">
                <a:solidFill>
                  <a:srgbClr val="000000"/>
                </a:solidFill>
                <a:sym typeface="Arial"/>
              </a:rPr>
            </a:br>
            <a:r>
              <a:rPr lang="en-GB" dirty="0">
                <a:solidFill>
                  <a:srgbClr val="000000"/>
                </a:solidFill>
                <a:sym typeface="Arial"/>
              </a:rPr>
              <a:t>Perceptions of Dunelm offering ‘good value for money’ were up 25% and action intent was up +19% amongst those exposed to the ad in cinema. </a:t>
            </a:r>
          </a:p>
        </p:txBody>
      </p:sp>
      <p:pic>
        <p:nvPicPr>
          <p:cNvPr id="15" name="Picture Placeholder 8">
            <a:extLst>
              <a:ext uri="{FF2B5EF4-FFF2-40B4-BE49-F238E27FC236}">
                <a16:creationId xmlns:a16="http://schemas.microsoft.com/office/drawing/2014/main" id="{36CF4F3F-5688-4359-4657-6042002EDCEB}"/>
              </a:ext>
            </a:extLst>
          </p:cNvPr>
          <p:cNvPicPr>
            <a:picLocks noChangeAspect="1"/>
          </p:cNvPicPr>
          <p:nvPr/>
        </p:nvPicPr>
        <p:blipFill>
          <a:blip r:embed="rId3">
            <a:extLst>
              <a:ext uri="{28A0092B-C50C-407E-A947-70E740481C1C}">
                <a14:useLocalDpi xmlns:a14="http://schemas.microsoft.com/office/drawing/2010/main" val="0"/>
              </a:ext>
            </a:extLst>
          </a:blip>
          <a:srcRect l="3413" t="4180" b="6702"/>
          <a:stretch>
            <a:fillRect/>
          </a:stretch>
        </p:blipFill>
        <p:spPr>
          <a:xfrm>
            <a:off x="5847205" y="3831234"/>
            <a:ext cx="2929377" cy="1988594"/>
          </a:xfrm>
          <a:prstGeom prst="roundRect">
            <a:avLst>
              <a:gd name="adj" fmla="val 1469"/>
            </a:avLst>
          </a:prstGeom>
          <a:blipFill>
            <a:blip r:embed="rId4"/>
            <a:srcRect/>
            <a:stretch>
              <a:fillRect t="-13649" b="-13649"/>
            </a:stretch>
          </a:blipFill>
        </p:spPr>
      </p:pic>
      <p:pic>
        <p:nvPicPr>
          <p:cNvPr id="16" name="Picture Placeholder 8">
            <a:extLst>
              <a:ext uri="{FF2B5EF4-FFF2-40B4-BE49-F238E27FC236}">
                <a16:creationId xmlns:a16="http://schemas.microsoft.com/office/drawing/2014/main" id="{CB2F75FF-12DC-187B-858E-9492C9290112}"/>
              </a:ext>
            </a:extLst>
          </p:cNvPr>
          <p:cNvPicPr>
            <a:picLocks noChangeAspect="1"/>
          </p:cNvPicPr>
          <p:nvPr/>
        </p:nvPicPr>
        <p:blipFill>
          <a:blip r:embed="rId5">
            <a:extLst>
              <a:ext uri="{28A0092B-C50C-407E-A947-70E740481C1C}">
                <a14:useLocalDpi xmlns:a14="http://schemas.microsoft.com/office/drawing/2010/main" val="0"/>
              </a:ext>
            </a:extLst>
          </a:blip>
          <a:srcRect l="2135" t="3398" b="7275"/>
          <a:stretch>
            <a:fillRect/>
          </a:stretch>
        </p:blipFill>
        <p:spPr>
          <a:xfrm>
            <a:off x="8898103" y="3831233"/>
            <a:ext cx="2929377" cy="1988593"/>
          </a:xfrm>
          <a:prstGeom prst="roundRect">
            <a:avLst>
              <a:gd name="adj" fmla="val 1469"/>
            </a:avLst>
          </a:prstGeom>
          <a:blipFill>
            <a:blip r:embed="rId4"/>
            <a:srcRect/>
            <a:stretch>
              <a:fillRect t="-13649" b="-13649"/>
            </a:stretch>
          </a:blipFill>
        </p:spPr>
      </p:pic>
      <p:sp>
        <p:nvSpPr>
          <p:cNvPr id="17" name="Title 2">
            <a:extLst>
              <a:ext uri="{FF2B5EF4-FFF2-40B4-BE49-F238E27FC236}">
                <a16:creationId xmlns:a16="http://schemas.microsoft.com/office/drawing/2014/main" id="{0A10571E-30EE-FB23-9C08-F719F0ABB038}"/>
              </a:ext>
            </a:extLst>
          </p:cNvPr>
          <p:cNvSpPr>
            <a:spLocks noGrp="1"/>
          </p:cNvSpPr>
          <p:nvPr>
            <p:ph type="title"/>
          </p:nvPr>
        </p:nvSpPr>
        <p:spPr>
          <a:xfrm>
            <a:off x="510922" y="476824"/>
            <a:ext cx="10837631" cy="525552"/>
          </a:xfrm>
        </p:spPr>
        <p:txBody>
          <a:bodyPr/>
          <a:lstStyle/>
          <a:p>
            <a:r>
              <a:rPr lang="en-US" dirty="0"/>
              <a:t>Dunelm</a:t>
            </a:r>
          </a:p>
        </p:txBody>
      </p:sp>
    </p:spTree>
    <p:extLst>
      <p:ext uri="{BB962C8B-B14F-4D97-AF65-F5344CB8AC3E}">
        <p14:creationId xmlns:p14="http://schemas.microsoft.com/office/powerpoint/2010/main" val="2066802191"/>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2967</TotalTime>
  <Words>504</Words>
  <Application>Microsoft Macintosh PowerPoint</Application>
  <PresentationFormat>Widescreen</PresentationFormat>
  <Paragraphs>24</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Dunelm</vt:lpstr>
      <vt:lpstr>Dunelm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Lottie Thompson [sd22c2t]</cp:lastModifiedBy>
  <cp:revision>4</cp:revision>
  <dcterms:created xsi:type="dcterms:W3CDTF">2026-06-18T13:58:37Z</dcterms:created>
  <dcterms:modified xsi:type="dcterms:W3CDTF">2026-07-28T20:09:47Z</dcterms:modified>
</cp:coreProperties>
</file>