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22" r:id="rId2"/>
    <p:sldId id="301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A98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–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27">
            <a:extLst>
              <a:ext uri="{FF2B5EF4-FFF2-40B4-BE49-F238E27FC236}">
                <a16:creationId xmlns:a16="http://schemas.microsoft.com/office/drawing/2014/main" id="{3A6FA12F-9123-AD89-ADDC-0E7AA00FC45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0F59E2B4-254C-16C9-F8C0-468844BD021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91473826-99E0-053A-6C57-A6DDEED383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CCF1F32-85C5-5C77-8BD5-9633C13711E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2A496D35-81E8-F7C8-ADA2-0FA835A38D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7532156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4121533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image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FF000CAA-8178-20A5-C3EF-8619382B9520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536C4448-A2C4-ECA8-1DE9-7250AF16D8C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77100" y="1173163"/>
            <a:ext cx="4617720" cy="4732337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l="-564" r="-564"/>
            </a:stretch>
          </a:blip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24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2 images light 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84995FD-597D-11FB-775F-8D431773E4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6648469C-6E29-6B3B-745E-3E29362F3CA1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7277100" y="3589020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EC5FAE92-7FCA-87EC-66ED-A190847BBADF}"/>
              </a:ext>
            </a:extLst>
          </p:cNvPr>
          <p:cNvSpPr>
            <a:spLocks noGrp="1"/>
          </p:cNvSpPr>
          <p:nvPr>
            <p:ph type="pic" sz="quarter" idx="85"/>
          </p:nvPr>
        </p:nvSpPr>
        <p:spPr>
          <a:xfrm>
            <a:off x="7277100" y="1173162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0490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2 images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FF000CAA-8178-20A5-C3EF-8619382B9520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E1D00CE0-92D0-304B-9195-D9EC032BE2B4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7277100" y="3589020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F4A26068-853B-1EA2-7A6B-6F1C271EE23E}"/>
              </a:ext>
            </a:extLst>
          </p:cNvPr>
          <p:cNvSpPr>
            <a:spLocks noGrp="1"/>
          </p:cNvSpPr>
          <p:nvPr>
            <p:ph type="pic" sz="quarter" idx="85"/>
          </p:nvPr>
        </p:nvSpPr>
        <p:spPr>
          <a:xfrm>
            <a:off x="7277100" y="1173162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7989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image light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3" y="225425"/>
            <a:ext cx="4895850" cy="5869329"/>
          </a:xfrm>
          <a:prstGeom prst="roundRect">
            <a:avLst>
              <a:gd name="adj" fmla="val 1469"/>
            </a:avLst>
          </a:prstGeom>
          <a:blipFill>
            <a:blip r:embed="rId2"/>
            <a:srcRect/>
            <a:stretch>
              <a:fillRect l="-9150" r="-9150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242" y="234165"/>
            <a:ext cx="6195580" cy="1335808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 over two lines if needed</a:t>
            </a:r>
            <a:endParaRPr lang="en-US" dirty="0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1844676"/>
            <a:ext cx="6340042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AFBF60D8-87D9-D3F9-D66C-E82E2E6323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11818" y="5533498"/>
            <a:ext cx="6376864" cy="561256"/>
          </a:xfrm>
          <a:prstGeom prst="roundRect">
            <a:avLst>
              <a:gd name="adj" fmla="val 13265"/>
            </a:avLst>
          </a:prstGeom>
          <a:solidFill>
            <a:schemeClr val="accent4"/>
          </a:solidFill>
        </p:spPr>
        <p:txBody>
          <a:bodyPr vert="horz" anchor="ctr">
            <a:noAutofit/>
          </a:bodyPr>
          <a:lstStyle>
            <a:lvl1pPr marL="216000" algn="l" rtl="1">
              <a:buNone/>
              <a:defRPr sz="14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	   XX secondary text goes along here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94AF3EF-C3D7-8DD4-27D4-8582327AA7E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0900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7" orient="horz" pos="3158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and image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3" y="225425"/>
            <a:ext cx="4895850" cy="5869329"/>
          </a:xfrm>
          <a:prstGeom prst="roundRect">
            <a:avLst>
              <a:gd name="adj" fmla="val 1469"/>
            </a:avLst>
          </a:prstGeom>
          <a:blipFill>
            <a:blip r:embed="rId2"/>
            <a:srcRect/>
            <a:stretch>
              <a:fillRect l="-9150" r="-9150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242" y="234165"/>
            <a:ext cx="6195580" cy="1335808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 over two lines if needed</a:t>
            </a:r>
            <a:endParaRPr lang="en-US" dirty="0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1844676"/>
            <a:ext cx="6340042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94AF3EF-C3D7-8DD4-27D4-8582327AA7E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6705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7" orient="horz" pos="3158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 and image 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86EA50D8-28B9-EA9C-43F3-5CA9C2078F5C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3" y="225425"/>
            <a:ext cx="4895850" cy="5869329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l="-9150" r="-9150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242" y="234165"/>
            <a:ext cx="6195580" cy="1335808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 over two lines if needed</a:t>
            </a:r>
            <a:endParaRPr lang="en-US" dirty="0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1844676"/>
            <a:ext cx="6340042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</p:spTree>
    <p:extLst>
      <p:ext uri="{BB962C8B-B14F-4D97-AF65-F5344CB8AC3E}">
        <p14:creationId xmlns:p14="http://schemas.microsoft.com/office/powerpoint/2010/main" val="696435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7" orient="horz" pos="315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ontent and image white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3" y="225425"/>
            <a:ext cx="4895850" cy="5869329"/>
          </a:xfrm>
          <a:prstGeom prst="roundRect">
            <a:avLst>
              <a:gd name="adj" fmla="val 1469"/>
            </a:avLst>
          </a:prstGeom>
          <a:blipFill>
            <a:blip r:embed="rId2"/>
            <a:srcRect/>
            <a:stretch>
              <a:fillRect l="-9942" r="-9942"/>
            </a:stretch>
          </a:blip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242" y="234165"/>
            <a:ext cx="6195580" cy="1335808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 over two lines if needed</a:t>
            </a:r>
            <a:endParaRPr lang="en-US" dirty="0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1844676"/>
            <a:ext cx="6340042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AFBF60D8-87D9-D3F9-D66C-E82E2E6323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11818" y="5533498"/>
            <a:ext cx="6589712" cy="561256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anchor="ctr">
            <a:noAutofit/>
          </a:bodyPr>
          <a:lstStyle>
            <a:lvl1pPr marL="216000" algn="l" rtl="1">
              <a:buNone/>
              <a:defRPr sz="14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	   XX secondary text goes along here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5C09D414-68E4-C9A4-C900-5CD2C75EDF8E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/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7" name="Picture 6" descr="A group of blue circles&#10;&#10;AI-generated content may be incorrect.">
            <a:extLst>
              <a:ext uri="{FF2B5EF4-FFF2-40B4-BE49-F238E27FC236}">
                <a16:creationId xmlns:a16="http://schemas.microsoft.com/office/drawing/2014/main" id="{E73B3FE4-F1A8-34B8-E75A-30DBAC1BDF0D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8740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7" orient="horz" pos="315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1 colum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37F984AC-9DD0-BA85-9105-E2072800EDBD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9" name="Rounded Rectangle 27">
            <a:extLst>
              <a:ext uri="{FF2B5EF4-FFF2-40B4-BE49-F238E27FC236}">
                <a16:creationId xmlns:a16="http://schemas.microsoft.com/office/drawing/2014/main" id="{3A6FA12F-9123-AD89-ADDC-0E7AA00FC45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1473826-99E0-053A-6C57-A6DDEED383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CCF1F32-85C5-5C77-8BD5-9633C13711E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2A496D35-81E8-F7C8-ADA2-0FA835A38D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7532156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1301309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DF6CB513-79BC-2645-FFFD-59E63B65A523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FF597162-1ABE-A3C4-D1E3-AC0FE6EE118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113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BF20641-6024-1D7D-CD53-F1DC401D9D4E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DF6CB513-79BC-2645-FFFD-59E63B65A523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954142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and subheads dark logo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A0E60FAE-8339-C985-7BE5-017CF05E99DA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163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FF597162-1ABE-A3C4-D1E3-AC0FE6EE118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E6F58D1-0CE3-46F0-D751-83D91F31AB33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286500" y="1173163"/>
            <a:ext cx="53969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298672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and subheads light 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0BB70C3-A052-6465-5890-050D10E5E099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A0E60FAE-8339-C985-7BE5-017CF05E99DA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163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E6F58D1-0CE3-46F0-D751-83D91F31AB33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286500" y="1173163"/>
            <a:ext cx="53969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1912179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3 columns and subheads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7FD2AF75-0473-87AD-C0C8-8B2B2DDD222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0650DF23-6A70-950D-349A-2FD21D0D4BD3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3568168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FF597162-1ABE-A3C4-D1E3-AC0FE6EE1189}"/>
              </a:ext>
            </a:extLst>
          </p:cNvPr>
          <p:cNvPicPr>
            <a:picLocks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FF655C71-7EA6-5CC0-B669-9685229513FE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4311916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50C3176E-24F9-4254-A184-D72E023202D4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8199704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9ED902FD-2188-CEE7-78B5-9186B26F0E97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4311916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09BF637-140B-703B-4DEE-9A9624536665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8199704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1085546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3 columns and subheads light 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7FD2AF75-0473-87AD-C0C8-8B2B2DDD222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3568168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FF655C71-7EA6-5CC0-B669-9685229513FE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4311916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50C3176E-24F9-4254-A184-D72E023202D4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8199704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9ED902FD-2188-CEE7-78B5-9186B26F0E97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4311916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09BF637-140B-703B-4DEE-9A9624536665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8199704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  <p:pic>
        <p:nvPicPr>
          <p:cNvPr id="11" name="Picture 10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99151A8-A22E-C083-109C-01702C1F8F94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773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image light 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84995FD-597D-11FB-775F-8D431773E4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536C4448-A2C4-ECA8-1DE9-7250AF16D8C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77100" y="1173163"/>
            <a:ext cx="4617720" cy="4732337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l="-564" r="-564"/>
            </a:stretch>
          </a:blip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3969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296A7-B999-93D2-3582-3A5FDF7A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84" y="244355"/>
            <a:ext cx="11651873" cy="132556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00E4E-AA31-4487-53C8-F719BA08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7985" y="1569918"/>
            <a:ext cx="11651874" cy="44831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BEB0-DB4E-FC9A-83D3-4796BC959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13" y="6417330"/>
            <a:ext cx="2743200" cy="19631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1D87C-720A-4550-9D73-7EA436D48781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D8B5-5EF4-BFE1-BA28-2C16D0C0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31912"/>
            <a:ext cx="4114800" cy="200663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24BB-B773-367F-C47F-DF79E6DF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1787" y="6431911"/>
            <a:ext cx="2743200" cy="200664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DE23F3-0D08-4861-A74C-134269666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8544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350" indent="-635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tabLst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4" pos="121">
          <p15:clr>
            <a:srgbClr val="F26B43"/>
          </p15:clr>
        </p15:guide>
        <p15:guide id="6" pos="1391">
          <p15:clr>
            <a:srgbClr val="F26B43"/>
          </p15:clr>
        </p15:guide>
        <p15:guide id="7" pos="2615">
          <p15:clr>
            <a:srgbClr val="F26B43"/>
          </p15:clr>
        </p15:guide>
        <p15:guide id="8" pos="5065">
          <p15:clr>
            <a:srgbClr val="F26B43"/>
          </p15:clr>
        </p15:guide>
        <p15:guide id="9" pos="6289">
          <p15:clr>
            <a:srgbClr val="F26B43"/>
          </p15:clr>
        </p15:guide>
        <p15:guide id="10" pos="7559">
          <p15:clr>
            <a:srgbClr val="F26B43"/>
          </p15:clr>
        </p15:guide>
        <p15:guide id="15" orient="horz" pos="142">
          <p15:clr>
            <a:srgbClr val="F26B43"/>
          </p15:clr>
        </p15:guide>
        <p15:guide id="17" orient="horz" pos="4178">
          <p15:clr>
            <a:srgbClr val="F26B43"/>
          </p15:clr>
        </p15:guide>
        <p15:guide id="19" pos="4475">
          <p15:clr>
            <a:srgbClr val="F26B43"/>
          </p15:clr>
        </p15:guide>
        <p15:guide id="20" orient="horz" pos="59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C6D4D3F-CA23-DB0A-A0CA-6754846A1040}"/>
              </a:ext>
            </a:extLst>
          </p:cNvPr>
          <p:cNvSpPr>
            <a:spLocks noGrp="1"/>
          </p:cNvSpPr>
          <p:nvPr>
            <p:ph type="body" sz="quarter" idx="8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5F17F7-0810-50F8-886E-54B55FE7E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Doom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BD44D5BF-B627-973C-4DE8-8212990E7E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The Dark Ages – Stand &amp; Fight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B50C63-9791-E7EC-419F-89B74AAAE6B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indent="0" defTabSz="961844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defRPr/>
            </a:pPr>
            <a:r>
              <a:rPr lang="en-GB" sz="1400" b="1" dirty="0"/>
              <a:t>Background </a:t>
            </a:r>
          </a:p>
          <a:p>
            <a:pPr indent="0" defTabSz="654246">
              <a:lnSpc>
                <a:spcPct val="100000"/>
              </a:lnSpc>
              <a:spcBef>
                <a:spcPts val="0"/>
              </a:spcBef>
            </a:pPr>
            <a:r>
              <a:rPr lang="en-GB" altLang="en-US" sz="1400" dirty="0">
                <a:solidFill>
                  <a:srgbClr val="000000"/>
                </a:solidFill>
                <a:cs typeface="Arial" pitchFamily="34" charset="0"/>
              </a:rPr>
              <a:t>As the next chapter in the iconic Doom franchise, the game needed a legendary launch. Whilst it was key to drive reach, on a tight budget, there was also a focus on maximising attention to deliver the biggest impact.</a:t>
            </a:r>
          </a:p>
          <a:p>
            <a:pPr indent="0" defTabSz="654246">
              <a:lnSpc>
                <a:spcPct val="100000"/>
              </a:lnSpc>
              <a:spcBef>
                <a:spcPts val="0"/>
              </a:spcBef>
            </a:pPr>
            <a:endParaRPr lang="en-GB" sz="1400" dirty="0">
              <a:solidFill>
                <a:srgbClr val="000000"/>
              </a:solidFill>
              <a:cs typeface="Arial" pitchFamily="34" charset="0"/>
            </a:endParaRPr>
          </a:p>
          <a:p>
            <a:pPr indent="0" defTabSz="961844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defRPr/>
            </a:pPr>
            <a:r>
              <a:rPr lang="en-GB" sz="1400" b="1" dirty="0"/>
              <a:t>Plan</a:t>
            </a:r>
          </a:p>
          <a:p>
            <a:pPr indent="0" defTabSz="654246">
              <a:lnSpc>
                <a:spcPct val="100000"/>
              </a:lnSpc>
              <a:spcBef>
                <a:spcPts val="0"/>
              </a:spcBef>
            </a:pPr>
            <a:r>
              <a:rPr lang="en-GB" sz="1400" dirty="0">
                <a:solidFill>
                  <a:srgbClr val="000000"/>
                </a:solidFill>
                <a:cs typeface="Arial" pitchFamily="34" charset="0"/>
              </a:rPr>
              <a:t>The centrepiece for the campaign was a 60” Silver Spot in </a:t>
            </a:r>
            <a:r>
              <a:rPr lang="en-GB" sz="1400" i="1" dirty="0">
                <a:solidFill>
                  <a:srgbClr val="000000"/>
                </a:solidFill>
                <a:cs typeface="Arial" pitchFamily="34" charset="0"/>
              </a:rPr>
              <a:t>Final Destination: Bloodlines</a:t>
            </a:r>
            <a:r>
              <a:rPr lang="en-GB" sz="1400" dirty="0">
                <a:solidFill>
                  <a:srgbClr val="000000"/>
                </a:solidFill>
                <a:cs typeface="Arial" pitchFamily="34" charset="0"/>
              </a:rPr>
              <a:t>, although a 30” creative also played in-reel for </a:t>
            </a:r>
            <a:r>
              <a:rPr lang="en-GB" sz="1400" i="1" dirty="0">
                <a:solidFill>
                  <a:srgbClr val="000000"/>
                </a:solidFill>
                <a:cs typeface="Arial" pitchFamily="34" charset="0"/>
              </a:rPr>
              <a:t>Until Dawn </a:t>
            </a:r>
            <a:r>
              <a:rPr lang="en-GB" sz="1400" dirty="0">
                <a:solidFill>
                  <a:srgbClr val="000000"/>
                </a:solidFill>
                <a:cs typeface="Arial" pitchFamily="34" charset="0"/>
              </a:rPr>
              <a:t>and </a:t>
            </a:r>
            <a:r>
              <a:rPr lang="en-GB" sz="1400" i="1" dirty="0">
                <a:solidFill>
                  <a:srgbClr val="000000"/>
                </a:solidFill>
                <a:cs typeface="Arial" pitchFamily="34" charset="0"/>
              </a:rPr>
              <a:t>Thunderbolts* </a:t>
            </a:r>
            <a:r>
              <a:rPr lang="en-GB" sz="1400" dirty="0">
                <a:solidFill>
                  <a:srgbClr val="000000"/>
                </a:solidFill>
                <a:cs typeface="Arial" pitchFamily="34" charset="0"/>
              </a:rPr>
              <a:t>- all titles chosen because they over-indexed for gaming adjacent audiences.</a:t>
            </a:r>
          </a:p>
          <a:p>
            <a:pPr indent="0" defTabSz="654246">
              <a:lnSpc>
                <a:spcPct val="100000"/>
              </a:lnSpc>
              <a:spcBef>
                <a:spcPts val="0"/>
              </a:spcBef>
            </a:pPr>
            <a:endParaRPr lang="en-GB" sz="1400" dirty="0">
              <a:solidFill>
                <a:srgbClr val="000000"/>
              </a:solidFill>
            </a:endParaRPr>
          </a:p>
          <a:p>
            <a:pPr lvl="0" indent="0" defTabSz="961844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defRPr/>
            </a:pPr>
            <a:r>
              <a:rPr lang="en-GB" sz="1400" b="1" dirty="0"/>
              <a:t>Results</a:t>
            </a:r>
          </a:p>
          <a:p>
            <a:pPr lvl="0" indent="0" defTabSz="961844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defRPr/>
            </a:pPr>
            <a:endParaRPr lang="en-GB" sz="1400" b="1" dirty="0"/>
          </a:p>
          <a:p>
            <a:pPr marL="285750" lvl="0" indent="-285750" defTabSz="961844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GB" sz="1400" dirty="0"/>
              <a:t>Doom: The Dark Ages debuted at #1 in the charts on release and received huge accolades</a:t>
            </a:r>
          </a:p>
          <a:p>
            <a:pPr marL="285750" lvl="0" indent="-285750" defTabSz="961844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en-GB" sz="1400" dirty="0"/>
          </a:p>
          <a:p>
            <a:pPr marL="285750" lvl="0" indent="-285750" defTabSz="961844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GB" sz="1400" dirty="0"/>
              <a:t>Key uplifts across a range of metrics, particularly driven by positive increases in both consideration and purchase intent.</a:t>
            </a:r>
          </a:p>
          <a:p>
            <a:pPr indent="0">
              <a:lnSpc>
                <a:spcPct val="100000"/>
              </a:lnSpc>
              <a:spcBef>
                <a:spcPts val="0"/>
              </a:spcBef>
            </a:pPr>
            <a:endParaRPr lang="en-GB" sz="1400" dirty="0"/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8AA39920-FA5C-1E04-6710-07DF3325360C}"/>
              </a:ext>
            </a:extLst>
          </p:cNvPr>
          <p:cNvPicPr>
            <a:picLocks noGrp="1" noChangeAspect="1"/>
          </p:cNvPicPr>
          <p:nvPr>
            <p:ph type="pic" sz="quarter" idx="8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54" b="15854"/>
          <a:stretch>
            <a:fillRect/>
          </a:stretch>
        </p:blipFill>
        <p:spPr>
          <a:xfrm>
            <a:off x="7277100" y="3589020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870A1C90-C953-A318-3532-8ED5C38B19CF}"/>
              </a:ext>
            </a:extLst>
          </p:cNvPr>
          <p:cNvPicPr>
            <a:picLocks noGrp="1" noChangeAspect="1"/>
          </p:cNvPicPr>
          <p:nvPr>
            <p:ph type="pic" sz="quarter" idx="85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5" t="2775" r="235" b="28300"/>
          <a:stretch>
            <a:fillRect/>
          </a:stretch>
        </p:blipFill>
        <p:spPr>
          <a:xfrm>
            <a:off x="7277100" y="1173162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17ED466-6A9C-9987-CB50-E7A3F127C93A}"/>
              </a:ext>
            </a:extLst>
          </p:cNvPr>
          <p:cNvSpPr txBox="1"/>
          <p:nvPr/>
        </p:nvSpPr>
        <p:spPr>
          <a:xfrm>
            <a:off x="9497023" y="266753"/>
            <a:ext cx="2408649" cy="407740"/>
          </a:xfrm>
          <a:prstGeom prst="roundRect">
            <a:avLst>
              <a:gd name="adj" fmla="val 7714"/>
            </a:avLst>
          </a:prstGeom>
          <a:solidFill>
            <a:srgbClr val="BA9863"/>
          </a:solidFill>
        </p:spPr>
        <p:txBody>
          <a:bodyPr wrap="square" rtlCol="0" anchor="ctr" anchorCtr="0">
            <a:noAutofit/>
          </a:bodyPr>
          <a:lstStyle/>
          <a:p>
            <a:pPr lvl="0" algn="ctr" defTabSz="872306">
              <a:defRPr/>
            </a:pPr>
            <a:r>
              <a:rPr lang="en-GB" sz="1200" dirty="0">
                <a:solidFill>
                  <a:srgbClr val="FFFFFF"/>
                </a:solidFill>
                <a:latin typeface="Inter 24pt Medium" panose="02000503000000020004" pitchFamily="2" charset="0"/>
                <a:ea typeface="Inter 24pt Medium" panose="02000503000000020004" pitchFamily="2" charset="0"/>
              </a:rPr>
              <a:t>DCM Awards nominee: </a:t>
            </a:r>
          </a:p>
          <a:p>
            <a:pPr lvl="0" algn="ctr" defTabSz="872306">
              <a:defRPr/>
            </a:pPr>
            <a:r>
              <a:rPr lang="en-GB" sz="1200" dirty="0">
                <a:solidFill>
                  <a:srgbClr val="FFFFFF"/>
                </a:solidFill>
                <a:latin typeface="Inter 24pt Medium" panose="02000503000000020004" pitchFamily="2" charset="0"/>
                <a:ea typeface="Inter 24pt Medium" panose="02000503000000020004" pitchFamily="2" charset="0"/>
              </a:rPr>
              <a:t>Best Use of Cinema (Small)</a:t>
            </a:r>
          </a:p>
        </p:txBody>
      </p:sp>
    </p:spTree>
    <p:extLst>
      <p:ext uri="{BB962C8B-B14F-4D97-AF65-F5344CB8AC3E}">
        <p14:creationId xmlns:p14="http://schemas.microsoft.com/office/powerpoint/2010/main" val="2662395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73EA3B0-F16C-3CCB-C543-717D2F998897}"/>
              </a:ext>
            </a:extLst>
          </p:cNvPr>
          <p:cNvSpPr>
            <a:spLocks noGrp="1"/>
          </p:cNvSpPr>
          <p:nvPr>
            <p:ph type="body" sz="quarter" idx="8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2CE56C16-4566-AB50-DD9C-3D8AEB150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922" y="476824"/>
            <a:ext cx="10837631" cy="525552"/>
          </a:xfrm>
        </p:spPr>
        <p:txBody>
          <a:bodyPr/>
          <a:lstStyle/>
          <a:p>
            <a:r>
              <a:rPr lang="en-GB" dirty="0"/>
              <a:t>Doom</a:t>
            </a:r>
          </a:p>
        </p:txBody>
      </p:sp>
      <p:sp>
        <p:nvSpPr>
          <p:cNvPr id="8" name="Subtitle 3">
            <a:extLst>
              <a:ext uri="{FF2B5EF4-FFF2-40B4-BE49-F238E27FC236}">
                <a16:creationId xmlns:a16="http://schemas.microsoft.com/office/drawing/2014/main" id="{9C172752-9668-7584-E9C5-E6DFF165A6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8532" y="1173679"/>
            <a:ext cx="6551835" cy="310347"/>
          </a:xfrm>
        </p:spPr>
        <p:txBody>
          <a:bodyPr/>
          <a:lstStyle/>
          <a:p>
            <a:r>
              <a:rPr lang="en-GB" dirty="0"/>
              <a:t>The Dark Ages – Stand &amp; Fight</a:t>
            </a:r>
          </a:p>
          <a:p>
            <a:endParaRPr lang="en-GB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C6BB2097-945E-6312-D496-269DD85401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8532" y="1844675"/>
            <a:ext cx="5397318" cy="3839645"/>
          </a:xfrm>
        </p:spPr>
        <p:txBody>
          <a:bodyPr/>
          <a:lstStyle/>
          <a:p>
            <a:pPr indent="0" defTabSz="654246">
              <a:lnSpc>
                <a:spcPct val="100000"/>
              </a:lnSpc>
              <a:spcBef>
                <a:spcPts val="0"/>
              </a:spcBef>
            </a:pPr>
            <a:r>
              <a:rPr lang="en-GB" altLang="en-US" sz="1300" b="1" dirty="0">
                <a:cs typeface="Arial" pitchFamily="34" charset="0"/>
              </a:rPr>
              <a:t>Background</a:t>
            </a:r>
          </a:p>
          <a:p>
            <a:pPr indent="0" defTabSz="654246">
              <a:lnSpc>
                <a:spcPct val="100000"/>
              </a:lnSpc>
              <a:spcBef>
                <a:spcPts val="0"/>
              </a:spcBef>
              <a:spcAft>
                <a:spcPts val="116"/>
              </a:spcAft>
            </a:pPr>
            <a:r>
              <a:rPr lang="en-GB" altLang="en-US" sz="1300" dirty="0">
                <a:solidFill>
                  <a:srgbClr val="000000"/>
                </a:solidFill>
                <a:cs typeface="Arial" pitchFamily="34" charset="0"/>
              </a:rPr>
              <a:t>As the next chapter in the iconic Doom franchise, the game needed a legendary launch. Whilst it was key to drive reach, on a tight budget, there was also a focus on maximising attention to deliver the biggest impact. Cinema’s role was to better target gaming-interested audiences in an attentive environment, with the intention of driving consideration.</a:t>
            </a:r>
          </a:p>
          <a:p>
            <a:pPr indent="0" defTabSz="654246">
              <a:lnSpc>
                <a:spcPct val="100000"/>
              </a:lnSpc>
              <a:spcBef>
                <a:spcPts val="0"/>
              </a:spcBef>
              <a:spcAft>
                <a:spcPts val="116"/>
              </a:spcAft>
            </a:pPr>
            <a:endParaRPr lang="en-GB" altLang="en-US" sz="1300" dirty="0">
              <a:solidFill>
                <a:srgbClr val="000000"/>
              </a:solidFill>
              <a:cs typeface="Arial" pitchFamily="34" charset="0"/>
            </a:endParaRPr>
          </a:p>
          <a:p>
            <a:pPr indent="0" defTabSz="654246">
              <a:lnSpc>
                <a:spcPct val="100000"/>
              </a:lnSpc>
              <a:spcBef>
                <a:spcPts val="0"/>
              </a:spcBef>
              <a:spcAft>
                <a:spcPts val="116"/>
              </a:spcAft>
            </a:pPr>
            <a:r>
              <a:rPr lang="en-GB" altLang="en-US" sz="1300" b="1" dirty="0">
                <a:cs typeface="Arial" pitchFamily="34" charset="0"/>
              </a:rPr>
              <a:t>Plan</a:t>
            </a:r>
          </a:p>
          <a:p>
            <a:pPr indent="0" defTabSz="654246">
              <a:lnSpc>
                <a:spcPct val="100000"/>
              </a:lnSpc>
              <a:spcBef>
                <a:spcPts val="0"/>
              </a:spcBef>
              <a:spcAft>
                <a:spcPts val="116"/>
              </a:spcAft>
            </a:pPr>
            <a:r>
              <a:rPr lang="en-GB" altLang="en-US" sz="1300" dirty="0">
                <a:solidFill>
                  <a:srgbClr val="000000"/>
                </a:solidFill>
                <a:cs typeface="Arial" pitchFamily="34" charset="0"/>
              </a:rPr>
              <a:t>The centrepiece for the campaign was a 60” Silver Spot in Final Destination: Bloodline, although a 30” creative also played in-reel for Until Dawn and Thunderbolts* which were all titles that over-indexed for gaming adjacent audiences. The creative was crafted to ensure that the games’ themes were displayed whilst also celebrating the games’ iconic music and visual spectacle – perfect for the cinema environment.</a:t>
            </a:r>
          </a:p>
          <a:p>
            <a:pPr indent="0" defTabSz="654246">
              <a:lnSpc>
                <a:spcPct val="100000"/>
              </a:lnSpc>
              <a:spcBef>
                <a:spcPts val="0"/>
              </a:spcBef>
              <a:spcAft>
                <a:spcPts val="116"/>
              </a:spcAft>
            </a:pPr>
            <a:endParaRPr lang="en-GB" altLang="en-US" sz="1300" dirty="0">
              <a:solidFill>
                <a:srgbClr val="000000"/>
              </a:solidFill>
              <a:cs typeface="Arial" pitchFamily="34" charset="0"/>
            </a:endParaRPr>
          </a:p>
          <a:p>
            <a:pPr indent="0" defTabSz="654246">
              <a:lnSpc>
                <a:spcPct val="100000"/>
              </a:lnSpc>
              <a:spcBef>
                <a:spcPts val="0"/>
              </a:spcBef>
            </a:pPr>
            <a:r>
              <a:rPr lang="en-GB" sz="1300" b="1" dirty="0"/>
              <a:t>Results</a:t>
            </a:r>
          </a:p>
          <a:p>
            <a:pPr indent="0" defTabSz="654246">
              <a:lnSpc>
                <a:spcPct val="100000"/>
              </a:lnSpc>
              <a:spcBef>
                <a:spcPts val="0"/>
              </a:spcBef>
            </a:pPr>
            <a:r>
              <a:rPr lang="en-GB" sz="1300" dirty="0">
                <a:solidFill>
                  <a:srgbClr val="000000"/>
                </a:solidFill>
              </a:rPr>
              <a:t>The campaign was a huge success, with Doom: The Dark Ages performing well commercially.</a:t>
            </a:r>
          </a:p>
          <a:p>
            <a:pPr indent="0" defTabSz="654246">
              <a:lnSpc>
                <a:spcPct val="100000"/>
              </a:lnSpc>
              <a:spcBef>
                <a:spcPts val="0"/>
              </a:spcBef>
              <a:spcAft>
                <a:spcPts val="116"/>
              </a:spcAft>
            </a:pPr>
            <a:endParaRPr lang="en-GB" altLang="en-US" sz="13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474F2B43-77C3-CD81-DFDE-916DF9110BFB}"/>
              </a:ext>
            </a:extLst>
          </p:cNvPr>
          <p:cNvSpPr>
            <a:spLocks noGrp="1"/>
          </p:cNvSpPr>
          <p:nvPr>
            <p:ph type="body" sz="quarter" idx="84"/>
          </p:nvPr>
        </p:nvSpPr>
        <p:spPr>
          <a:xfrm>
            <a:off x="6285398" y="3749964"/>
            <a:ext cx="5397318" cy="1934355"/>
          </a:xfrm>
        </p:spPr>
        <p:txBody>
          <a:bodyPr/>
          <a:lstStyle/>
          <a:p>
            <a:pPr indent="0" defTabSz="654246">
              <a:lnSpc>
                <a:spcPct val="100000"/>
              </a:lnSpc>
              <a:spcBef>
                <a:spcPts val="0"/>
              </a:spcBef>
            </a:pPr>
            <a:r>
              <a:rPr lang="en-GB" sz="1300" b="1" dirty="0"/>
              <a:t>Results – cont.</a:t>
            </a:r>
          </a:p>
          <a:p>
            <a:pPr indent="0" defTabSz="654246">
              <a:lnSpc>
                <a:spcPct val="100000"/>
              </a:lnSpc>
              <a:spcBef>
                <a:spcPts val="0"/>
              </a:spcBef>
            </a:pPr>
            <a:endParaRPr lang="en-GB" sz="1300" b="1" dirty="0"/>
          </a:p>
          <a:p>
            <a:pPr indent="0" defTabSz="654246">
              <a:lnSpc>
                <a:spcPct val="100000"/>
              </a:lnSpc>
              <a:spcBef>
                <a:spcPts val="0"/>
              </a:spcBef>
            </a:pPr>
            <a:r>
              <a:rPr lang="en-GB" sz="1300" b="1" dirty="0"/>
              <a:t>Topping The Charts</a:t>
            </a:r>
          </a:p>
          <a:p>
            <a:pPr indent="0" defTabSz="654246">
              <a:lnSpc>
                <a:spcPct val="100000"/>
              </a:lnSpc>
              <a:spcBef>
                <a:spcPts val="0"/>
              </a:spcBef>
            </a:pPr>
            <a:r>
              <a:rPr lang="en-GB" sz="1300" dirty="0">
                <a:solidFill>
                  <a:srgbClr val="000000"/>
                </a:solidFill>
              </a:rPr>
              <a:t>Doom: The Dark Ages debuted at #1 in the charts on release and received huge accolades</a:t>
            </a:r>
          </a:p>
          <a:p>
            <a:pPr indent="0" defTabSz="654246">
              <a:lnSpc>
                <a:spcPct val="100000"/>
              </a:lnSpc>
              <a:spcBef>
                <a:spcPts val="0"/>
              </a:spcBef>
            </a:pPr>
            <a:endParaRPr lang="en-GB" sz="1300" dirty="0"/>
          </a:p>
          <a:p>
            <a:pPr indent="0" defTabSz="654246">
              <a:lnSpc>
                <a:spcPct val="100000"/>
              </a:lnSpc>
              <a:spcBef>
                <a:spcPts val="0"/>
              </a:spcBef>
            </a:pPr>
            <a:r>
              <a:rPr lang="en-GB" sz="1300" b="1" dirty="0"/>
              <a:t>Boosting KPIs</a:t>
            </a:r>
          </a:p>
          <a:p>
            <a:pPr indent="0" defTabSz="654246">
              <a:lnSpc>
                <a:spcPct val="100000"/>
              </a:lnSpc>
              <a:spcBef>
                <a:spcPts val="0"/>
              </a:spcBef>
            </a:pPr>
            <a:r>
              <a:rPr lang="en-GB" sz="1300" dirty="0">
                <a:solidFill>
                  <a:srgbClr val="000000"/>
                </a:solidFill>
              </a:rPr>
              <a:t>Key uplifts across a range of metrics, particularly driven by positive increases for both consideration and purchase intent.</a:t>
            </a:r>
          </a:p>
          <a:p>
            <a:pPr indent="0" defTabSz="654246">
              <a:lnSpc>
                <a:spcPct val="100000"/>
              </a:lnSpc>
              <a:spcBef>
                <a:spcPts val="0"/>
              </a:spcBef>
            </a:pPr>
            <a:endParaRPr lang="en-GB" sz="1300" dirty="0">
              <a:solidFill>
                <a:srgbClr val="000000"/>
              </a:solidFill>
            </a:endParaRP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AD4C3B5A-A22B-10D1-7420-B86B92592C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5789880"/>
              </p:ext>
            </p:extLst>
          </p:nvPr>
        </p:nvGraphicFramePr>
        <p:xfrm>
          <a:off x="6285396" y="1023306"/>
          <a:ext cx="5397320" cy="75441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349330">
                  <a:extLst>
                    <a:ext uri="{9D8B030D-6E8A-4147-A177-3AD203B41FA5}">
                      <a16:colId xmlns:a16="http://schemas.microsoft.com/office/drawing/2014/main" val="3445733911"/>
                    </a:ext>
                  </a:extLst>
                </a:gridCol>
                <a:gridCol w="1349330">
                  <a:extLst>
                    <a:ext uri="{9D8B030D-6E8A-4147-A177-3AD203B41FA5}">
                      <a16:colId xmlns:a16="http://schemas.microsoft.com/office/drawing/2014/main" val="2072537272"/>
                    </a:ext>
                  </a:extLst>
                </a:gridCol>
                <a:gridCol w="1349330">
                  <a:extLst>
                    <a:ext uri="{9D8B030D-6E8A-4147-A177-3AD203B41FA5}">
                      <a16:colId xmlns:a16="http://schemas.microsoft.com/office/drawing/2014/main" val="3314162814"/>
                    </a:ext>
                  </a:extLst>
                </a:gridCol>
                <a:gridCol w="1349330">
                  <a:extLst>
                    <a:ext uri="{9D8B030D-6E8A-4147-A177-3AD203B41FA5}">
                      <a16:colId xmlns:a16="http://schemas.microsoft.com/office/drawing/2014/main" val="776944138"/>
                    </a:ext>
                  </a:extLst>
                </a:gridCol>
              </a:tblGrid>
              <a:tr h="366967">
                <a:tc>
                  <a:txBody>
                    <a:bodyPr/>
                    <a:lstStyle/>
                    <a:p>
                      <a:r>
                        <a:rPr lang="en-GB" sz="1100" dirty="0"/>
                        <a:t>Media Agency</a:t>
                      </a:r>
                    </a:p>
                  </a:txBody>
                  <a:tcPr marL="52167" marR="52167" marT="26083" marB="26083"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Target</a:t>
                      </a:r>
                    </a:p>
                  </a:txBody>
                  <a:tcPr marL="52167" marR="52167" marT="26083" marB="26083"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Buying Route</a:t>
                      </a:r>
                    </a:p>
                  </a:txBody>
                  <a:tcPr marL="52167" marR="52167" marT="26083" marB="26083"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Copy length</a:t>
                      </a:r>
                    </a:p>
                  </a:txBody>
                  <a:tcPr marL="52167" marR="52167" marT="26083" marB="26083"/>
                </a:tc>
                <a:extLst>
                  <a:ext uri="{0D108BD9-81ED-4DB2-BD59-A6C34878D82A}">
                    <a16:rowId xmlns:a16="http://schemas.microsoft.com/office/drawing/2014/main" val="1179928151"/>
                  </a:ext>
                </a:extLst>
              </a:tr>
              <a:tr h="366967">
                <a:tc>
                  <a:txBody>
                    <a:bodyPr/>
                    <a:lstStyle/>
                    <a:p>
                      <a:r>
                        <a:rPr lang="en-GB" sz="1100" dirty="0"/>
                        <a:t>Arena Media</a:t>
                      </a:r>
                    </a:p>
                  </a:txBody>
                  <a:tcPr marL="52167" marR="52167" marT="26083" marB="26083"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Adults</a:t>
                      </a:r>
                    </a:p>
                  </a:txBody>
                  <a:tcPr marL="52167" marR="52167" marT="26083" marB="26083"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Silver spot and Film Packs</a:t>
                      </a:r>
                    </a:p>
                  </a:txBody>
                  <a:tcPr marL="52167" marR="52167" marT="26083" marB="26083"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30” &amp; 60”</a:t>
                      </a:r>
                    </a:p>
                  </a:txBody>
                  <a:tcPr marL="52167" marR="52167" marT="26083" marB="26083"/>
                </a:tc>
                <a:extLst>
                  <a:ext uri="{0D108BD9-81ED-4DB2-BD59-A6C34878D82A}">
                    <a16:rowId xmlns:a16="http://schemas.microsoft.com/office/drawing/2014/main" val="3682919480"/>
                  </a:ext>
                </a:extLst>
              </a:tr>
            </a:tbl>
          </a:graphicData>
        </a:graphic>
      </p:graphicFrame>
      <p:pic>
        <p:nvPicPr>
          <p:cNvPr id="3" name="Picture Placeholder 36">
            <a:extLst>
              <a:ext uri="{FF2B5EF4-FFF2-40B4-BE49-F238E27FC236}">
                <a16:creationId xmlns:a16="http://schemas.microsoft.com/office/drawing/2014/main" id="{6098A21B-F0C7-5D8C-751D-BEF3301413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8" t="1075" r="-1" b="25972"/>
          <a:stretch>
            <a:fillRect/>
          </a:stretch>
        </p:blipFill>
        <p:spPr>
          <a:xfrm>
            <a:off x="6285395" y="2067605"/>
            <a:ext cx="2590749" cy="1392472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43027" b="-43027"/>
            </a:stretch>
          </a:blipFill>
        </p:spPr>
      </p:pic>
      <p:pic>
        <p:nvPicPr>
          <p:cNvPr id="6" name="Picture Placeholder 36">
            <a:extLst>
              <a:ext uri="{FF2B5EF4-FFF2-40B4-BE49-F238E27FC236}">
                <a16:creationId xmlns:a16="http://schemas.microsoft.com/office/drawing/2014/main" id="{FE35CF18-A16E-9F65-6CEC-62F0CBB16BB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15" b="13415"/>
          <a:stretch>
            <a:fillRect/>
          </a:stretch>
        </p:blipFill>
        <p:spPr>
          <a:xfrm>
            <a:off x="9091967" y="2067605"/>
            <a:ext cx="2590749" cy="1392472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43027" b="-43027"/>
            </a:stretch>
          </a:blipFill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276C489-A630-32C9-3D75-9F3BACB3BD36}"/>
              </a:ext>
            </a:extLst>
          </p:cNvPr>
          <p:cNvSpPr txBox="1"/>
          <p:nvPr/>
        </p:nvSpPr>
        <p:spPr>
          <a:xfrm>
            <a:off x="9497023" y="266753"/>
            <a:ext cx="2408649" cy="407740"/>
          </a:xfrm>
          <a:prstGeom prst="roundRect">
            <a:avLst>
              <a:gd name="adj" fmla="val 7714"/>
            </a:avLst>
          </a:prstGeom>
          <a:solidFill>
            <a:srgbClr val="BA9863"/>
          </a:solidFill>
        </p:spPr>
        <p:txBody>
          <a:bodyPr wrap="square" rtlCol="0" anchor="ctr" anchorCtr="0">
            <a:noAutofit/>
          </a:bodyPr>
          <a:lstStyle/>
          <a:p>
            <a:pPr lvl="0" algn="ctr" defTabSz="872306">
              <a:defRPr/>
            </a:pPr>
            <a:r>
              <a:rPr lang="en-GB" sz="1200" dirty="0">
                <a:solidFill>
                  <a:srgbClr val="FFFFFF"/>
                </a:solidFill>
                <a:latin typeface="Inter 24pt Medium" panose="02000503000000020004" pitchFamily="2" charset="0"/>
                <a:ea typeface="Inter 24pt Medium" panose="02000503000000020004" pitchFamily="2" charset="0"/>
              </a:rPr>
              <a:t>DCM Awards nominee: </a:t>
            </a:r>
          </a:p>
          <a:p>
            <a:pPr lvl="0" algn="ctr" defTabSz="872306">
              <a:defRPr/>
            </a:pPr>
            <a:r>
              <a:rPr lang="en-GB" sz="1200" dirty="0">
                <a:solidFill>
                  <a:srgbClr val="FFFFFF"/>
                </a:solidFill>
                <a:latin typeface="Inter 24pt Medium" panose="02000503000000020004" pitchFamily="2" charset="0"/>
                <a:ea typeface="Inter 24pt Medium" panose="02000503000000020004" pitchFamily="2" charset="0"/>
              </a:rPr>
              <a:t>Best Use of Cinema (Small)</a:t>
            </a:r>
          </a:p>
        </p:txBody>
      </p:sp>
    </p:spTree>
    <p:extLst>
      <p:ext uri="{BB962C8B-B14F-4D97-AF65-F5344CB8AC3E}">
        <p14:creationId xmlns:p14="http://schemas.microsoft.com/office/powerpoint/2010/main" val="869614179"/>
      </p:ext>
    </p:extLst>
  </p:cSld>
  <p:clrMapOvr>
    <a:masterClrMapping/>
  </p:clrMapOvr>
</p:sld>
</file>

<file path=ppt/theme/theme1.xml><?xml version="1.0" encoding="utf-8"?>
<a:theme xmlns:a="http://schemas.openxmlformats.org/drawingml/2006/main" name="04. Text">
  <a:themeElements>
    <a:clrScheme name="DCM">
      <a:dk1>
        <a:srgbClr val="051D2E"/>
      </a:dk1>
      <a:lt1>
        <a:srgbClr val="FFFFFF"/>
      </a:lt1>
      <a:dk2>
        <a:srgbClr val="051D2E"/>
      </a:dk2>
      <a:lt2>
        <a:srgbClr val="F3DDBD"/>
      </a:lt2>
      <a:accent1>
        <a:srgbClr val="267355"/>
      </a:accent1>
      <a:accent2>
        <a:srgbClr val="EF3340"/>
      </a:accent2>
      <a:accent3>
        <a:srgbClr val="FF9527"/>
      </a:accent3>
      <a:accent4>
        <a:srgbClr val="FFB3B9"/>
      </a:accent4>
      <a:accent5>
        <a:srgbClr val="79BE76"/>
      </a:accent5>
      <a:accent6>
        <a:srgbClr val="82B2B3"/>
      </a:accent6>
      <a:hlink>
        <a:srgbClr val="051D2E"/>
      </a:hlink>
      <a:folHlink>
        <a:srgbClr val="82B2B3"/>
      </a:folHlink>
    </a:clrScheme>
    <a:fontScheme name="Momentum">
      <a:majorFont>
        <a:latin typeface="Inter Tight"/>
        <a:ea typeface=""/>
        <a:cs typeface=""/>
      </a:majorFont>
      <a:minorFont>
        <a:latin typeface="Inter T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390</Words>
  <Application>Microsoft Office PowerPoint</Application>
  <PresentationFormat>Widescreen</PresentationFormat>
  <Paragraphs>42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Helvetica Neue Light</vt:lpstr>
      <vt:lpstr>Inter 24pt Medium</vt:lpstr>
      <vt:lpstr>Inter Tight</vt:lpstr>
      <vt:lpstr>04. Text</vt:lpstr>
      <vt:lpstr>Doom</vt:lpstr>
      <vt:lpstr>Doom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Zoe Aresti</dc:creator>
  <cp:lastModifiedBy>Zoe Aresti</cp:lastModifiedBy>
  <cp:revision>5</cp:revision>
  <dcterms:created xsi:type="dcterms:W3CDTF">2026-06-18T13:58:37Z</dcterms:created>
  <dcterms:modified xsi:type="dcterms:W3CDTF">2026-06-30T10:50:59Z</dcterms:modified>
</cp:coreProperties>
</file>