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02"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4157D679-0E30-469E-B0C9-34332611366F}">
          <p14:sldIdLst>
            <p14:sldId id="302"/>
          </p14:sldIdLst>
        </p14:section>
        <p14:section name="Detailed" id="{15000186-AB6D-4867-B92F-46422D15A34D}">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72" y="8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31/07/2026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31/07/2026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E9E87D0E-FFF2-D3BB-52E2-FE277B371C33}"/>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7AE2CDC0-F834-53E4-3424-B49A337CA18D}"/>
              </a:ext>
            </a:extLst>
          </p:cNvPr>
          <p:cNvSpPr>
            <a:spLocks noGrp="1"/>
          </p:cNvSpPr>
          <p:nvPr>
            <p:ph type="title"/>
          </p:nvPr>
        </p:nvSpPr>
        <p:spPr>
          <a:xfrm>
            <a:off x="510922" y="476824"/>
            <a:ext cx="10837631" cy="525552"/>
          </a:xfrm>
        </p:spPr>
        <p:txBody>
          <a:bodyPr/>
          <a:lstStyle/>
          <a:p>
            <a:r>
              <a:rPr lang="en-GB" dirty="0"/>
              <a:t>Disney+</a:t>
            </a:r>
          </a:p>
        </p:txBody>
      </p:sp>
      <p:sp>
        <p:nvSpPr>
          <p:cNvPr id="11" name="Text Placeholder 4">
            <a:extLst>
              <a:ext uri="{FF2B5EF4-FFF2-40B4-BE49-F238E27FC236}">
                <a16:creationId xmlns:a16="http://schemas.microsoft.com/office/drawing/2014/main" id="{223B5AE1-F967-68F8-B7C4-C44B78C5A78B}"/>
              </a:ext>
            </a:extLst>
          </p:cNvPr>
          <p:cNvSpPr>
            <a:spLocks noGrp="1"/>
          </p:cNvSpPr>
          <p:nvPr>
            <p:ph type="body" sz="quarter" idx="16"/>
          </p:nvPr>
        </p:nvSpPr>
        <p:spPr>
          <a:xfrm>
            <a:off x="510922" y="1497331"/>
            <a:ext cx="6517108" cy="3984624"/>
          </a:xfrm>
        </p:spPr>
        <p:txBody>
          <a:bodyPr/>
          <a:lstStyle/>
          <a:p>
            <a:pPr indent="0" defTabSz="961844">
              <a:lnSpc>
                <a:spcPct val="100000"/>
              </a:lnSpc>
              <a:spcBef>
                <a:spcPts val="0"/>
              </a:spcBef>
              <a:buClr>
                <a:srgbClr val="FFFFFF"/>
              </a:buClr>
              <a:buSzPct val="100000"/>
              <a:defRPr/>
            </a:pPr>
            <a:r>
              <a:rPr lang="en-GB" sz="1400" b="1" dirty="0"/>
              <a:t>Background </a:t>
            </a:r>
          </a:p>
          <a:p>
            <a:pPr defTabSz="654246">
              <a:lnSpc>
                <a:spcPct val="100000"/>
              </a:lnSpc>
              <a:spcBef>
                <a:spcPts val="0"/>
              </a:spcBef>
            </a:pPr>
            <a:r>
              <a:rPr lang="en-GB" altLang="en-US" sz="1400" dirty="0">
                <a:solidFill>
                  <a:srgbClr val="000000"/>
                </a:solidFill>
                <a:cs typeface="Arial" pitchFamily="34" charset="0"/>
              </a:rPr>
              <a:t>Wanting to reach more mature audiences to emphasise the plethora of content available to stream, Disney+ aimed to drive a change in perception, boost sales and improve the brand’s position in the SVOD market. </a:t>
            </a:r>
          </a:p>
          <a:p>
            <a:pPr defTabSz="654246">
              <a:lnSpc>
                <a:spcPct val="100000"/>
              </a:lnSpc>
              <a:spcBef>
                <a:spcPts val="0"/>
              </a:spcBef>
            </a:pPr>
            <a:endParaRPr lang="en-GB" altLang="en-US" sz="1400" dirty="0">
              <a:solidFill>
                <a:srgbClr val="000000"/>
              </a:solidFill>
              <a:cs typeface="Arial" pitchFamily="34" charset="0"/>
            </a:endParaRPr>
          </a:p>
          <a:p>
            <a:pPr lvl="0" indent="0" defTabSz="961844">
              <a:lnSpc>
                <a:spcPct val="100000"/>
              </a:lnSpc>
              <a:spcBef>
                <a:spcPts val="0"/>
              </a:spcBef>
              <a:buClr>
                <a:srgbClr val="FFFFFF"/>
              </a:buClr>
              <a:buSzPct val="100000"/>
              <a:defRPr/>
            </a:pPr>
            <a:endParaRPr lang="en-GB" sz="1400" b="1" dirty="0">
              <a:solidFill>
                <a:srgbClr val="000000"/>
              </a:solidFill>
            </a:endParaRPr>
          </a:p>
          <a:p>
            <a:pPr lvl="0" indent="0" defTabSz="961844">
              <a:lnSpc>
                <a:spcPct val="100000"/>
              </a:lnSpc>
              <a:spcBef>
                <a:spcPts val="0"/>
              </a:spcBef>
              <a:buClr>
                <a:srgbClr val="FFFFFF"/>
              </a:buClr>
              <a:buSzPct val="100000"/>
              <a:defRPr/>
            </a:pPr>
            <a:r>
              <a:rPr lang="en-GB" sz="1400" b="1" dirty="0"/>
              <a:t>Plan</a:t>
            </a:r>
            <a:endParaRPr lang="en-GB" sz="1400" b="1" dirty="0">
              <a:solidFill>
                <a:srgbClr val="000000"/>
              </a:solidFill>
            </a:endParaRPr>
          </a:p>
          <a:p>
            <a:pPr defTabSz="654246">
              <a:lnSpc>
                <a:spcPct val="100000"/>
              </a:lnSpc>
              <a:spcBef>
                <a:spcPts val="0"/>
              </a:spcBef>
            </a:pPr>
            <a:r>
              <a:rPr lang="en-GB" altLang="en-US" sz="1400" dirty="0">
                <a:solidFill>
                  <a:srgbClr val="000000"/>
                </a:solidFill>
                <a:cs typeface="Arial" pitchFamily="34" charset="0"/>
              </a:rPr>
              <a:t>Disney+ disrupted the cinema ad reel, running Blipverts to showcase the juxtaposition and range of Disney+ titles e.g. Ratatouille and The Bear, to ultimately land the campaign’s core message - “If you’re only seeing half the story, you don’t know what you’re missing”. </a:t>
            </a:r>
          </a:p>
          <a:p>
            <a:pPr defTabSz="654246">
              <a:lnSpc>
                <a:spcPct val="100000"/>
              </a:lnSpc>
              <a:spcBef>
                <a:spcPts val="0"/>
              </a:spcBef>
            </a:pPr>
            <a:endParaRPr lang="en-GB" altLang="en-US" sz="1400" dirty="0">
              <a:solidFill>
                <a:srgbClr val="000000"/>
              </a:solidFill>
              <a:cs typeface="Arial" pitchFamily="34" charset="0"/>
            </a:endParaRPr>
          </a:p>
          <a:p>
            <a:pPr defTabSz="654246">
              <a:lnSpc>
                <a:spcPct val="100000"/>
              </a:lnSpc>
              <a:spcBef>
                <a:spcPts val="0"/>
              </a:spcBef>
            </a:pPr>
            <a:endParaRPr lang="en-GB" sz="1400" dirty="0">
              <a:solidFill>
                <a:srgbClr val="000000"/>
              </a:solidFill>
            </a:endParaRPr>
          </a:p>
          <a:p>
            <a:pPr lvl="0" indent="0" defTabSz="961844">
              <a:lnSpc>
                <a:spcPct val="100000"/>
              </a:lnSpc>
              <a:spcBef>
                <a:spcPts val="0"/>
              </a:spcBef>
              <a:buClr>
                <a:srgbClr val="FFFFFF"/>
              </a:buClr>
              <a:buSzPct val="100000"/>
              <a:defRPr/>
            </a:pPr>
            <a:r>
              <a:rPr lang="en-GB" sz="1400" b="1" dirty="0"/>
              <a:t>Results</a:t>
            </a:r>
          </a:p>
          <a:p>
            <a:pPr lvl="0" indent="0" defTabSz="961844">
              <a:lnSpc>
                <a:spcPct val="100000"/>
              </a:lnSpc>
              <a:spcBef>
                <a:spcPts val="0"/>
              </a:spcBef>
              <a:buClr>
                <a:srgbClr val="FFFFFF"/>
              </a:buClr>
              <a:buSzPct val="100000"/>
              <a:defRPr/>
            </a:pPr>
            <a:r>
              <a:rPr lang="en-GB" sz="1400" dirty="0"/>
              <a:t>Cinema was integral in effectively engaging with hard-to-reach audiences, with their ‘content for adults’ brand health metrics significantly increasing.</a:t>
            </a:r>
            <a:endParaRPr lang="en-GB" sz="1400" b="1" dirty="0"/>
          </a:p>
          <a:p>
            <a:pPr indent="0">
              <a:lnSpc>
                <a:spcPct val="100000"/>
              </a:lnSpc>
              <a:spcBef>
                <a:spcPts val="0"/>
              </a:spcBef>
            </a:pPr>
            <a:endParaRPr lang="en-GB" sz="1600" dirty="0"/>
          </a:p>
        </p:txBody>
      </p:sp>
      <p:pic>
        <p:nvPicPr>
          <p:cNvPr id="12" name="Picture Placeholder 10">
            <a:extLst>
              <a:ext uri="{FF2B5EF4-FFF2-40B4-BE49-F238E27FC236}">
                <a16:creationId xmlns:a16="http://schemas.microsoft.com/office/drawing/2014/main" id="{BBDC038D-EA28-848E-D421-7C109B2F4DB5}"/>
              </a:ext>
            </a:extLst>
          </p:cNvPr>
          <p:cNvPicPr>
            <a:picLocks noChangeAspect="1"/>
          </p:cNvPicPr>
          <p:nvPr/>
        </p:nvPicPr>
        <p:blipFill rotWithShape="1">
          <a:blip r:embed="rId2">
            <a:extLst>
              <a:ext uri="{28A0092B-C50C-407E-A947-70E740481C1C}">
                <a14:useLocalDpi xmlns:a14="http://schemas.microsoft.com/office/drawing/2010/main" val="0"/>
              </a:ext>
            </a:extLst>
          </a:blip>
          <a:srcRect l="3255" t="9970" r="226" b="23610"/>
          <a:stretch>
            <a:fillRect/>
          </a:stretch>
        </p:blipFill>
        <p:spPr>
          <a:xfrm>
            <a:off x="7277100" y="3246116"/>
            <a:ext cx="4617720" cy="2316481"/>
          </a:xfrm>
          <a:prstGeom prst="roundRect">
            <a:avLst>
              <a:gd name="adj" fmla="val 1469"/>
            </a:avLst>
          </a:prstGeom>
          <a:blipFill>
            <a:blip r:embed="rId3"/>
            <a:srcRect/>
            <a:stretch>
              <a:fillRect t="-13649" b="-13649"/>
            </a:stretch>
          </a:blipFill>
        </p:spPr>
      </p:pic>
      <p:pic>
        <p:nvPicPr>
          <p:cNvPr id="13" name="Picture Placeholder 8">
            <a:extLst>
              <a:ext uri="{FF2B5EF4-FFF2-40B4-BE49-F238E27FC236}">
                <a16:creationId xmlns:a16="http://schemas.microsoft.com/office/drawing/2014/main" id="{A81E7FEC-436F-B790-8064-1614F610C667}"/>
              </a:ext>
            </a:extLst>
          </p:cNvPr>
          <p:cNvPicPr>
            <a:picLocks noChangeAspect="1"/>
          </p:cNvPicPr>
          <p:nvPr/>
        </p:nvPicPr>
        <p:blipFill rotWithShape="1">
          <a:blip r:embed="rId4">
            <a:extLst>
              <a:ext uri="{28A0092B-C50C-407E-A947-70E740481C1C}">
                <a14:useLocalDpi xmlns:a14="http://schemas.microsoft.com/office/drawing/2010/main" val="0"/>
              </a:ext>
            </a:extLst>
          </a:blip>
          <a:srcRect t="5070" b="5070"/>
          <a:stretch/>
        </p:blipFill>
        <p:spPr>
          <a:xfrm>
            <a:off x="7371260" y="830258"/>
            <a:ext cx="4617720" cy="2316481"/>
          </a:xfrm>
          <a:prstGeom prst="roundRect">
            <a:avLst>
              <a:gd name="adj" fmla="val 1469"/>
            </a:avLst>
          </a:prstGeom>
          <a:blipFill>
            <a:blip r:embed="rId3"/>
            <a:srcRect/>
            <a:stretch>
              <a:fillRect t="-13649" b="-13649"/>
            </a:stretch>
          </a:blipFill>
          <a:ln>
            <a:solidFill>
              <a:schemeClr val="tx1"/>
            </a:solidFill>
          </a:ln>
        </p:spPr>
      </p:pic>
    </p:spTree>
    <p:extLst>
      <p:ext uri="{BB962C8B-B14F-4D97-AF65-F5344CB8AC3E}">
        <p14:creationId xmlns:p14="http://schemas.microsoft.com/office/powerpoint/2010/main" val="3239403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F3344-C18F-1FB4-F575-ABCC07BD4905}"/>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5AA8967A-1B5D-3C0D-1E3C-12C4CD9E6BA0}"/>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141A6B52-5241-A7CB-E6BD-823778688A8F}"/>
              </a:ext>
            </a:extLst>
          </p:cNvPr>
          <p:cNvSpPr>
            <a:spLocks noGrp="1"/>
          </p:cNvSpPr>
          <p:nvPr>
            <p:ph type="title"/>
          </p:nvPr>
        </p:nvSpPr>
        <p:spPr>
          <a:xfrm>
            <a:off x="510922" y="476824"/>
            <a:ext cx="10837631" cy="525552"/>
          </a:xfrm>
        </p:spPr>
        <p:txBody>
          <a:bodyPr/>
          <a:lstStyle/>
          <a:p>
            <a:r>
              <a:rPr lang="en-GB" dirty="0"/>
              <a:t>Disney+</a:t>
            </a:r>
          </a:p>
        </p:txBody>
      </p:sp>
      <p:sp>
        <p:nvSpPr>
          <p:cNvPr id="10" name="Subtitle 3">
            <a:extLst>
              <a:ext uri="{FF2B5EF4-FFF2-40B4-BE49-F238E27FC236}">
                <a16:creationId xmlns:a16="http://schemas.microsoft.com/office/drawing/2014/main" id="{BF400017-FBA7-922D-ACDE-1B933F14EF03}"/>
              </a:ext>
            </a:extLst>
          </p:cNvPr>
          <p:cNvSpPr>
            <a:spLocks noGrp="1"/>
          </p:cNvSpPr>
          <p:nvPr>
            <p:ph type="subTitle" idx="1"/>
          </p:nvPr>
        </p:nvSpPr>
        <p:spPr>
          <a:xfrm>
            <a:off x="508532" y="1173679"/>
            <a:ext cx="6551835" cy="310347"/>
          </a:xfrm>
        </p:spPr>
        <p:txBody>
          <a:bodyPr/>
          <a:lstStyle/>
          <a:p>
            <a:r>
              <a:rPr lang="en-GB" dirty="0"/>
              <a:t>Think You Know Disney+?</a:t>
            </a:r>
          </a:p>
          <a:p>
            <a:endParaRPr lang="en-GB" dirty="0"/>
          </a:p>
        </p:txBody>
      </p:sp>
      <p:sp>
        <p:nvSpPr>
          <p:cNvPr id="11" name="Text Placeholder 4">
            <a:extLst>
              <a:ext uri="{FF2B5EF4-FFF2-40B4-BE49-F238E27FC236}">
                <a16:creationId xmlns:a16="http://schemas.microsoft.com/office/drawing/2014/main" id="{5405A1CD-1359-1159-B458-47E4DB982064}"/>
              </a:ext>
            </a:extLst>
          </p:cNvPr>
          <p:cNvSpPr>
            <a:spLocks noGrp="1"/>
          </p:cNvSpPr>
          <p:nvPr>
            <p:ph type="body" sz="quarter" idx="16"/>
          </p:nvPr>
        </p:nvSpPr>
        <p:spPr>
          <a:xfrm>
            <a:off x="508532" y="1703157"/>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defTabSz="654246">
              <a:lnSpc>
                <a:spcPct val="100000"/>
              </a:lnSpc>
              <a:spcBef>
                <a:spcPts val="0"/>
              </a:spcBef>
            </a:pPr>
            <a:r>
              <a:rPr lang="en-GB" altLang="en-US" sz="1300" dirty="0">
                <a:solidFill>
                  <a:srgbClr val="000000"/>
                </a:solidFill>
                <a:cs typeface="Arial" pitchFamily="34" charset="0"/>
              </a:rPr>
              <a:t>Whilst being synonymous with family friendly entertainment, Disney+ struggled to break away from the perception that the streaming service is solely for children’s content. Wanting to reach more mature audiences to emphasise the plethora of mature content available to stream, Disney+ aimed to drive a change in perception, boost sales and improve the brands position in the SVOD market. </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cs typeface="Arial" pitchFamily="34" charset="0"/>
              </a:rPr>
              <a:t>Plan</a:t>
            </a:r>
          </a:p>
          <a:p>
            <a:pPr defTabSz="654246">
              <a:lnSpc>
                <a:spcPct val="100000"/>
              </a:lnSpc>
              <a:spcBef>
                <a:spcPts val="0"/>
              </a:spcBef>
            </a:pPr>
            <a:r>
              <a:rPr lang="en-GB" altLang="en-US" sz="1300" dirty="0">
                <a:solidFill>
                  <a:srgbClr val="000000"/>
                </a:solidFill>
                <a:cs typeface="Arial" pitchFamily="34" charset="0"/>
              </a:rPr>
              <a:t>Wanting to primarily associate themselves with non-family titles to help challenge the existing perception, Disney+ creatively ran Blipverts across a range of films to reach parents and older audiences. </a:t>
            </a:r>
          </a:p>
          <a:p>
            <a:pPr defTabSz="654246">
              <a:lnSpc>
                <a:spcPct val="100000"/>
              </a:lnSpc>
              <a:spcBef>
                <a:spcPts val="0"/>
              </a:spcBef>
            </a:pPr>
            <a:r>
              <a:rPr lang="en-GB" altLang="en-US" sz="1300" dirty="0">
                <a:solidFill>
                  <a:srgbClr val="000000"/>
                </a:solidFill>
                <a:cs typeface="Arial" pitchFamily="34" charset="0"/>
              </a:rPr>
              <a:t>The Blipverts alternated between juxtaposing Disney+ titles e.g. Ratatouille and The Bear to show the variety of their content, emphasising the campaigns slogan “If you’re only seeing half the story, you don’t know what you’re missing”. The copy also aimed to provide shock value by playing the iconic Disney audio intro sound adjacent to crude and graphic lines from adult films, such as Poor Things when Emma Stone states, “I must go punch that baby!”, building on the perceptions of the departure from only family friendly entertainment.</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sp>
        <p:nvSpPr>
          <p:cNvPr id="12" name="Text Placeholder 5">
            <a:extLst>
              <a:ext uri="{FF2B5EF4-FFF2-40B4-BE49-F238E27FC236}">
                <a16:creationId xmlns:a16="http://schemas.microsoft.com/office/drawing/2014/main" id="{039A2793-E1EB-FE00-0D85-E8EBBE52902F}"/>
              </a:ext>
            </a:extLst>
          </p:cNvPr>
          <p:cNvSpPr>
            <a:spLocks noGrp="1"/>
          </p:cNvSpPr>
          <p:nvPr>
            <p:ph type="body" sz="quarter" idx="84"/>
          </p:nvPr>
        </p:nvSpPr>
        <p:spPr>
          <a:xfrm>
            <a:off x="6285398" y="3314536"/>
            <a:ext cx="5397318" cy="1306170"/>
          </a:xfrm>
        </p:spPr>
        <p:txBody>
          <a:bodyPr/>
          <a:lstStyle/>
          <a:p>
            <a:pPr indent="0" defTabSz="654246">
              <a:lnSpc>
                <a:spcPct val="100000"/>
              </a:lnSpc>
              <a:spcBef>
                <a:spcPts val="0"/>
              </a:spcBef>
            </a:pPr>
            <a:r>
              <a:rPr lang="en-GB" sz="1300" b="1" dirty="0"/>
              <a:t>Results</a:t>
            </a:r>
            <a:endParaRPr lang="en-GB" sz="1300" dirty="0"/>
          </a:p>
          <a:p>
            <a:pPr defTabSz="654246">
              <a:lnSpc>
                <a:spcPct val="100000"/>
              </a:lnSpc>
              <a:spcBef>
                <a:spcPts val="0"/>
              </a:spcBef>
            </a:pPr>
            <a:r>
              <a:rPr lang="en-GB" sz="1300" dirty="0">
                <a:solidFill>
                  <a:srgbClr val="000000"/>
                </a:solidFill>
              </a:rPr>
              <a:t>The campaign was a phenomenal success, especially in disrupting perceptions of the streaming service. Cinema was integral in effectively engaging with hard-to-reach audiences, with their ‘content for adults’ brand health metrics significantly increasing before the end of the final quarter of Disney's financial year.</a:t>
            </a:r>
          </a:p>
          <a:p>
            <a:pPr defTabSz="654246">
              <a:lnSpc>
                <a:spcPct val="100000"/>
              </a:lnSpc>
              <a:spcBef>
                <a:spcPts val="0"/>
              </a:spcBef>
            </a:pPr>
            <a:endParaRPr lang="en-GB" sz="1300" dirty="0">
              <a:solidFill>
                <a:srgbClr val="000000"/>
              </a:solidFill>
            </a:endParaRPr>
          </a:p>
          <a:p>
            <a:pPr defTabSz="654246">
              <a:lnSpc>
                <a:spcPct val="100000"/>
              </a:lnSpc>
              <a:spcBef>
                <a:spcPts val="0"/>
              </a:spcBef>
            </a:pPr>
            <a:endParaRPr lang="en-GB" sz="1300" dirty="0">
              <a:solidFill>
                <a:srgbClr val="000000"/>
              </a:solidFill>
            </a:endParaRPr>
          </a:p>
          <a:p>
            <a:pPr algn="ctr" defTabSz="654246">
              <a:lnSpc>
                <a:spcPct val="100000"/>
              </a:lnSpc>
              <a:spcBef>
                <a:spcPts val="0"/>
              </a:spcBef>
              <a:defRPr/>
            </a:pPr>
            <a:r>
              <a:rPr lang="en-GB" sz="1300" i="1" kern="100" dirty="0">
                <a:solidFill>
                  <a:srgbClr val="000000"/>
                </a:solidFill>
                <a:ea typeface="Aptos" panose="020B0004020202020204" pitchFamily="34" charset="0"/>
                <a:cs typeface="Aptos Serif" panose="020B0502040204020203" pitchFamily="18" charset="0"/>
              </a:rPr>
              <a:t>“</a:t>
            </a:r>
            <a:r>
              <a:rPr lang="en-GB" sz="1300" i="1" kern="100" dirty="0">
                <a:ea typeface="Aptos" panose="020B0004020202020204" pitchFamily="34" charset="0"/>
                <a:cs typeface="Aptos Serif" panose="020B0502040204020203" pitchFamily="18" charset="0"/>
              </a:rPr>
              <a:t>Our cinema presence across the Easter period was </a:t>
            </a:r>
            <a:r>
              <a:rPr lang="en-GB" sz="1300" b="1" i="1" kern="100" dirty="0">
                <a:ea typeface="Aptos" panose="020B0004020202020204" pitchFamily="34" charset="0"/>
                <a:cs typeface="Aptos Serif" panose="020B0502040204020203" pitchFamily="18" charset="0"/>
              </a:rPr>
              <a:t>key to the success of the campaign</a:t>
            </a:r>
            <a:r>
              <a:rPr lang="en-GB" sz="1300" i="1" kern="100" dirty="0">
                <a:ea typeface="Aptos" panose="020B0004020202020204" pitchFamily="34" charset="0"/>
                <a:cs typeface="Aptos Serif" panose="020B0502040204020203" pitchFamily="18" charset="0"/>
              </a:rPr>
              <a:t> </a:t>
            </a:r>
            <a:r>
              <a:rPr lang="en-GB" sz="1300" i="1" kern="100" dirty="0">
                <a:solidFill>
                  <a:srgbClr val="000000"/>
                </a:solidFill>
                <a:ea typeface="Aptos" panose="020B0004020202020204" pitchFamily="34" charset="0"/>
                <a:cs typeface="Aptos Serif" panose="020B0502040204020203" pitchFamily="18" charset="0"/>
              </a:rPr>
              <a:t>and has aided the job we need to do to tell people that we have content for them (and not just their kids!)” </a:t>
            </a:r>
          </a:p>
          <a:p>
            <a:pPr algn="ctr" defTabSz="654246">
              <a:lnSpc>
                <a:spcPct val="150000"/>
              </a:lnSpc>
              <a:spcBef>
                <a:spcPts val="0"/>
              </a:spcBef>
              <a:defRPr/>
            </a:pPr>
            <a:r>
              <a:rPr lang="en-GB" sz="1300" b="1" kern="100" dirty="0">
                <a:ea typeface="Aptos" panose="020B0004020202020204" pitchFamily="34" charset="0"/>
                <a:cs typeface="Arial" panose="020B0604020202020204" pitchFamily="34" charset="0"/>
              </a:rPr>
              <a:t>- </a:t>
            </a:r>
            <a:r>
              <a:rPr lang="en-GB" sz="1300" b="1" i="1" kern="100" dirty="0">
                <a:ea typeface="Aptos" panose="020B0004020202020204" pitchFamily="34" charset="0"/>
                <a:cs typeface="Arial" panose="020B0604020202020204" pitchFamily="34" charset="0"/>
              </a:rPr>
              <a:t>Nicole </a:t>
            </a:r>
            <a:r>
              <a:rPr lang="en-GB" sz="1300" b="1" i="1" kern="100" dirty="0" err="1">
                <a:ea typeface="Aptos" panose="020B0004020202020204" pitchFamily="34" charset="0"/>
                <a:cs typeface="Arial" panose="020B0604020202020204" pitchFamily="34" charset="0"/>
              </a:rPr>
              <a:t>Evangeli</a:t>
            </a:r>
            <a:r>
              <a:rPr lang="en-GB" sz="1300" b="1" i="1" kern="100" dirty="0">
                <a:ea typeface="Aptos" panose="020B0004020202020204" pitchFamily="34" charset="0"/>
                <a:cs typeface="Arial" panose="020B0604020202020204" pitchFamily="34" charset="0"/>
              </a:rPr>
              <a:t>, Brand Marketing Manager Disney+</a:t>
            </a:r>
          </a:p>
          <a:p>
            <a:pPr defTabSz="654246">
              <a:lnSpc>
                <a:spcPct val="100000"/>
              </a:lnSpc>
              <a:spcBef>
                <a:spcPts val="0"/>
              </a:spcBef>
            </a:pPr>
            <a:endParaRPr lang="en-GB" sz="1300" dirty="0">
              <a:solidFill>
                <a:srgbClr val="000000"/>
              </a:solidFill>
            </a:endParaRPr>
          </a:p>
          <a:p>
            <a:pPr indent="0" defTabSz="654246">
              <a:lnSpc>
                <a:spcPct val="100000"/>
              </a:lnSpc>
              <a:spcBef>
                <a:spcPts val="0"/>
              </a:spcBef>
            </a:pPr>
            <a:endParaRPr lang="en-GB" sz="1300" dirty="0">
              <a:solidFill>
                <a:srgbClr val="000000"/>
              </a:solidFill>
            </a:endParaRPr>
          </a:p>
        </p:txBody>
      </p:sp>
      <p:graphicFrame>
        <p:nvGraphicFramePr>
          <p:cNvPr id="13" name="Table 12">
            <a:extLst>
              <a:ext uri="{FF2B5EF4-FFF2-40B4-BE49-F238E27FC236}">
                <a16:creationId xmlns:a16="http://schemas.microsoft.com/office/drawing/2014/main" id="{C6DA46BB-B367-7B22-5F9C-13714756C525}"/>
              </a:ext>
            </a:extLst>
          </p:cNvPr>
          <p:cNvGraphicFramePr>
            <a:graphicFrameLocks noGrp="1"/>
          </p:cNvGraphicFramePr>
          <p:nvPr>
            <p:extLst>
              <p:ext uri="{D42A27DB-BD31-4B8C-83A1-F6EECF244321}">
                <p14:modId xmlns:p14="http://schemas.microsoft.com/office/powerpoint/2010/main" val="2978383922"/>
              </p:ext>
            </p:extLst>
          </p:nvPr>
        </p:nvGraphicFramePr>
        <p:xfrm>
          <a:off x="6285396" y="587877"/>
          <a:ext cx="5397320" cy="733934"/>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a:t>Publicis</a:t>
                      </a:r>
                    </a:p>
                  </a:txBody>
                  <a:tcPr marL="52167" marR="52167" marT="26083" marB="26083"/>
                </a:tc>
                <a:tc>
                  <a:txBody>
                    <a:bodyPr/>
                    <a:lstStyle/>
                    <a:p>
                      <a:r>
                        <a:rPr lang="en-GB" sz="1100" dirty="0"/>
                        <a:t>ABC1 Adults</a:t>
                      </a:r>
                    </a:p>
                  </a:txBody>
                  <a:tcPr marL="52167" marR="52167" marT="26083" marB="26083"/>
                </a:tc>
                <a:tc>
                  <a:txBody>
                    <a:bodyPr/>
                    <a:lstStyle/>
                    <a:p>
                      <a:r>
                        <a:rPr lang="en-GB" sz="1100" dirty="0"/>
                        <a:t>Film Packs/Blipverts</a:t>
                      </a:r>
                    </a:p>
                  </a:txBody>
                  <a:tcPr marL="52167" marR="52167" marT="26083" marB="26083"/>
                </a:tc>
                <a:tc>
                  <a:txBody>
                    <a:bodyPr/>
                    <a:lstStyle/>
                    <a:p>
                      <a:r>
                        <a:rPr lang="en-GB" sz="1100" dirty="0"/>
                        <a:t>10”, 30”</a:t>
                      </a:r>
                    </a:p>
                  </a:txBody>
                  <a:tcPr marL="52167" marR="52167" marT="26083" marB="26083"/>
                </a:tc>
                <a:extLst>
                  <a:ext uri="{0D108BD9-81ED-4DB2-BD59-A6C34878D82A}">
                    <a16:rowId xmlns:a16="http://schemas.microsoft.com/office/drawing/2014/main" val="3682919480"/>
                  </a:ext>
                </a:extLst>
              </a:tr>
            </a:tbl>
          </a:graphicData>
        </a:graphic>
      </p:graphicFrame>
      <p:pic>
        <p:nvPicPr>
          <p:cNvPr id="14" name="Picture Placeholder 36">
            <a:extLst>
              <a:ext uri="{FF2B5EF4-FFF2-40B4-BE49-F238E27FC236}">
                <a16:creationId xmlns:a16="http://schemas.microsoft.com/office/drawing/2014/main" id="{47DBFF12-4C08-35A2-475E-CF42285DC663}"/>
              </a:ext>
            </a:extLst>
          </p:cNvPr>
          <p:cNvPicPr>
            <a:picLocks noChangeAspect="1"/>
          </p:cNvPicPr>
          <p:nvPr/>
        </p:nvPicPr>
        <p:blipFill>
          <a:blip r:embed="rId2">
            <a:extLst>
              <a:ext uri="{28A0092B-C50C-407E-A947-70E740481C1C}">
                <a14:useLocalDpi xmlns:a14="http://schemas.microsoft.com/office/drawing/2010/main" val="0"/>
              </a:ext>
            </a:extLst>
          </a:blip>
          <a:srcRect l="5876" t="5539" r="937" b="29419"/>
          <a:stretch>
            <a:fillRect/>
          </a:stretch>
        </p:blipFill>
        <p:spPr>
          <a:xfrm>
            <a:off x="6285396" y="1632176"/>
            <a:ext cx="2590749" cy="1392472"/>
          </a:xfrm>
          <a:prstGeom prst="roundRect">
            <a:avLst>
              <a:gd name="adj" fmla="val 1469"/>
            </a:avLst>
          </a:prstGeom>
          <a:blipFill>
            <a:blip r:embed="rId3"/>
            <a:srcRect/>
            <a:stretch>
              <a:fillRect t="-43027" b="-43027"/>
            </a:stretch>
          </a:blipFill>
          <a:ln>
            <a:solidFill>
              <a:schemeClr val="tx1"/>
            </a:solidFill>
          </a:ln>
        </p:spPr>
      </p:pic>
      <p:pic>
        <p:nvPicPr>
          <p:cNvPr id="15" name="Picture Placeholder 36">
            <a:extLst>
              <a:ext uri="{FF2B5EF4-FFF2-40B4-BE49-F238E27FC236}">
                <a16:creationId xmlns:a16="http://schemas.microsoft.com/office/drawing/2014/main" id="{4606A4B9-A139-96D5-9BDF-0112981AA8E5}"/>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a:stretch/>
        </p:blipFill>
        <p:spPr>
          <a:xfrm>
            <a:off x="9091967" y="1632176"/>
            <a:ext cx="2590749" cy="1392472"/>
          </a:xfrm>
          <a:prstGeom prst="roundRect">
            <a:avLst>
              <a:gd name="adj" fmla="val 1469"/>
            </a:avLst>
          </a:prstGeom>
          <a:blipFill>
            <a:blip r:embed="rId3"/>
            <a:srcRect/>
            <a:stretch>
              <a:fillRect t="-43027" b="-43027"/>
            </a:stretch>
          </a:blipFill>
        </p:spPr>
      </p:pic>
    </p:spTree>
    <p:extLst>
      <p:ext uri="{BB962C8B-B14F-4D97-AF65-F5344CB8AC3E}">
        <p14:creationId xmlns:p14="http://schemas.microsoft.com/office/powerpoint/2010/main" val="3910752454"/>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111</TotalTime>
  <Words>445</Words>
  <Application>Microsoft Office PowerPoint</Application>
  <PresentationFormat>Widescreen</PresentationFormat>
  <Paragraphs>33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Disney+</vt:lpstr>
      <vt:lpstr>Disney+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9</cp:revision>
  <dcterms:created xsi:type="dcterms:W3CDTF">2026-06-18T13:58:37Z</dcterms:created>
  <dcterms:modified xsi:type="dcterms:W3CDTF">2026-07-31T09:30:59Z</dcterms:modified>
</cp:coreProperties>
</file>