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02"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FDC4C4E2-437B-4E7C-A75F-9117E9C2BD5F}">
          <p14:sldIdLst>
            <p14:sldId id="302"/>
          </p14:sldIdLst>
        </p14:section>
        <p14:section name="Detailed" id="{28BA1692-187D-4839-B670-93603D51E0E8}">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84"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22/07/2026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9E87D0E-FFF2-D3BB-52E2-FE277B371C33}"/>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7AE2CDC0-F834-53E4-3424-B49A337CA18D}"/>
              </a:ext>
            </a:extLst>
          </p:cNvPr>
          <p:cNvSpPr>
            <a:spLocks noGrp="1"/>
          </p:cNvSpPr>
          <p:nvPr>
            <p:ph type="title"/>
          </p:nvPr>
        </p:nvSpPr>
        <p:spPr>
          <a:xfrm>
            <a:off x="510922" y="476824"/>
            <a:ext cx="10837631" cy="525552"/>
          </a:xfrm>
        </p:spPr>
        <p:txBody>
          <a:bodyPr/>
          <a:lstStyle/>
          <a:p>
            <a:r>
              <a:rPr lang="en-GB" dirty="0"/>
              <a:t>Deliveroo</a:t>
            </a:r>
          </a:p>
        </p:txBody>
      </p:sp>
      <p:sp>
        <p:nvSpPr>
          <p:cNvPr id="11" name="Text Placeholder 4">
            <a:extLst>
              <a:ext uri="{FF2B5EF4-FFF2-40B4-BE49-F238E27FC236}">
                <a16:creationId xmlns:a16="http://schemas.microsoft.com/office/drawing/2014/main" id="{223B5AE1-F967-68F8-B7C4-C44B78C5A78B}"/>
              </a:ext>
            </a:extLst>
          </p:cNvPr>
          <p:cNvSpPr>
            <a:spLocks noGrp="1"/>
          </p:cNvSpPr>
          <p:nvPr>
            <p:ph type="body" sz="quarter" idx="16"/>
          </p:nvPr>
        </p:nvSpPr>
        <p:spPr>
          <a:xfrm>
            <a:off x="510922" y="1497331"/>
            <a:ext cx="6517108" cy="3984624"/>
          </a:xfrm>
        </p:spPr>
        <p:txBody>
          <a:bodyPr/>
          <a:lstStyle/>
          <a:p>
            <a:pPr indent="0" defTabSz="961844">
              <a:lnSpc>
                <a:spcPct val="100000"/>
              </a:lnSpc>
              <a:spcBef>
                <a:spcPts val="0"/>
              </a:spcBef>
              <a:buClr>
                <a:srgbClr val="FFFFFF"/>
              </a:buClr>
              <a:buSzPct val="100000"/>
              <a:defRPr/>
            </a:pPr>
            <a:r>
              <a:rPr lang="en-GB" sz="1300" b="1" dirty="0"/>
              <a:t>Background </a:t>
            </a:r>
          </a:p>
          <a:p>
            <a:pPr defTabSz="654246">
              <a:lnSpc>
                <a:spcPts val="1400"/>
              </a:lnSpc>
              <a:spcBef>
                <a:spcPts val="0"/>
              </a:spcBef>
            </a:pPr>
            <a:r>
              <a:rPr lang="en-GB" altLang="en-US" sz="1300" dirty="0">
                <a:solidFill>
                  <a:srgbClr val="000000"/>
                </a:solidFill>
                <a:cs typeface="Arial" pitchFamily="34" charset="0"/>
              </a:rPr>
              <a:t>With a goal to land what Deliveroo’s role at Christmas can be, the key for this campaign was to drive awareness, and ultimately create impact that would lead to increased consideration.</a:t>
            </a:r>
          </a:p>
          <a:p>
            <a:pPr defTabSz="654246">
              <a:lnSpc>
                <a:spcPts val="1400"/>
              </a:lnSpc>
              <a:spcBef>
                <a:spcPts val="0"/>
              </a:spcBef>
            </a:pPr>
            <a:endParaRPr lang="en-GB" sz="1300" b="1" dirty="0">
              <a:solidFill>
                <a:srgbClr val="000000"/>
              </a:solidFill>
            </a:endParaRPr>
          </a:p>
          <a:p>
            <a:pPr lvl="0" indent="0" defTabSz="961844">
              <a:lnSpc>
                <a:spcPts val="1400"/>
              </a:lnSpc>
              <a:spcBef>
                <a:spcPts val="0"/>
              </a:spcBef>
              <a:buClr>
                <a:srgbClr val="FFFFFF"/>
              </a:buClr>
              <a:buSzPct val="100000"/>
              <a:defRPr/>
            </a:pPr>
            <a:r>
              <a:rPr lang="en-GB" sz="1300" b="1" dirty="0">
                <a:solidFill>
                  <a:srgbClr val="000000"/>
                </a:solidFill>
              </a:rPr>
              <a:t>Plan</a:t>
            </a:r>
          </a:p>
          <a:p>
            <a:pPr lvl="0" indent="0" defTabSz="961844">
              <a:lnSpc>
                <a:spcPts val="1400"/>
              </a:lnSpc>
              <a:spcBef>
                <a:spcPts val="0"/>
              </a:spcBef>
              <a:buClr>
                <a:srgbClr val="FFFFFF"/>
              </a:buClr>
              <a:buSzPct val="100000"/>
              <a:defRPr/>
            </a:pPr>
            <a:r>
              <a:rPr lang="en-GB" sz="1300" dirty="0">
                <a:solidFill>
                  <a:srgbClr val="000000"/>
                </a:solidFill>
              </a:rPr>
              <a:t>Deliveroo combined its 30” on-screen spots - running in cherry picked films including </a:t>
            </a:r>
            <a:r>
              <a:rPr lang="en-GB" sz="1300" i="1" dirty="0">
                <a:solidFill>
                  <a:srgbClr val="000000"/>
                </a:solidFill>
              </a:rPr>
              <a:t>Encanto</a:t>
            </a:r>
            <a:r>
              <a:rPr lang="en-GB" sz="1300" dirty="0">
                <a:solidFill>
                  <a:srgbClr val="000000"/>
                </a:solidFill>
              </a:rPr>
              <a:t>, </a:t>
            </a:r>
            <a:r>
              <a:rPr lang="en-GB" sz="1300" i="1" dirty="0">
                <a:solidFill>
                  <a:srgbClr val="000000"/>
                </a:solidFill>
              </a:rPr>
              <a:t>Spider-Man No Way Home </a:t>
            </a:r>
            <a:r>
              <a:rPr lang="en-GB" sz="1300" dirty="0">
                <a:solidFill>
                  <a:srgbClr val="000000"/>
                </a:solidFill>
              </a:rPr>
              <a:t>and </a:t>
            </a:r>
            <a:r>
              <a:rPr lang="en-GB" sz="1300" i="1" dirty="0">
                <a:solidFill>
                  <a:srgbClr val="000000"/>
                </a:solidFill>
              </a:rPr>
              <a:t>The Matrix Resurrections </a:t>
            </a:r>
            <a:r>
              <a:rPr lang="en-GB" sz="1300" dirty="0">
                <a:solidFill>
                  <a:srgbClr val="000000"/>
                </a:solidFill>
              </a:rPr>
              <a:t>- with in foyer digital panels. This primed audiences to Deliveroo prior to seeing the movie and then provided them with a timely reminder post-film, closer to the point they might be considering a takeaway.</a:t>
            </a:r>
          </a:p>
          <a:p>
            <a:pPr lvl="0" indent="0" defTabSz="961844">
              <a:lnSpc>
                <a:spcPts val="1400"/>
              </a:lnSpc>
              <a:spcBef>
                <a:spcPts val="0"/>
              </a:spcBef>
              <a:buClr>
                <a:srgbClr val="FFFFFF"/>
              </a:buClr>
              <a:buSzPct val="100000"/>
              <a:defRPr/>
            </a:pPr>
            <a:endParaRPr lang="en-GB" sz="1300" dirty="0">
              <a:solidFill>
                <a:srgbClr val="000000"/>
              </a:solidFill>
            </a:endParaRPr>
          </a:p>
          <a:p>
            <a:pPr lvl="0" indent="0" defTabSz="961844">
              <a:lnSpc>
                <a:spcPts val="1400"/>
              </a:lnSpc>
              <a:spcBef>
                <a:spcPts val="0"/>
              </a:spcBef>
              <a:buClr>
                <a:srgbClr val="FFFFFF"/>
              </a:buClr>
              <a:buSzPct val="100000"/>
              <a:defRPr/>
            </a:pPr>
            <a:r>
              <a:rPr lang="en-GB" sz="1300" b="1" dirty="0"/>
              <a:t>Results</a:t>
            </a:r>
          </a:p>
          <a:p>
            <a:pPr lvl="0" indent="0" defTabSz="961844">
              <a:lnSpc>
                <a:spcPts val="1400"/>
              </a:lnSpc>
              <a:spcBef>
                <a:spcPts val="0"/>
              </a:spcBef>
              <a:buClr>
                <a:srgbClr val="FFFFFF"/>
              </a:buClr>
              <a:buSzPct val="100000"/>
              <a:defRPr/>
            </a:pPr>
            <a:endParaRPr lang="en-GB" sz="1300" b="1"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t>Over a third of those exposed said they were ‘extremely likely’ to consider Deliveroo, a +55% uplift vs. Control</a:t>
            </a:r>
          </a:p>
          <a:p>
            <a:pPr marL="285750" lvl="0" indent="-285750" defTabSz="961844">
              <a:lnSpc>
                <a:spcPts val="1400"/>
              </a:lnSpc>
              <a:spcBef>
                <a:spcPts val="0"/>
              </a:spcBef>
              <a:buClr>
                <a:schemeClr val="tx1"/>
              </a:buClr>
              <a:buSzPct val="100000"/>
              <a:buFont typeface="Arial" panose="020B0604020202020204" pitchFamily="34" charset="0"/>
              <a:buChar char="•"/>
              <a:defRPr/>
            </a:pPr>
            <a:endParaRPr lang="en-GB" sz="1300"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t>An +80% uplift for perception that </a:t>
            </a:r>
            <a:r>
              <a:rPr lang="en-GB" sz="1300" i="1" dirty="0"/>
              <a:t>‘Deliveroo food is exciting as a gift at Christmas’’</a:t>
            </a:r>
            <a:r>
              <a:rPr lang="en-GB" sz="1300" dirty="0"/>
              <a:t> amongst those exposed.</a:t>
            </a:r>
            <a:endParaRPr lang="en-GB" sz="1300" i="1" dirty="0"/>
          </a:p>
          <a:p>
            <a:pPr indent="0">
              <a:lnSpc>
                <a:spcPct val="100000"/>
              </a:lnSpc>
              <a:spcBef>
                <a:spcPts val="0"/>
              </a:spcBef>
            </a:pPr>
            <a:endParaRPr lang="en-GB" sz="1400" dirty="0"/>
          </a:p>
        </p:txBody>
      </p:sp>
      <p:pic>
        <p:nvPicPr>
          <p:cNvPr id="12" name="Picture Placeholder 10">
            <a:extLst>
              <a:ext uri="{FF2B5EF4-FFF2-40B4-BE49-F238E27FC236}">
                <a16:creationId xmlns:a16="http://schemas.microsoft.com/office/drawing/2014/main" id="{BBDC038D-EA28-848E-D421-7C109B2F4DB5}"/>
              </a:ext>
            </a:extLst>
          </p:cNvPr>
          <p:cNvPicPr>
            <a:picLocks noChangeAspect="1"/>
          </p:cNvPicPr>
          <p:nvPr/>
        </p:nvPicPr>
        <p:blipFill rotWithShape="1">
          <a:blip r:embed="rId2">
            <a:extLst>
              <a:ext uri="{28A0092B-C50C-407E-A947-70E740481C1C}">
                <a14:useLocalDpi xmlns:a14="http://schemas.microsoft.com/office/drawing/2010/main" val="0"/>
              </a:ext>
            </a:extLst>
          </a:blip>
          <a:srcRect t="17162" b="17162"/>
          <a:stretch/>
        </p:blipFill>
        <p:spPr>
          <a:xfrm>
            <a:off x="7277100" y="3589020"/>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A81E7FEC-436F-B790-8064-1614F610C667}"/>
              </a:ext>
            </a:extLst>
          </p:cNvPr>
          <p:cNvPicPr>
            <a:picLocks noChangeAspect="1"/>
          </p:cNvPicPr>
          <p:nvPr/>
        </p:nvPicPr>
        <p:blipFill rotWithShape="1">
          <a:blip r:embed="rId4">
            <a:extLst>
              <a:ext uri="{28A0092B-C50C-407E-A947-70E740481C1C}">
                <a14:useLocalDpi xmlns:a14="http://schemas.microsoft.com/office/drawing/2010/main" val="0"/>
              </a:ext>
            </a:extLst>
          </a:blip>
          <a:srcRect t="16604" b="16604"/>
          <a:stretch/>
        </p:blipFill>
        <p:spPr>
          <a:xfrm>
            <a:off x="7277100" y="1173162"/>
            <a:ext cx="4617720" cy="2316481"/>
          </a:xfrm>
          <a:prstGeom prst="roundRect">
            <a:avLst>
              <a:gd name="adj" fmla="val 1469"/>
            </a:avLst>
          </a:prstGeom>
          <a:blipFill>
            <a:blip r:embed="rId3"/>
            <a:srcRect/>
            <a:stretch>
              <a:fillRect t="-13649" b="-13649"/>
            </a:stretch>
          </a:blipFill>
        </p:spPr>
      </p:pic>
      <p:sp>
        <p:nvSpPr>
          <p:cNvPr id="14" name="TextBox 13">
            <a:extLst>
              <a:ext uri="{FF2B5EF4-FFF2-40B4-BE49-F238E27FC236}">
                <a16:creationId xmlns:a16="http://schemas.microsoft.com/office/drawing/2014/main" id="{735C1266-B842-994A-2913-DBEC52522C0E}"/>
              </a:ext>
            </a:extLst>
          </p:cNvPr>
          <p:cNvSpPr txBox="1"/>
          <p:nvPr/>
        </p:nvSpPr>
        <p:spPr>
          <a:xfrm>
            <a:off x="9497023" y="266752"/>
            <a:ext cx="2408649" cy="525551"/>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(Small) + Best Use of Innovation</a:t>
            </a:r>
          </a:p>
        </p:txBody>
      </p:sp>
    </p:spTree>
    <p:extLst>
      <p:ext uri="{BB962C8B-B14F-4D97-AF65-F5344CB8AC3E}">
        <p14:creationId xmlns:p14="http://schemas.microsoft.com/office/powerpoint/2010/main" val="3239403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F3344-C18F-1FB4-F575-ABCC07BD4905}"/>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5AA8967A-1B5D-3C0D-1E3C-12C4CD9E6BA0}"/>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141A6B52-5241-A7CB-E6BD-823778688A8F}"/>
              </a:ext>
            </a:extLst>
          </p:cNvPr>
          <p:cNvSpPr>
            <a:spLocks noGrp="1"/>
          </p:cNvSpPr>
          <p:nvPr>
            <p:ph type="title"/>
          </p:nvPr>
        </p:nvSpPr>
        <p:spPr>
          <a:xfrm>
            <a:off x="510922" y="476824"/>
            <a:ext cx="10837631" cy="525552"/>
          </a:xfrm>
        </p:spPr>
        <p:txBody>
          <a:bodyPr/>
          <a:lstStyle/>
          <a:p>
            <a:r>
              <a:rPr lang="en-GB" dirty="0"/>
              <a:t>Deliveroo</a:t>
            </a:r>
          </a:p>
        </p:txBody>
      </p:sp>
      <p:sp>
        <p:nvSpPr>
          <p:cNvPr id="10" name="Subtitle 3">
            <a:extLst>
              <a:ext uri="{FF2B5EF4-FFF2-40B4-BE49-F238E27FC236}">
                <a16:creationId xmlns:a16="http://schemas.microsoft.com/office/drawing/2014/main" id="{BF400017-FBA7-922D-ACDE-1B933F14EF03}"/>
              </a:ext>
            </a:extLst>
          </p:cNvPr>
          <p:cNvSpPr>
            <a:spLocks noGrp="1"/>
          </p:cNvSpPr>
          <p:nvPr>
            <p:ph type="subTitle" idx="1"/>
          </p:nvPr>
        </p:nvSpPr>
        <p:spPr>
          <a:xfrm>
            <a:off x="508532" y="1173679"/>
            <a:ext cx="6551835" cy="310347"/>
          </a:xfrm>
        </p:spPr>
        <p:txBody>
          <a:bodyPr/>
          <a:lstStyle/>
          <a:p>
            <a:r>
              <a:rPr lang="en-GB" dirty="0"/>
              <a:t>The Ultimate Gift</a:t>
            </a:r>
          </a:p>
          <a:p>
            <a:endParaRPr lang="en-GB" dirty="0"/>
          </a:p>
        </p:txBody>
      </p:sp>
      <p:sp>
        <p:nvSpPr>
          <p:cNvPr id="11" name="Text Placeholder 4">
            <a:extLst>
              <a:ext uri="{FF2B5EF4-FFF2-40B4-BE49-F238E27FC236}">
                <a16:creationId xmlns:a16="http://schemas.microsoft.com/office/drawing/2014/main" id="{5405A1CD-1359-1159-B458-47E4DB982064}"/>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Deliveroo exists understood its position in a highly competitive category and knew that Christmas has also always been a threat for food delivery brands. Therefore, their campaign's goal was to land what Deliveroo’s role at Christmas can be, wanting to also to drive awareness, improve perceptions and ultimately create an impact that would lead to increased consideration and action.</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solidFill>
                  <a:srgbClr val="000000"/>
                </a:solidFill>
                <a:cs typeface="Arial" pitchFamily="34" charset="0"/>
              </a:rPr>
              <a:t>Plan</a:t>
            </a:r>
            <a:endParaRPr lang="en-GB" altLang="en-US" sz="1300" b="1" dirty="0">
              <a:cs typeface="Arial" pitchFamily="34" charset="0"/>
            </a:endParaRPr>
          </a:p>
          <a:p>
            <a:pPr defTabSz="654246">
              <a:lnSpc>
                <a:spcPct val="100000"/>
              </a:lnSpc>
              <a:spcBef>
                <a:spcPts val="0"/>
              </a:spcBef>
            </a:pPr>
            <a:r>
              <a:rPr lang="en-GB" altLang="en-US" sz="1300" dirty="0">
                <a:solidFill>
                  <a:srgbClr val="000000"/>
                </a:solidFill>
                <a:cs typeface="Arial" pitchFamily="34" charset="0"/>
              </a:rPr>
              <a:t>Deliveroo combined its 30” on-screen spots - running in cherry picked films including </a:t>
            </a:r>
            <a:r>
              <a:rPr lang="en-GB" altLang="en-US" sz="1300" i="1" dirty="0">
                <a:solidFill>
                  <a:srgbClr val="000000"/>
                </a:solidFill>
                <a:cs typeface="Arial" pitchFamily="34" charset="0"/>
              </a:rPr>
              <a:t>Encanto</a:t>
            </a:r>
            <a:r>
              <a:rPr lang="en-GB" altLang="en-US" sz="1300" dirty="0">
                <a:solidFill>
                  <a:srgbClr val="000000"/>
                </a:solidFill>
                <a:cs typeface="Arial" pitchFamily="34" charset="0"/>
              </a:rPr>
              <a:t>, </a:t>
            </a:r>
            <a:r>
              <a:rPr lang="en-GB" altLang="en-US" sz="1300" i="1" dirty="0">
                <a:solidFill>
                  <a:srgbClr val="000000"/>
                </a:solidFill>
                <a:cs typeface="Arial" pitchFamily="34" charset="0"/>
              </a:rPr>
              <a:t>Spider-Man No Way Home </a:t>
            </a:r>
            <a:r>
              <a:rPr lang="en-GB" altLang="en-US" sz="1300" dirty="0">
                <a:solidFill>
                  <a:srgbClr val="000000"/>
                </a:solidFill>
                <a:cs typeface="Arial" pitchFamily="34" charset="0"/>
              </a:rPr>
              <a:t>and </a:t>
            </a:r>
            <a:r>
              <a:rPr lang="en-GB" altLang="en-US" sz="1300" i="1" dirty="0">
                <a:solidFill>
                  <a:srgbClr val="000000"/>
                </a:solidFill>
                <a:cs typeface="Arial" pitchFamily="34" charset="0"/>
              </a:rPr>
              <a:t>The Matrix Resurrections</a:t>
            </a:r>
            <a:r>
              <a:rPr lang="en-GB" altLang="en-US" sz="1300" dirty="0">
                <a:solidFill>
                  <a:srgbClr val="000000"/>
                </a:solidFill>
                <a:cs typeface="Arial" pitchFamily="34" charset="0"/>
              </a:rPr>
              <a:t> - with in foyer digital panels. This primed audiences to Deliveroo prior to seeing the movie and then provided them with a timelier reminder post-film, closer to the point they might be considering a takeaway.</a:t>
            </a:r>
          </a:p>
          <a:p>
            <a:pPr defTabSz="654246">
              <a:lnSpc>
                <a:spcPct val="100000"/>
              </a:lnSpc>
              <a:spcBef>
                <a:spcPts val="0"/>
              </a:spcBef>
            </a:pPr>
            <a:r>
              <a:rPr lang="en-GB" altLang="en-US" sz="1300" dirty="0">
                <a:solidFill>
                  <a:srgbClr val="000000"/>
                </a:solidFill>
                <a:cs typeface="Arial" pitchFamily="34" charset="0"/>
              </a:rPr>
              <a:t>Taking this one step further, Deliveroo worked with </a:t>
            </a:r>
            <a:r>
              <a:rPr lang="en-GB" altLang="en-US" sz="1300" dirty="0" err="1">
                <a:solidFill>
                  <a:srgbClr val="000000"/>
                </a:solidFill>
                <a:cs typeface="Arial" pitchFamily="34" charset="0"/>
              </a:rPr>
              <a:t>Mobsta</a:t>
            </a:r>
            <a:r>
              <a:rPr lang="en-GB" altLang="en-US" sz="1300" dirty="0">
                <a:solidFill>
                  <a:srgbClr val="000000"/>
                </a:solidFill>
                <a:cs typeface="Arial" pitchFamily="34" charset="0"/>
              </a:rPr>
              <a:t> to leverage mobile re-targeting – targeting devices that had visited the geofenced DCM cinemas, to reinforce the messaging and close the Deliveroo consumer journey, in turn driving post-film takeaway orders.</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2" name="Text Placeholder 5">
            <a:extLst>
              <a:ext uri="{FF2B5EF4-FFF2-40B4-BE49-F238E27FC236}">
                <a16:creationId xmlns:a16="http://schemas.microsoft.com/office/drawing/2014/main" id="{039A2793-E1EB-FE00-0D85-E8EBBE52902F}"/>
              </a:ext>
            </a:extLst>
          </p:cNvPr>
          <p:cNvSpPr>
            <a:spLocks noGrp="1"/>
          </p:cNvSpPr>
          <p:nvPr>
            <p:ph type="body" sz="quarter" idx="84"/>
          </p:nvPr>
        </p:nvSpPr>
        <p:spPr>
          <a:xfrm>
            <a:off x="6285398" y="3356264"/>
            <a:ext cx="5397318" cy="1934355"/>
          </a:xfrm>
        </p:spPr>
        <p:txBody>
          <a:bodyPr/>
          <a:lstStyle/>
          <a:p>
            <a:pPr indent="0" defTabSz="654246">
              <a:lnSpc>
                <a:spcPct val="100000"/>
              </a:lnSpc>
              <a:spcBef>
                <a:spcPts val="0"/>
              </a:spcBef>
            </a:pPr>
            <a:r>
              <a:rPr lang="en-GB" sz="1300" b="1" dirty="0"/>
              <a:t>Results</a:t>
            </a:r>
          </a:p>
          <a:p>
            <a:pPr defTabSz="654246">
              <a:lnSpc>
                <a:spcPct val="100000"/>
              </a:lnSpc>
              <a:spcBef>
                <a:spcPts val="0"/>
              </a:spcBef>
            </a:pPr>
            <a:r>
              <a:rPr lang="en-GB" sz="1300" dirty="0">
                <a:solidFill>
                  <a:srgbClr val="000000"/>
                </a:solidFill>
              </a:rPr>
              <a:t>The results highlight how maximising the full cinema experience can deliver on key campaign metrics.</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t>Driving Perceptions &amp; Consideration</a:t>
            </a:r>
          </a:p>
          <a:p>
            <a:pPr defTabSz="654246">
              <a:lnSpc>
                <a:spcPct val="100000"/>
              </a:lnSpc>
              <a:spcBef>
                <a:spcPts val="0"/>
              </a:spcBef>
            </a:pPr>
            <a:r>
              <a:rPr lang="en-GB" sz="1300" dirty="0">
                <a:solidFill>
                  <a:srgbClr val="000000"/>
                </a:solidFill>
              </a:rPr>
              <a:t>Over a third of those exposed said they were ‘extremely likely’ to consider Deliveroo, a +55% uplift vs. Control. An +80% uplift for perception that </a:t>
            </a:r>
            <a:r>
              <a:rPr lang="en-GB" sz="1300" i="1" dirty="0">
                <a:solidFill>
                  <a:srgbClr val="000000"/>
                </a:solidFill>
              </a:rPr>
              <a:t>‘Deliveroo food is exciting as a gift at Christmas’</a:t>
            </a:r>
            <a:r>
              <a:rPr lang="en-GB" sz="1300" dirty="0">
                <a:solidFill>
                  <a:srgbClr val="000000"/>
                </a:solidFill>
              </a:rPr>
              <a:t>, amongst those exposed.</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solidFill>
                  <a:srgbClr val="000000"/>
                </a:solidFill>
              </a:rPr>
              <a:t>Consumer Journey</a:t>
            </a:r>
          </a:p>
          <a:p>
            <a:pPr defTabSz="654246">
              <a:lnSpc>
                <a:spcPct val="100000"/>
              </a:lnSpc>
              <a:spcBef>
                <a:spcPts val="0"/>
              </a:spcBef>
            </a:pPr>
            <a:r>
              <a:rPr lang="en-GB" sz="1300" dirty="0">
                <a:solidFill>
                  <a:srgbClr val="000000"/>
                </a:solidFill>
              </a:rPr>
              <a:t>Over 2 in 5 Vue cinemagoers were also able to recall the in-foyer digital screen ads, and </a:t>
            </a:r>
            <a:r>
              <a:rPr lang="en-GB" sz="1300" dirty="0" err="1">
                <a:solidFill>
                  <a:srgbClr val="000000"/>
                </a:solidFill>
              </a:rPr>
              <a:t>Mobsta’s</a:t>
            </a:r>
            <a:r>
              <a:rPr lang="en-GB" sz="1300" dirty="0">
                <a:solidFill>
                  <a:srgbClr val="000000"/>
                </a:solidFill>
              </a:rPr>
              <a:t> research showed that the re-targeting drove additional uplifts in spontaneous (+4%) and prompted (+8%) awareness. </a:t>
            </a:r>
          </a:p>
          <a:p>
            <a:pPr indent="0" defTabSz="654246">
              <a:lnSpc>
                <a:spcPct val="100000"/>
              </a:lnSpc>
              <a:spcBef>
                <a:spcPts val="0"/>
              </a:spcBef>
            </a:pPr>
            <a:endParaRPr lang="en-GB" sz="1300" dirty="0">
              <a:solidFill>
                <a:srgbClr val="000000"/>
              </a:solidFill>
            </a:endParaRPr>
          </a:p>
        </p:txBody>
      </p:sp>
      <p:graphicFrame>
        <p:nvGraphicFramePr>
          <p:cNvPr id="13" name="Table 12">
            <a:extLst>
              <a:ext uri="{FF2B5EF4-FFF2-40B4-BE49-F238E27FC236}">
                <a16:creationId xmlns:a16="http://schemas.microsoft.com/office/drawing/2014/main" id="{C6DA46BB-B367-7B22-5F9C-13714756C525}"/>
              </a:ext>
            </a:extLst>
          </p:cNvPr>
          <p:cNvGraphicFramePr>
            <a:graphicFrameLocks noGrp="1"/>
          </p:cNvGraphicFramePr>
          <p:nvPr>
            <p:extLst>
              <p:ext uri="{D42A27DB-BD31-4B8C-83A1-F6EECF244321}">
                <p14:modId xmlns:p14="http://schemas.microsoft.com/office/powerpoint/2010/main" val="3084031822"/>
              </p:ext>
            </p:extLst>
          </p:nvPr>
        </p:nvGraphicFramePr>
        <p:xfrm>
          <a:off x="6285396" y="883606"/>
          <a:ext cx="5397320" cy="754413"/>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Initiative</a:t>
                      </a:r>
                    </a:p>
                  </a:txBody>
                  <a:tcPr marL="52167" marR="52167" marT="26083" marB="26083"/>
                </a:tc>
                <a:tc>
                  <a:txBody>
                    <a:bodyPr/>
                    <a:lstStyle/>
                    <a:p>
                      <a:r>
                        <a:rPr lang="en-GB" sz="1100" dirty="0"/>
                        <a:t>16-34 Adults</a:t>
                      </a:r>
                    </a:p>
                  </a:txBody>
                  <a:tcPr marL="52167" marR="52167" marT="26083" marB="26083"/>
                </a:tc>
                <a:tc>
                  <a:txBody>
                    <a:bodyPr/>
                    <a:lstStyle/>
                    <a:p>
                      <a:r>
                        <a:rPr lang="en-GB" sz="1100" dirty="0"/>
                        <a:t>HFSS AGP + Film Packs</a:t>
                      </a:r>
                    </a:p>
                  </a:txBody>
                  <a:tcPr marL="52167" marR="52167" marT="26083" marB="26083"/>
                </a:tc>
                <a:tc>
                  <a:txBody>
                    <a:bodyPr/>
                    <a:lstStyle/>
                    <a:p>
                      <a:r>
                        <a:rPr lang="en-GB" sz="1100" dirty="0"/>
                        <a:t>30”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47DBFF12-4C08-35A2-475E-CF42285DC663}"/>
              </a:ext>
            </a:extLst>
          </p:cNvPr>
          <p:cNvPicPr>
            <a:picLocks noChangeAspect="1"/>
          </p:cNvPicPr>
          <p:nvPr/>
        </p:nvPicPr>
        <p:blipFill>
          <a:blip r:embed="rId2">
            <a:extLst>
              <a:ext uri="{28A0092B-C50C-407E-A947-70E740481C1C}">
                <a14:useLocalDpi xmlns:a14="http://schemas.microsoft.com/office/drawing/2010/main" val="0"/>
              </a:ext>
            </a:extLst>
          </a:blip>
          <a:srcRect l="3302" r="3302"/>
          <a:stretch/>
        </p:blipFill>
        <p:spPr>
          <a:xfrm>
            <a:off x="6285395" y="1839005"/>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4606A4B9-A139-96D5-9BDF-0112981AA8E5}"/>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p:blipFill>
        <p:spPr>
          <a:xfrm>
            <a:off x="9091967" y="1839005"/>
            <a:ext cx="2590749" cy="1392472"/>
          </a:xfrm>
          <a:prstGeom prst="roundRect">
            <a:avLst>
              <a:gd name="adj" fmla="val 1469"/>
            </a:avLst>
          </a:prstGeom>
          <a:blipFill>
            <a:blip r:embed="rId3"/>
            <a:srcRect/>
            <a:stretch>
              <a:fillRect t="-43027" b="-43027"/>
            </a:stretch>
          </a:blipFill>
        </p:spPr>
      </p:pic>
      <p:sp>
        <p:nvSpPr>
          <p:cNvPr id="16" name="TextBox 15">
            <a:extLst>
              <a:ext uri="{FF2B5EF4-FFF2-40B4-BE49-F238E27FC236}">
                <a16:creationId xmlns:a16="http://schemas.microsoft.com/office/drawing/2014/main" id="{0F7F645F-1CB8-6635-4721-AD292B516A8A}"/>
              </a:ext>
            </a:extLst>
          </p:cNvPr>
          <p:cNvSpPr txBox="1"/>
          <p:nvPr/>
        </p:nvSpPr>
        <p:spPr>
          <a:xfrm>
            <a:off x="9497023" y="266753"/>
            <a:ext cx="2408649" cy="525552"/>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(Small) + Best Use of Innovation </a:t>
            </a:r>
          </a:p>
        </p:txBody>
      </p:sp>
    </p:spTree>
    <p:extLst>
      <p:ext uri="{BB962C8B-B14F-4D97-AF65-F5344CB8AC3E}">
        <p14:creationId xmlns:p14="http://schemas.microsoft.com/office/powerpoint/2010/main" val="3910752454"/>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TotalTime>
  <Words>483</Words>
  <Application>Microsoft Office PowerPoint</Application>
  <PresentationFormat>Widescreen</PresentationFormat>
  <Paragraphs>40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Helvetica Neue Light</vt:lpstr>
      <vt:lpstr>Inter 24pt Medium</vt:lpstr>
      <vt:lpstr>Inter Tight</vt:lpstr>
      <vt:lpstr>04. Text</vt:lpstr>
      <vt:lpstr>Deliveroo</vt:lpstr>
      <vt:lpstr>Deliveroo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10</cp:revision>
  <dcterms:created xsi:type="dcterms:W3CDTF">2026-06-18T13:58:37Z</dcterms:created>
  <dcterms:modified xsi:type="dcterms:W3CDTF">2026-07-22T10:20:17Z</dcterms:modified>
</cp:coreProperties>
</file>