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32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9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914" y="7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194A5A-77A1-4A5A-9712-F0BC94906E6C}" type="datetimeFigureOut">
              <a:rPr lang="en-GB" smtClean="0"/>
              <a:t>31/07/2026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F90537-5482-42BC-A2C3-D2D858C9C020}" type="slidenum">
              <a:rPr lang="en-GB" smtClean="0"/>
              <a:t>‹#›</a:t>
            </a:fld>
            <a:endParaRPr lang="en-GB"/>
          </a:p>
        </p:txBody>
      </p:sp>
    </p:spTree>
    <p:extLst>
      <p:ext uri="{BB962C8B-B14F-4D97-AF65-F5344CB8AC3E}">
        <p14:creationId xmlns:p14="http://schemas.microsoft.com/office/powerpoint/2010/main" val="71594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F90537-5482-42BC-A2C3-D2D858C9C020}" type="slidenum">
              <a:rPr lang="en-GB" smtClean="0"/>
              <a:t>1</a:t>
            </a:fld>
            <a:endParaRPr lang="en-GB"/>
          </a:p>
        </p:txBody>
      </p:sp>
    </p:spTree>
    <p:extLst>
      <p:ext uri="{BB962C8B-B14F-4D97-AF65-F5344CB8AC3E}">
        <p14:creationId xmlns:p14="http://schemas.microsoft.com/office/powerpoint/2010/main" val="42597864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31/07/2026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2FEFF-E680-35D2-61BA-332972CCEAC5}"/>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04B96AC1-42AA-9C50-AF54-F9DD04BECD62}"/>
              </a:ext>
            </a:extLst>
          </p:cNvPr>
          <p:cNvSpPr>
            <a:spLocks noGrp="1"/>
          </p:cNvSpPr>
          <p:nvPr>
            <p:ph type="body" sz="quarter" idx="83"/>
          </p:nvPr>
        </p:nvSpPr>
        <p:spPr>
          <a:xfrm>
            <a:off x="6588682" y="6480592"/>
            <a:ext cx="5398076" cy="157051"/>
          </a:xfrm>
        </p:spPr>
        <p:txBody>
          <a:bodyPr/>
          <a:lstStyle/>
          <a:p>
            <a:endParaRPr lang="en-GB"/>
          </a:p>
        </p:txBody>
      </p:sp>
      <p:sp>
        <p:nvSpPr>
          <p:cNvPr id="9" name="Title 2">
            <a:extLst>
              <a:ext uri="{FF2B5EF4-FFF2-40B4-BE49-F238E27FC236}">
                <a16:creationId xmlns:a16="http://schemas.microsoft.com/office/drawing/2014/main" id="{B99F53F7-5683-20DA-83DA-A9559088B48F}"/>
              </a:ext>
            </a:extLst>
          </p:cNvPr>
          <p:cNvSpPr>
            <a:spLocks noGrp="1"/>
          </p:cNvSpPr>
          <p:nvPr>
            <p:ph type="title"/>
          </p:nvPr>
        </p:nvSpPr>
        <p:spPr>
          <a:xfrm>
            <a:off x="510922" y="476824"/>
            <a:ext cx="10837631" cy="525552"/>
          </a:xfrm>
        </p:spPr>
        <p:txBody>
          <a:bodyPr/>
          <a:lstStyle/>
          <a:p>
            <a:r>
              <a:rPr lang="en-GB" dirty="0"/>
              <a:t>Halifax</a:t>
            </a:r>
          </a:p>
        </p:txBody>
      </p:sp>
      <p:sp>
        <p:nvSpPr>
          <p:cNvPr id="10" name="Subtitle 3">
            <a:extLst>
              <a:ext uri="{FF2B5EF4-FFF2-40B4-BE49-F238E27FC236}">
                <a16:creationId xmlns:a16="http://schemas.microsoft.com/office/drawing/2014/main" id="{E2508AE0-F670-4444-44CF-1E85578A61AF}"/>
              </a:ext>
            </a:extLst>
          </p:cNvPr>
          <p:cNvSpPr>
            <a:spLocks noGrp="1"/>
          </p:cNvSpPr>
          <p:nvPr>
            <p:ph type="subTitle" idx="1"/>
          </p:nvPr>
        </p:nvSpPr>
        <p:spPr>
          <a:xfrm>
            <a:off x="508532" y="1173679"/>
            <a:ext cx="6551835" cy="310347"/>
          </a:xfrm>
        </p:spPr>
        <p:txBody>
          <a:bodyPr/>
          <a:lstStyle/>
          <a:p>
            <a:r>
              <a:rPr lang="en-GB" dirty="0"/>
              <a:t>‘Make It Happen’</a:t>
            </a:r>
          </a:p>
          <a:p>
            <a:endParaRPr lang="en-GB" dirty="0"/>
          </a:p>
        </p:txBody>
      </p:sp>
      <p:sp>
        <p:nvSpPr>
          <p:cNvPr id="11" name="Text Placeholder 4">
            <a:extLst>
              <a:ext uri="{FF2B5EF4-FFF2-40B4-BE49-F238E27FC236}">
                <a16:creationId xmlns:a16="http://schemas.microsoft.com/office/drawing/2014/main" id="{4F000FF0-1EF7-2CF5-4D04-BF479B223359}"/>
              </a:ext>
            </a:extLst>
          </p:cNvPr>
          <p:cNvSpPr>
            <a:spLocks noGrp="1"/>
          </p:cNvSpPr>
          <p:nvPr>
            <p:ph type="body" sz="quarter" idx="16"/>
          </p:nvPr>
        </p:nvSpPr>
        <p:spPr>
          <a:xfrm>
            <a:off x="508532" y="1484026"/>
            <a:ext cx="5397318" cy="4313270"/>
          </a:xfrm>
        </p:spPr>
        <p:txBody>
          <a:bodyPr/>
          <a:lstStyle/>
          <a:p>
            <a:pPr indent="0" defTabSz="654246">
              <a:lnSpc>
                <a:spcPct val="100000"/>
              </a:lnSpc>
              <a:spcBef>
                <a:spcPts val="0"/>
              </a:spcBef>
            </a:pPr>
            <a:r>
              <a:rPr lang="en-GB" altLang="en-US" sz="1100" b="1" dirty="0">
                <a:cs typeface="Arial" pitchFamily="34" charset="0"/>
              </a:rPr>
              <a:t>Background</a:t>
            </a:r>
          </a:p>
          <a:p>
            <a:pPr marR="0" lvl="0" indent="0" algn="l" defTabSz="654246" rtl="0" eaLnBrk="1" fontAlgn="auto" latinLnBrk="0" hangingPunct="1">
              <a:lnSpc>
                <a:spcPct val="100000"/>
              </a:lnSpc>
              <a:spcBef>
                <a:spcPts val="0"/>
              </a:spcBef>
              <a:spcAft>
                <a:spcPts val="0"/>
              </a:spcAft>
              <a:buClr>
                <a:srgbClr val="000000"/>
              </a:buClr>
              <a:buSzPct val="100000"/>
              <a:tabLst/>
              <a:defRPr/>
            </a:pPr>
            <a:r>
              <a:rPr kumimoji="0" lang="en-GB" sz="1100" b="0" i="0" u="none" strike="noStrike" kern="1200" cap="none" spc="0" normalizeH="0" baseline="0" noProof="0" dirty="0">
                <a:ln>
                  <a:noFill/>
                </a:ln>
                <a:solidFill>
                  <a:srgbClr val="000000"/>
                </a:solidFill>
                <a:effectLst/>
                <a:uLnTx/>
                <a:uFillTx/>
                <a:ea typeface="+mn-ea"/>
                <a:cs typeface="+mn-cs"/>
              </a:rPr>
              <a:t>The banking market has changed dramatically over the last 10 years. The introduction of innovative ‘fintech’ brands (e.g. Monzo, Starling, N26) has fuelled competition, giving consumers more control, easier access and</a:t>
            </a:r>
          </a:p>
          <a:p>
            <a:pPr marR="0" lvl="0" indent="0" algn="l" defTabSz="654246" rtl="0" eaLnBrk="1" fontAlgn="auto" latinLnBrk="0" hangingPunct="1">
              <a:lnSpc>
                <a:spcPct val="100000"/>
              </a:lnSpc>
              <a:spcBef>
                <a:spcPts val="0"/>
              </a:spcBef>
              <a:spcAft>
                <a:spcPts val="0"/>
              </a:spcAft>
              <a:buClr>
                <a:srgbClr val="000000"/>
              </a:buClr>
              <a:buSzPct val="100000"/>
              <a:tabLst/>
              <a:defRPr/>
            </a:pPr>
            <a:r>
              <a:rPr kumimoji="0" lang="en-GB" sz="1100" b="0" i="0" u="none" strike="noStrike" kern="1200" cap="none" spc="0" normalizeH="0" baseline="0" noProof="0" dirty="0">
                <a:ln>
                  <a:noFill/>
                </a:ln>
                <a:solidFill>
                  <a:srgbClr val="000000"/>
                </a:solidFill>
                <a:effectLst/>
                <a:uLnTx/>
                <a:uFillTx/>
                <a:ea typeface="+mn-ea"/>
                <a:cs typeface="+mn-cs"/>
              </a:rPr>
              <a:t>ultimately a greater pool of providers to choose from.</a:t>
            </a:r>
          </a:p>
          <a:p>
            <a:pPr marR="0" lvl="0" indent="0" algn="l" defTabSz="654246" rtl="0" eaLnBrk="1" fontAlgn="auto" latinLnBrk="0" hangingPunct="1">
              <a:lnSpc>
                <a:spcPct val="100000"/>
              </a:lnSpc>
              <a:spcBef>
                <a:spcPts val="0"/>
              </a:spcBef>
              <a:spcAft>
                <a:spcPts val="0"/>
              </a:spcAft>
              <a:buClr>
                <a:srgbClr val="000000"/>
              </a:buClr>
              <a:buSzPct val="100000"/>
              <a:tabLst/>
              <a:defRPr/>
            </a:pPr>
            <a:endParaRPr kumimoji="0" lang="en-GB" sz="1100" b="0" i="0" u="none" strike="noStrike" kern="1200" cap="none" spc="0" normalizeH="0" baseline="0" noProof="0" dirty="0">
              <a:ln>
                <a:noFill/>
              </a:ln>
              <a:solidFill>
                <a:srgbClr val="000000"/>
              </a:solidFill>
              <a:effectLst/>
              <a:uLnTx/>
              <a:uFillTx/>
              <a:ea typeface="+mn-ea"/>
              <a:cs typeface="+mn-cs"/>
            </a:endParaRPr>
          </a:p>
          <a:p>
            <a:pPr marR="0" lvl="0" indent="0" algn="l" defTabSz="654246" rtl="0" eaLnBrk="1" fontAlgn="auto" latinLnBrk="0" hangingPunct="1">
              <a:lnSpc>
                <a:spcPct val="100000"/>
              </a:lnSpc>
              <a:spcBef>
                <a:spcPts val="0"/>
              </a:spcBef>
              <a:spcAft>
                <a:spcPts val="0"/>
              </a:spcAft>
              <a:buClr>
                <a:srgbClr val="000000"/>
              </a:buClr>
              <a:buSzPct val="100000"/>
              <a:tabLst/>
              <a:defRPr/>
            </a:pPr>
            <a:r>
              <a:rPr kumimoji="0" lang="en-GB" sz="1100" b="0" i="0" u="none" strike="noStrike" kern="1200" cap="none" spc="0" normalizeH="0" baseline="0" noProof="0" dirty="0">
                <a:ln>
                  <a:noFill/>
                </a:ln>
                <a:solidFill>
                  <a:srgbClr val="000000"/>
                </a:solidFill>
                <a:effectLst/>
                <a:uLnTx/>
                <a:uFillTx/>
                <a:ea typeface="+mn-ea"/>
                <a:cs typeface="+mn-cs"/>
              </a:rPr>
              <a:t>In order to retain and attract customers, Halifax wanted to strengthen its emotional connection with consumers and ensure the bank continued to stay relevant and ultimately drive trust and consideration for its various</a:t>
            </a:r>
          </a:p>
          <a:p>
            <a:pPr marR="0" lvl="0" indent="0" algn="l" defTabSz="654246" rtl="0" eaLnBrk="1" fontAlgn="auto" latinLnBrk="0" hangingPunct="1">
              <a:lnSpc>
                <a:spcPct val="100000"/>
              </a:lnSpc>
              <a:spcBef>
                <a:spcPts val="0"/>
              </a:spcBef>
              <a:spcAft>
                <a:spcPts val="0"/>
              </a:spcAft>
              <a:buClr>
                <a:srgbClr val="000000"/>
              </a:buClr>
              <a:buSzPct val="100000"/>
              <a:tabLst/>
              <a:defRPr/>
            </a:pPr>
            <a:r>
              <a:rPr kumimoji="0" lang="en-GB" sz="1100" b="0" i="0" u="none" strike="noStrike" kern="1200" cap="none" spc="0" normalizeH="0" baseline="0" noProof="0" dirty="0">
                <a:ln>
                  <a:noFill/>
                </a:ln>
                <a:solidFill>
                  <a:srgbClr val="000000"/>
                </a:solidFill>
                <a:effectLst/>
                <a:uLnTx/>
                <a:uFillTx/>
                <a:ea typeface="+mn-ea"/>
                <a:cs typeface="+mn-cs"/>
              </a:rPr>
              <a:t>products.</a:t>
            </a:r>
          </a:p>
          <a:p>
            <a:pPr marR="0" lvl="0" indent="0" algn="l" defTabSz="654246" rtl="0" eaLnBrk="1" fontAlgn="auto" latinLnBrk="0" hangingPunct="1">
              <a:lnSpc>
                <a:spcPct val="100000"/>
              </a:lnSpc>
              <a:spcBef>
                <a:spcPts val="0"/>
              </a:spcBef>
              <a:spcAft>
                <a:spcPts val="0"/>
              </a:spcAft>
              <a:buClr>
                <a:srgbClr val="000000"/>
              </a:buClr>
              <a:buSzPct val="100000"/>
              <a:tabLst/>
              <a:defRPr/>
            </a:pPr>
            <a:endParaRPr lang="en-GB" altLang="en-US" sz="1100" dirty="0">
              <a:solidFill>
                <a:srgbClr val="000000"/>
              </a:solidFill>
              <a:cs typeface="Arial" pitchFamily="34" charset="0"/>
            </a:endParaRPr>
          </a:p>
          <a:p>
            <a:pPr indent="0" defTabSz="654246">
              <a:lnSpc>
                <a:spcPct val="100000"/>
              </a:lnSpc>
              <a:spcBef>
                <a:spcPts val="0"/>
              </a:spcBef>
            </a:pPr>
            <a:r>
              <a:rPr lang="en-GB" altLang="en-US" sz="1100" b="1" dirty="0">
                <a:cs typeface="Arial" pitchFamily="34" charset="0"/>
              </a:rPr>
              <a:t>Plan</a:t>
            </a:r>
          </a:p>
          <a:p>
            <a:pPr marR="0" lvl="0" indent="0" algn="l" defTabSz="654246" rtl="0" eaLnBrk="1" fontAlgn="auto" latinLnBrk="0" hangingPunct="1">
              <a:lnSpc>
                <a:spcPct val="100000"/>
              </a:lnSpc>
              <a:spcBef>
                <a:spcPts val="0"/>
              </a:spcBef>
              <a:spcAft>
                <a:spcPts val="0"/>
              </a:spcAft>
              <a:buClr>
                <a:srgbClr val="000000"/>
              </a:buClr>
              <a:buSzPct val="100000"/>
              <a:tabLst/>
              <a:defRPr/>
            </a:pPr>
            <a:r>
              <a:rPr lang="en-GB" altLang="en-US" sz="1100" dirty="0">
                <a:solidFill>
                  <a:srgbClr val="000000"/>
                </a:solidFill>
                <a:cs typeface="Arial" pitchFamily="34" charset="0"/>
              </a:rPr>
              <a:t>Halifax wanted to engage audiences to demonstrate the joy they can bring customers by helping make their dreams of buying a home a reality, a joy that was embodied in the ad by a new energetic slinky character.</a:t>
            </a:r>
          </a:p>
          <a:p>
            <a:pPr marR="0" lvl="0" indent="0" algn="l" defTabSz="654246" rtl="0" eaLnBrk="1" fontAlgn="auto" latinLnBrk="0" hangingPunct="1">
              <a:lnSpc>
                <a:spcPct val="100000"/>
              </a:lnSpc>
              <a:spcBef>
                <a:spcPts val="0"/>
              </a:spcBef>
              <a:spcAft>
                <a:spcPts val="0"/>
              </a:spcAft>
              <a:buClr>
                <a:srgbClr val="000000"/>
              </a:buClr>
              <a:buSzPct val="100000"/>
              <a:tabLst/>
              <a:defRPr/>
            </a:pPr>
            <a:endParaRPr lang="en-GB" altLang="en-US" sz="1100" dirty="0">
              <a:solidFill>
                <a:srgbClr val="000000"/>
              </a:solidFill>
              <a:cs typeface="Arial" pitchFamily="34" charset="0"/>
            </a:endParaRPr>
          </a:p>
          <a:p>
            <a:pPr marR="0" lvl="0" indent="0" algn="l" defTabSz="654246" rtl="0" eaLnBrk="1" fontAlgn="auto" latinLnBrk="0" hangingPunct="1">
              <a:lnSpc>
                <a:spcPct val="100000"/>
              </a:lnSpc>
              <a:spcBef>
                <a:spcPts val="0"/>
              </a:spcBef>
              <a:spcAft>
                <a:spcPts val="0"/>
              </a:spcAft>
              <a:buClr>
                <a:srgbClr val="000000"/>
              </a:buClr>
              <a:buSzPct val="100000"/>
              <a:tabLst/>
              <a:defRPr/>
            </a:pPr>
            <a:r>
              <a:rPr lang="en-GB" altLang="en-US" sz="1100" dirty="0">
                <a:solidFill>
                  <a:srgbClr val="000000"/>
                </a:solidFill>
                <a:cs typeface="Arial" pitchFamily="34" charset="0"/>
              </a:rPr>
              <a:t>Cinema’s unrivalled impact and attentive audience provided Halifax with the perfect environment to showcase </a:t>
            </a:r>
            <a:r>
              <a:rPr lang="en-GB" altLang="en-US" sz="1100" dirty="0" err="1">
                <a:solidFill>
                  <a:srgbClr val="000000"/>
                </a:solidFill>
                <a:cs typeface="Arial" pitchFamily="34" charset="0"/>
              </a:rPr>
              <a:t>itsbnew</a:t>
            </a:r>
            <a:r>
              <a:rPr lang="en-GB" altLang="en-US" sz="1100" dirty="0">
                <a:solidFill>
                  <a:srgbClr val="000000"/>
                </a:solidFill>
                <a:cs typeface="Arial" pitchFamily="34" charset="0"/>
              </a:rPr>
              <a:t> advert, enabling the brand to spark a stronger emotional connection and make a positive impression on a</a:t>
            </a:r>
          </a:p>
          <a:p>
            <a:pPr marR="0" lvl="0" indent="0" algn="l" defTabSz="654246" rtl="0" eaLnBrk="1" fontAlgn="auto" latinLnBrk="0" hangingPunct="1">
              <a:lnSpc>
                <a:spcPct val="100000"/>
              </a:lnSpc>
              <a:spcBef>
                <a:spcPts val="0"/>
              </a:spcBef>
              <a:spcAft>
                <a:spcPts val="0"/>
              </a:spcAft>
              <a:buClr>
                <a:srgbClr val="000000"/>
              </a:buClr>
              <a:buSzPct val="100000"/>
              <a:tabLst/>
              <a:defRPr/>
            </a:pPr>
            <a:r>
              <a:rPr lang="en-GB" altLang="en-US" sz="1100" dirty="0">
                <a:solidFill>
                  <a:srgbClr val="000000"/>
                </a:solidFill>
                <a:cs typeface="Arial" pitchFamily="34" charset="0"/>
              </a:rPr>
              <a:t>lighter TV viewing audience.</a:t>
            </a:r>
          </a:p>
          <a:p>
            <a:pPr marR="0" lvl="0" indent="0" algn="l" defTabSz="654246" rtl="0" eaLnBrk="1" fontAlgn="auto" latinLnBrk="0" hangingPunct="1">
              <a:lnSpc>
                <a:spcPct val="100000"/>
              </a:lnSpc>
              <a:spcBef>
                <a:spcPts val="0"/>
              </a:spcBef>
              <a:spcAft>
                <a:spcPts val="0"/>
              </a:spcAft>
              <a:buClr>
                <a:srgbClr val="000000"/>
              </a:buClr>
              <a:buSzPct val="100000"/>
              <a:tabLst/>
              <a:defRPr/>
            </a:pPr>
            <a:endParaRPr lang="en-GB" altLang="en-US" sz="1100" dirty="0">
              <a:solidFill>
                <a:srgbClr val="000000"/>
              </a:solidFill>
              <a:cs typeface="Arial" pitchFamily="34" charset="0"/>
            </a:endParaRPr>
          </a:p>
          <a:p>
            <a:pPr marR="0" lvl="0" indent="0" algn="l" defTabSz="654246" rtl="0" eaLnBrk="1" fontAlgn="auto" latinLnBrk="0" hangingPunct="1">
              <a:lnSpc>
                <a:spcPct val="100000"/>
              </a:lnSpc>
              <a:spcBef>
                <a:spcPts val="0"/>
              </a:spcBef>
              <a:spcAft>
                <a:spcPts val="0"/>
              </a:spcAft>
              <a:buClr>
                <a:srgbClr val="000000"/>
              </a:buClr>
              <a:buSzPct val="100000"/>
              <a:tabLst/>
              <a:defRPr/>
            </a:pPr>
            <a:r>
              <a:rPr lang="en-GB" altLang="en-US" sz="1100" dirty="0">
                <a:solidFill>
                  <a:srgbClr val="000000"/>
                </a:solidFill>
                <a:cs typeface="Arial" pitchFamily="34" charset="0"/>
              </a:rPr>
              <a:t>In an industry first, </a:t>
            </a:r>
            <a:r>
              <a:rPr lang="en-GB" altLang="en-US" sz="1100" dirty="0" err="1">
                <a:solidFill>
                  <a:srgbClr val="000000"/>
                </a:solidFill>
                <a:cs typeface="Arial" pitchFamily="34" charset="0"/>
              </a:rPr>
              <a:t>ScreenX</a:t>
            </a:r>
            <a:r>
              <a:rPr lang="en-GB" altLang="en-US" sz="1100" dirty="0">
                <a:solidFill>
                  <a:srgbClr val="000000"/>
                </a:solidFill>
                <a:cs typeface="Arial" pitchFamily="34" charset="0"/>
              </a:rPr>
              <a:t>, Cineworld’s latest technological innovation, enabled the bank to maximise stand out and immerse audiences further. </a:t>
            </a:r>
            <a:r>
              <a:rPr lang="en-GB" altLang="en-US" sz="1100" dirty="0" err="1">
                <a:solidFill>
                  <a:srgbClr val="000000"/>
                </a:solidFill>
                <a:cs typeface="Arial" pitchFamily="34" charset="0"/>
              </a:rPr>
              <a:t>ScreenX</a:t>
            </a:r>
            <a:r>
              <a:rPr lang="en-GB" altLang="en-US" sz="1100" dirty="0">
                <a:solidFill>
                  <a:srgbClr val="000000"/>
                </a:solidFill>
                <a:cs typeface="Arial" pitchFamily="34" charset="0"/>
              </a:rPr>
              <a:t> is a multi-projection theatre technology that provides cinemagoers</a:t>
            </a:r>
          </a:p>
          <a:p>
            <a:pPr marR="0" lvl="0" indent="0" algn="l" defTabSz="654246" rtl="0" eaLnBrk="1" fontAlgn="auto" latinLnBrk="0" hangingPunct="1">
              <a:lnSpc>
                <a:spcPct val="100000"/>
              </a:lnSpc>
              <a:spcBef>
                <a:spcPts val="0"/>
              </a:spcBef>
              <a:spcAft>
                <a:spcPts val="0"/>
              </a:spcAft>
              <a:buClr>
                <a:srgbClr val="000000"/>
              </a:buClr>
              <a:buSzPct val="100000"/>
              <a:tabLst/>
              <a:defRPr/>
            </a:pPr>
            <a:r>
              <a:rPr lang="en-GB" altLang="en-US" sz="1100" dirty="0">
                <a:solidFill>
                  <a:srgbClr val="000000"/>
                </a:solidFill>
                <a:cs typeface="Arial" pitchFamily="34" charset="0"/>
              </a:rPr>
              <a:t>with a 270-degree panoramic viewing experience by expanding the screen onto the side walls of the auditorium.</a:t>
            </a:r>
          </a:p>
        </p:txBody>
      </p:sp>
      <p:graphicFrame>
        <p:nvGraphicFramePr>
          <p:cNvPr id="13" name="Table 12">
            <a:extLst>
              <a:ext uri="{FF2B5EF4-FFF2-40B4-BE49-F238E27FC236}">
                <a16:creationId xmlns:a16="http://schemas.microsoft.com/office/drawing/2014/main" id="{6853F453-F0EE-DF21-E68E-10BA2C9DCD4B}"/>
              </a:ext>
            </a:extLst>
          </p:cNvPr>
          <p:cNvGraphicFramePr>
            <a:graphicFrameLocks noGrp="1"/>
          </p:cNvGraphicFramePr>
          <p:nvPr>
            <p:extLst>
              <p:ext uri="{D42A27DB-BD31-4B8C-83A1-F6EECF244321}">
                <p14:modId xmlns:p14="http://schemas.microsoft.com/office/powerpoint/2010/main" val="3016468205"/>
              </p:ext>
            </p:extLst>
          </p:nvPr>
        </p:nvGraphicFramePr>
        <p:xfrm>
          <a:off x="6279190" y="476824"/>
          <a:ext cx="5397320" cy="922053"/>
        </p:xfrm>
        <a:graphic>
          <a:graphicData uri="http://schemas.openxmlformats.org/drawingml/2006/table">
            <a:tbl>
              <a:tblPr firstRow="1" bandRow="1">
                <a:tableStyleId>{93296810-A885-4BE3-A3E7-6D5BEEA58F35}</a:tableStyleId>
              </a:tblPr>
              <a:tblGrid>
                <a:gridCol w="1349330">
                  <a:extLst>
                    <a:ext uri="{9D8B030D-6E8A-4147-A177-3AD203B41FA5}">
                      <a16:colId xmlns:a16="http://schemas.microsoft.com/office/drawing/2014/main" val="3445733911"/>
                    </a:ext>
                  </a:extLst>
                </a:gridCol>
                <a:gridCol w="1349330">
                  <a:extLst>
                    <a:ext uri="{9D8B030D-6E8A-4147-A177-3AD203B41FA5}">
                      <a16:colId xmlns:a16="http://schemas.microsoft.com/office/drawing/2014/main" val="2072537272"/>
                    </a:ext>
                  </a:extLst>
                </a:gridCol>
                <a:gridCol w="1349330">
                  <a:extLst>
                    <a:ext uri="{9D8B030D-6E8A-4147-A177-3AD203B41FA5}">
                      <a16:colId xmlns:a16="http://schemas.microsoft.com/office/drawing/2014/main" val="3314162814"/>
                    </a:ext>
                  </a:extLst>
                </a:gridCol>
                <a:gridCol w="1349330">
                  <a:extLst>
                    <a:ext uri="{9D8B030D-6E8A-4147-A177-3AD203B41FA5}">
                      <a16:colId xmlns:a16="http://schemas.microsoft.com/office/drawing/2014/main" val="776944138"/>
                    </a:ext>
                  </a:extLst>
                </a:gridCol>
              </a:tblGrid>
              <a:tr h="366967">
                <a:tc>
                  <a:txBody>
                    <a:bodyPr/>
                    <a:lstStyle/>
                    <a:p>
                      <a:r>
                        <a:rPr lang="en-GB" sz="1100" dirty="0"/>
                        <a:t>Media Agency</a:t>
                      </a:r>
                    </a:p>
                  </a:txBody>
                  <a:tcPr marL="52167" marR="52167" marT="26083" marB="26083"/>
                </a:tc>
                <a:tc>
                  <a:txBody>
                    <a:bodyPr/>
                    <a:lstStyle/>
                    <a:p>
                      <a:r>
                        <a:rPr lang="en-GB" sz="1100" dirty="0"/>
                        <a:t>Target</a:t>
                      </a:r>
                    </a:p>
                  </a:txBody>
                  <a:tcPr marL="52167" marR="52167" marT="26083" marB="26083"/>
                </a:tc>
                <a:tc>
                  <a:txBody>
                    <a:bodyPr/>
                    <a:lstStyle/>
                    <a:p>
                      <a:r>
                        <a:rPr lang="en-GB" sz="1100" dirty="0"/>
                        <a:t>Buying Route</a:t>
                      </a:r>
                    </a:p>
                  </a:txBody>
                  <a:tcPr marL="52167" marR="52167" marT="26083" marB="26083"/>
                </a:tc>
                <a:tc>
                  <a:txBody>
                    <a:bodyPr/>
                    <a:lstStyle/>
                    <a:p>
                      <a:r>
                        <a:rPr lang="en-GB" sz="1100" dirty="0"/>
                        <a:t>Copy length</a:t>
                      </a:r>
                    </a:p>
                  </a:txBody>
                  <a:tcPr marL="52167" marR="52167" marT="26083" marB="26083"/>
                </a:tc>
                <a:extLst>
                  <a:ext uri="{0D108BD9-81ED-4DB2-BD59-A6C34878D82A}">
                    <a16:rowId xmlns:a16="http://schemas.microsoft.com/office/drawing/2014/main" val="1179928151"/>
                  </a:ext>
                </a:extLst>
              </a:tr>
              <a:tr h="366967">
                <a:tc>
                  <a:txBody>
                    <a:bodyPr/>
                    <a:lstStyle/>
                    <a:p>
                      <a:r>
                        <a:rPr lang="en-GB" sz="1100" dirty="0"/>
                        <a:t>Mediacom</a:t>
                      </a:r>
                    </a:p>
                  </a:txBody>
                  <a:tcPr marL="52167" marR="52167" marT="26083" marB="26083"/>
                </a:tc>
                <a:tc>
                  <a:txBody>
                    <a:bodyPr/>
                    <a:lstStyle/>
                    <a:p>
                      <a:r>
                        <a:rPr lang="en-GB" sz="1100" dirty="0"/>
                        <a:t>Adults</a:t>
                      </a:r>
                    </a:p>
                  </a:txBody>
                  <a:tcPr marL="52167" marR="52167" marT="26083" marB="26083"/>
                </a:tc>
                <a:tc>
                  <a:txBody>
                    <a:bodyPr/>
                    <a:lstStyle/>
                    <a:p>
                      <a:r>
                        <a:rPr lang="en-GB" sz="1100" dirty="0"/>
                        <a:t>Screen X Gold Spots, Film Pack &amp;Bronzer AGP,</a:t>
                      </a:r>
                    </a:p>
                  </a:txBody>
                  <a:tcPr marL="52167" marR="52167" marT="26083" marB="26083"/>
                </a:tc>
                <a:tc>
                  <a:txBody>
                    <a:bodyPr/>
                    <a:lstStyle/>
                    <a:p>
                      <a:r>
                        <a:rPr lang="en-GB" sz="1100" dirty="0"/>
                        <a:t>60”</a:t>
                      </a:r>
                    </a:p>
                  </a:txBody>
                  <a:tcPr marL="52167" marR="52167" marT="26083" marB="26083"/>
                </a:tc>
                <a:extLst>
                  <a:ext uri="{0D108BD9-81ED-4DB2-BD59-A6C34878D82A}">
                    <a16:rowId xmlns:a16="http://schemas.microsoft.com/office/drawing/2014/main" val="3682919480"/>
                  </a:ext>
                </a:extLst>
              </a:tr>
            </a:tbl>
          </a:graphicData>
        </a:graphic>
      </p:graphicFrame>
      <p:sp>
        <p:nvSpPr>
          <p:cNvPr id="2" name="Text Placeholder 4">
            <a:extLst>
              <a:ext uri="{FF2B5EF4-FFF2-40B4-BE49-F238E27FC236}">
                <a16:creationId xmlns:a16="http://schemas.microsoft.com/office/drawing/2014/main" id="{DD42751B-63DC-EF81-75FC-3296075599F1}"/>
              </a:ext>
            </a:extLst>
          </p:cNvPr>
          <p:cNvSpPr txBox="1">
            <a:spLocks/>
          </p:cNvSpPr>
          <p:nvPr/>
        </p:nvSpPr>
        <p:spPr>
          <a:xfrm>
            <a:off x="6285396" y="3746501"/>
            <a:ext cx="5398072" cy="2050796"/>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defTabSz="654246">
              <a:lnSpc>
                <a:spcPct val="100000"/>
              </a:lnSpc>
              <a:spcBef>
                <a:spcPts val="0"/>
              </a:spcBef>
              <a:buClr>
                <a:srgbClr val="000000"/>
              </a:buClr>
              <a:buSzPct val="100000"/>
              <a:defRPr/>
            </a:pPr>
            <a:r>
              <a:rPr lang="en-GB" altLang="en-US" sz="1100" dirty="0">
                <a:solidFill>
                  <a:srgbClr val="000000"/>
                </a:solidFill>
                <a:cs typeface="Arial" pitchFamily="34" charset="0"/>
              </a:rPr>
              <a:t>Halifax worked with DCM Studios to modify its existing advert to 270 degrees, allowing slinky to climb, jump, and spring across all three screens.</a:t>
            </a:r>
          </a:p>
          <a:p>
            <a:pPr lvl="0" indent="0" defTabSz="654246">
              <a:lnSpc>
                <a:spcPct val="100000"/>
              </a:lnSpc>
              <a:spcBef>
                <a:spcPts val="0"/>
              </a:spcBef>
              <a:buClr>
                <a:srgbClr val="000000"/>
              </a:buClr>
              <a:buSzPct val="100000"/>
              <a:defRPr/>
            </a:pPr>
            <a:endParaRPr lang="en-GB" altLang="en-US" sz="1100" dirty="0">
              <a:solidFill>
                <a:srgbClr val="000000"/>
              </a:solidFill>
              <a:cs typeface="Arial" pitchFamily="34" charset="0"/>
            </a:endParaRPr>
          </a:p>
          <a:p>
            <a:pPr lvl="0" indent="0" defTabSz="654246">
              <a:lnSpc>
                <a:spcPct val="100000"/>
              </a:lnSpc>
              <a:spcBef>
                <a:spcPts val="0"/>
              </a:spcBef>
              <a:buClr>
                <a:srgbClr val="000000"/>
              </a:buClr>
              <a:buSzPct val="100000"/>
              <a:defRPr/>
            </a:pPr>
            <a:r>
              <a:rPr lang="en-GB" altLang="en-US" sz="1100" dirty="0">
                <a:solidFill>
                  <a:srgbClr val="000000"/>
                </a:solidFill>
                <a:cs typeface="Arial" pitchFamily="34" charset="0"/>
              </a:rPr>
              <a:t>Halifax ran activity in 11 </a:t>
            </a:r>
            <a:r>
              <a:rPr lang="en-GB" altLang="en-US" sz="1100" dirty="0" err="1">
                <a:solidFill>
                  <a:srgbClr val="000000"/>
                </a:solidFill>
                <a:cs typeface="Arial" pitchFamily="34" charset="0"/>
              </a:rPr>
              <a:t>ScreenX</a:t>
            </a:r>
            <a:r>
              <a:rPr lang="en-GB" altLang="en-US" sz="1100" dirty="0">
                <a:solidFill>
                  <a:srgbClr val="000000"/>
                </a:solidFill>
                <a:cs typeface="Arial" pitchFamily="34" charset="0"/>
              </a:rPr>
              <a:t> locations across the UK, further supported by an Avengers: Endgame film pack and a Bronze AGP.</a:t>
            </a:r>
          </a:p>
          <a:p>
            <a:pPr lvl="0" indent="0" defTabSz="654246">
              <a:lnSpc>
                <a:spcPct val="100000"/>
              </a:lnSpc>
              <a:spcBef>
                <a:spcPts val="0"/>
              </a:spcBef>
              <a:buClr>
                <a:srgbClr val="000000"/>
              </a:buClr>
              <a:buSzPct val="100000"/>
              <a:defRPr/>
            </a:pPr>
            <a:endParaRPr lang="en-GB" altLang="en-US" sz="1100" dirty="0">
              <a:solidFill>
                <a:srgbClr val="000000"/>
              </a:solidFill>
              <a:cs typeface="Arial" pitchFamily="34" charset="0"/>
            </a:endParaRPr>
          </a:p>
          <a:p>
            <a:pPr indent="0" defTabSz="654246">
              <a:lnSpc>
                <a:spcPct val="100000"/>
              </a:lnSpc>
              <a:spcBef>
                <a:spcPts val="0"/>
              </a:spcBef>
            </a:pPr>
            <a:r>
              <a:rPr lang="en-GB" altLang="en-US" sz="1100" b="1" dirty="0">
                <a:cs typeface="Arial" pitchFamily="34" charset="0"/>
              </a:rPr>
              <a:t>Results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rgbClr val="000000"/>
                </a:solidFill>
                <a:effectLst/>
                <a:uLnTx/>
                <a:uFillTx/>
                <a:cs typeface="Arial"/>
                <a:sym typeface="Arial"/>
              </a:rPr>
              <a:t>The cinema activity proved very successful for Halifax, helping the bank positively shift the key metric of trust.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00" b="0" i="0" u="none" strike="noStrike" kern="0" cap="none" spc="0" normalizeH="0" baseline="0" noProof="0" dirty="0">
              <a:ln>
                <a:noFill/>
              </a:ln>
              <a:solidFill>
                <a:srgbClr val="000000"/>
              </a:solidFill>
              <a:effectLst/>
              <a:uLnTx/>
              <a:uFillTx/>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rgbClr val="000000"/>
                </a:solidFill>
                <a:effectLst/>
                <a:uLnTx/>
                <a:uFillTx/>
                <a:cs typeface="Arial"/>
                <a:sym typeface="Arial"/>
              </a:rPr>
              <a:t>The addition of </a:t>
            </a:r>
            <a:r>
              <a:rPr kumimoji="0" lang="en-GB" sz="1100" b="0" i="0" u="none" strike="noStrike" kern="0" cap="none" spc="0" normalizeH="0" baseline="0" noProof="0" dirty="0" err="1">
                <a:ln>
                  <a:noFill/>
                </a:ln>
                <a:solidFill>
                  <a:srgbClr val="000000"/>
                </a:solidFill>
                <a:effectLst/>
                <a:uLnTx/>
                <a:uFillTx/>
                <a:cs typeface="Arial"/>
                <a:sym typeface="Arial"/>
              </a:rPr>
              <a:t>ScreenX</a:t>
            </a:r>
            <a:r>
              <a:rPr kumimoji="0" lang="en-GB" sz="1100" b="0" i="0" u="none" strike="noStrike" kern="0" cap="none" spc="0" normalizeH="0" baseline="0" noProof="0" dirty="0">
                <a:ln>
                  <a:noFill/>
                </a:ln>
                <a:solidFill>
                  <a:srgbClr val="000000"/>
                </a:solidFill>
                <a:effectLst/>
                <a:uLnTx/>
                <a:uFillTx/>
                <a:cs typeface="Arial"/>
                <a:sym typeface="Arial"/>
              </a:rPr>
              <a:t> enabled the brand to maximise stand out and enhance its existing copy – so much so </a:t>
            </a:r>
            <a:r>
              <a:rPr kumimoji="0" lang="en-GB" sz="1100" b="0" i="0" u="none" strike="noStrike" kern="0" cap="none" spc="0" normalizeH="0" baseline="0" noProof="0" dirty="0" err="1">
                <a:ln>
                  <a:noFill/>
                </a:ln>
                <a:solidFill>
                  <a:srgbClr val="000000"/>
                </a:solidFill>
                <a:effectLst/>
                <a:uLnTx/>
                <a:uFillTx/>
                <a:cs typeface="Arial"/>
                <a:sym typeface="Arial"/>
              </a:rPr>
              <a:t>ScreenX</a:t>
            </a:r>
            <a:r>
              <a:rPr kumimoji="0" lang="en-GB" sz="1100" b="0" i="0" u="none" strike="noStrike" kern="0" cap="none" spc="0" normalizeH="0" baseline="0" noProof="0" dirty="0">
                <a:ln>
                  <a:noFill/>
                </a:ln>
                <a:solidFill>
                  <a:srgbClr val="000000"/>
                </a:solidFill>
                <a:effectLst/>
                <a:uLnTx/>
                <a:uFillTx/>
                <a:cs typeface="Arial"/>
                <a:sym typeface="Arial"/>
              </a:rPr>
              <a:t> was included again in the second burst of activity.</a:t>
            </a:r>
          </a:p>
          <a:p>
            <a:pPr indent="0" defTabSz="654246">
              <a:lnSpc>
                <a:spcPct val="100000"/>
              </a:lnSpc>
              <a:spcBef>
                <a:spcPts val="0"/>
              </a:spcBef>
            </a:pPr>
            <a:endParaRPr lang="en-GB" altLang="en-US" sz="1100" b="1" dirty="0">
              <a:cs typeface="Arial" pitchFamily="34" charset="0"/>
            </a:endParaRPr>
          </a:p>
        </p:txBody>
      </p:sp>
      <p:pic>
        <p:nvPicPr>
          <p:cNvPr id="5" name="Picture 4">
            <a:extLst>
              <a:ext uri="{FF2B5EF4-FFF2-40B4-BE49-F238E27FC236}">
                <a16:creationId xmlns:a16="http://schemas.microsoft.com/office/drawing/2014/main" id="{6D3938EA-40BF-F45E-1C4C-A22A8079E8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912" y="6399464"/>
            <a:ext cx="1275282" cy="238179"/>
          </a:xfrm>
          <a:prstGeom prst="rect">
            <a:avLst/>
          </a:prstGeom>
        </p:spPr>
      </p:pic>
      <p:pic>
        <p:nvPicPr>
          <p:cNvPr id="6" name="Picture Placeholder 8">
            <a:extLst>
              <a:ext uri="{FF2B5EF4-FFF2-40B4-BE49-F238E27FC236}">
                <a16:creationId xmlns:a16="http://schemas.microsoft.com/office/drawing/2014/main" id="{796970AF-49BA-3A03-F8CB-BDF7EE17EB37}"/>
              </a:ext>
            </a:extLst>
          </p:cNvPr>
          <p:cNvPicPr>
            <a:picLocks noChangeAspect="1"/>
          </p:cNvPicPr>
          <p:nvPr/>
        </p:nvPicPr>
        <p:blipFill>
          <a:blip r:embed="rId4">
            <a:extLst>
              <a:ext uri="{28A0092B-C50C-407E-A947-70E740481C1C}">
                <a14:useLocalDpi xmlns:a14="http://schemas.microsoft.com/office/drawing/2010/main" val="0"/>
              </a:ext>
            </a:extLst>
          </a:blip>
          <a:srcRect l="-85" t="16210" r="85" b="22927"/>
          <a:stretch>
            <a:fillRect/>
          </a:stretch>
        </p:blipFill>
        <p:spPr>
          <a:xfrm>
            <a:off x="6285396" y="1484026"/>
            <a:ext cx="5391114" cy="2050796"/>
          </a:xfrm>
          <a:prstGeom prst="roundRect">
            <a:avLst>
              <a:gd name="adj" fmla="val 1469"/>
            </a:avLst>
          </a:prstGeom>
          <a:blipFill>
            <a:blip r:embed="rId5"/>
            <a:srcRect/>
            <a:stretch>
              <a:fillRect t="-13649" b="-13649"/>
            </a:stretch>
          </a:blipFill>
        </p:spPr>
      </p:pic>
    </p:spTree>
    <p:extLst>
      <p:ext uri="{BB962C8B-B14F-4D97-AF65-F5344CB8AC3E}">
        <p14:creationId xmlns:p14="http://schemas.microsoft.com/office/powerpoint/2010/main" val="2816911820"/>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TotalTime>
  <Words>354</Words>
  <Application>Microsoft Office PowerPoint</Application>
  <PresentationFormat>Widescreen</PresentationFormat>
  <Paragraphs>34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Helvetica Neue Light</vt:lpstr>
      <vt:lpstr>Inter Tight</vt:lpstr>
      <vt:lpstr>04. Text</vt:lpstr>
      <vt:lpstr>Halifax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13</cp:revision>
  <dcterms:created xsi:type="dcterms:W3CDTF">2026-06-18T13:58:37Z</dcterms:created>
  <dcterms:modified xsi:type="dcterms:W3CDTF">2026-07-31T13:16:37Z</dcterms:modified>
</cp:coreProperties>
</file>