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"/>
  </p:notesMasterIdLst>
  <p:sldIdLst>
    <p:sldId id="330" r:id="rId2"/>
    <p:sldId id="329" r:id="rId3"/>
  </p:sldIdLst>
  <p:sldSz cx="12192000" cy="6858000"/>
  <p:notesSz cx="6858000" cy="9144000"/>
  <p:embeddedFontLst>
    <p:embeddedFont>
      <p:font typeface="Inter Tight" pitchFamily="2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30"/>
          </p14:sldIdLst>
        </p14:section>
        <p14:section name="Detailed" id="{0EA4DDEA-782D-AA44-8D9A-864B26D7F0FD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/>
    <p:restoredTop sz="93796" autoAdjust="0"/>
  </p:normalViewPr>
  <p:slideViewPr>
    <p:cSldViewPr snapToGrid="0">
      <p:cViewPr varScale="1">
        <p:scale>
          <a:sx n="64" d="100"/>
          <a:sy n="64" d="100"/>
        </p:scale>
        <p:origin x="7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EAE3-E6EE-1ED7-E11C-2F94C37B0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50A1D-45B2-E753-CA73-6A04D2BE1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21840-6E2F-E331-7272-382D536E1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654246">
              <a:buClrTx/>
              <a:buNone/>
              <a:defRPr/>
            </a:pPr>
            <a:r>
              <a:rPr lang="en-GB" sz="1200" b="1" kern="1200" dirty="0">
                <a:solidFill>
                  <a:schemeClr val="accent6"/>
                </a:solidFill>
                <a:ea typeface="+mn-ea"/>
                <a:cs typeface="+mn-cs"/>
              </a:rPr>
              <a:t>Source: </a:t>
            </a:r>
            <a:r>
              <a:rPr lang="en-GB" sz="1200" b="0" kern="1200" dirty="0" err="1">
                <a:solidFill>
                  <a:schemeClr val="accent6"/>
                </a:solidFill>
                <a:ea typeface="+mn-ea"/>
                <a:cs typeface="+mn-cs"/>
              </a:rPr>
              <a:t>Differentology</a:t>
            </a:r>
            <a:r>
              <a:rPr lang="en-GB" sz="1200" b="0" kern="1200" dirty="0">
                <a:solidFill>
                  <a:schemeClr val="accent6"/>
                </a:solidFill>
                <a:ea typeface="+mn-ea"/>
                <a:cs typeface="+mn-cs"/>
              </a:rPr>
              <a:t> campaign effectiveness project September 2019.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E4286-F962-9A10-0A19-F7FACA5BC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15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654246">
              <a:buClrTx/>
              <a:buNone/>
              <a:defRPr/>
            </a:pPr>
            <a:r>
              <a:rPr lang="en-GB" sz="800" b="1" kern="1200" dirty="0">
                <a:ea typeface="+mn-ea"/>
                <a:cs typeface="+mn-cs"/>
              </a:rPr>
              <a:t>Source: </a:t>
            </a:r>
            <a:r>
              <a:rPr lang="en-GB" sz="800" b="0" kern="1200" dirty="0" err="1">
                <a:ea typeface="+mn-ea"/>
                <a:cs typeface="+mn-cs"/>
              </a:rPr>
              <a:t>Differentology</a:t>
            </a:r>
            <a:r>
              <a:rPr lang="en-GB" sz="800" b="0" kern="1200" dirty="0">
                <a:ea typeface="+mn-ea"/>
                <a:cs typeface="+mn-cs"/>
              </a:rPr>
              <a:t> campaign effectiveness project September 2019.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2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</a:t>
            </a:r>
            <a:r>
              <a:rPr lang="en-US" dirty="0" err="1">
                <a:sym typeface="Inter Tight"/>
              </a:rPr>
              <a:t>Morbm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Inter Tight"/>
            </a:endParaRPr>
          </a:p>
          <a:p>
            <a:endParaRPr lang="en-US" dirty="0">
              <a:sym typeface="Inter T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Inter Tight"/>
              </a:rPr>
              <a:t>Vivamus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vehicula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arcu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felis</a:t>
            </a:r>
            <a:r>
              <a:rPr lang="en-US" dirty="0">
                <a:sym typeface="Inter Tight"/>
              </a:rPr>
              <a:t>, semper </a:t>
            </a:r>
            <a:r>
              <a:rPr lang="en-US" dirty="0" err="1">
                <a:sym typeface="Inter Tight"/>
              </a:rPr>
              <a:t>sagittis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nisl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condimentum</a:t>
            </a:r>
            <a:r>
              <a:rPr lang="en-US" dirty="0">
                <a:sym typeface="Inter Tight"/>
              </a:rPr>
              <a:t> vel. 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convallis </a:t>
            </a:r>
            <a:r>
              <a:rPr lang="en-US" dirty="0" err="1">
                <a:sym typeface="Inter Tight"/>
              </a:rPr>
              <a:t>tincidunt</a:t>
            </a:r>
            <a:r>
              <a:rPr lang="en-US" dirty="0">
                <a:sym typeface="Inter T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Inter Tight"/>
              </a:rPr>
              <a:t>Morbi </a:t>
            </a:r>
            <a:r>
              <a:rPr lang="en-US" dirty="0" err="1">
                <a:sym typeface="Inter Tight"/>
              </a:rPr>
              <a:t>tristique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interdum</a:t>
            </a:r>
            <a:r>
              <a:rPr lang="en-US" dirty="0">
                <a:sym typeface="Inter Tight"/>
              </a:rPr>
              <a:t> tempus. Sed </a:t>
            </a:r>
            <a:r>
              <a:rPr lang="en-US" dirty="0" err="1">
                <a:sym typeface="Inter Tight"/>
              </a:rPr>
              <a:t>ut</a:t>
            </a:r>
            <a:r>
              <a:rPr lang="en-US" dirty="0">
                <a:sym typeface="Inter Tight"/>
              </a:rPr>
              <a:t> ipsum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enim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aliquet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finibus</a:t>
            </a:r>
            <a:r>
              <a:rPr lang="en-US" dirty="0">
                <a:sym typeface="Inter Tight"/>
              </a:rPr>
              <a:t> in vitae ante. Sed </a:t>
            </a:r>
            <a:r>
              <a:rPr lang="en-US" dirty="0" err="1">
                <a:sym typeface="Inter Tight"/>
              </a:rPr>
              <a:t>iaculis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scelerisque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lacus</a:t>
            </a:r>
            <a:r>
              <a:rPr lang="en-US" dirty="0">
                <a:sym typeface="Inter Tight"/>
              </a:rPr>
              <a:t>, </a:t>
            </a:r>
            <a:r>
              <a:rPr lang="en-US" dirty="0" err="1">
                <a:sym typeface="Inter Tight"/>
              </a:rPr>
              <a:t>eu</a:t>
            </a:r>
            <a:r>
              <a:rPr lang="en-US" dirty="0">
                <a:sym typeface="Inter Tight"/>
              </a:rPr>
              <a:t> </a:t>
            </a:r>
            <a:r>
              <a:rPr lang="en-US" dirty="0" err="1">
                <a:sym typeface="Inter Tight"/>
              </a:rPr>
              <a:t>fringilla</a:t>
            </a:r>
            <a:r>
              <a:rPr lang="en-US" dirty="0">
                <a:sym typeface="Inter Tight"/>
              </a:rPr>
              <a:t> libero </a:t>
            </a:r>
            <a:r>
              <a:rPr lang="en-US" dirty="0" err="1">
                <a:sym typeface="Inter Tight"/>
              </a:rPr>
              <a:t>convalli</a:t>
            </a:r>
            <a:r>
              <a:rPr lang="en-US" dirty="0">
                <a:sym typeface="Inter Tight"/>
              </a:rPr>
              <a:t>. </a:t>
            </a:r>
          </a:p>
          <a:p>
            <a:endParaRPr lang="en-US" dirty="0">
              <a:sym typeface="Inter T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F7027-CD1F-F41D-72A8-4DDA051A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4751A5-290A-6BE1-7D70-5E664D3283BA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GB" b="1" dirty="0"/>
              <a:t>Source: </a:t>
            </a:r>
            <a:r>
              <a:rPr lang="en-GB" dirty="0" err="1"/>
              <a:t>Differentology</a:t>
            </a:r>
            <a:r>
              <a:rPr lang="en-GB" dirty="0"/>
              <a:t> campaign effectiveness project September 2019.</a:t>
            </a:r>
            <a:endParaRPr lang="en-US" sz="1400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6FAF945-2778-9CC8-99E9-FCC74893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Cunard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CA55176-8A29-23F2-9A84-E8D0F3BFAD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791171"/>
            <a:ext cx="6913608" cy="3695229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</a:t>
            </a:r>
            <a:br>
              <a:rPr lang="en-GB" sz="1500" b="1" dirty="0"/>
            </a:br>
            <a:r>
              <a:rPr lang="en-GB" altLang="en-US" sz="1500" dirty="0">
                <a:cs typeface="Arial" pitchFamily="34" charset="0"/>
              </a:rPr>
              <a:t>Cunard realised the need to stand out in a growing and competitive market. The aim of the campaign was to boost perceptions of quality and luxury, a key point of difference vs. competitor brands, to ultimately drive consideration. </a:t>
            </a:r>
            <a:br>
              <a:rPr lang="en-GB" altLang="en-US" sz="1500" dirty="0">
                <a:cs typeface="Arial" pitchFamily="34" charset="0"/>
              </a:rPr>
            </a:br>
            <a:endParaRPr lang="en-GB" sz="1500" b="1" dirty="0"/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Plan</a:t>
            </a:r>
            <a:br>
              <a:rPr lang="en-GB" sz="1500" b="1" dirty="0"/>
            </a:br>
            <a:r>
              <a:rPr lang="en-GB" altLang="en-US" sz="1500" dirty="0">
                <a:cs typeface="Arial" pitchFamily="34" charset="0"/>
              </a:rPr>
              <a:t>Cunard’s ad ran before screenings of </a:t>
            </a:r>
            <a:r>
              <a:rPr lang="en-GB" altLang="en-US" sz="1500" i="1" dirty="0">
                <a:cs typeface="Arial" pitchFamily="34" charset="0"/>
              </a:rPr>
              <a:t>Downton Abbey</a:t>
            </a:r>
            <a:r>
              <a:rPr lang="en-GB" altLang="en-US" sz="1500" dirty="0">
                <a:cs typeface="Arial" pitchFamily="34" charset="0"/>
              </a:rPr>
              <a:t>, the perfect film to reach and engage the brand’s primary ABC1 35+ target audience. 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>
              <a:cs typeface="Arial" pitchFamily="34" charset="0"/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Uplifts across agreement with key campaign messages; Cunard ‘offers luxury on my own terms’ (+35%) and ‘creates a sense of occasion on board’ (+27%).</a:t>
            </a: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1500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Exposed cinemagoers were +33% more likely to consider Cunard vs. control.</a:t>
            </a: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70C51D5A-3A45-AEC8-0820-6E0375FA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‘Dreams’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1DA2F-96C6-9D25-0B4B-35485C5841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45" t="-101" r="4030" b="101"/>
          <a:stretch/>
        </p:blipFill>
        <p:spPr>
          <a:xfrm>
            <a:off x="8705274" y="3310794"/>
            <a:ext cx="3070890" cy="2380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F98A09-A26E-84DB-97A2-E1E7966379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35" t="-226" r="12235" b="226"/>
          <a:stretch/>
        </p:blipFill>
        <p:spPr>
          <a:xfrm>
            <a:off x="8705274" y="789697"/>
            <a:ext cx="3070890" cy="239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39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51422-FB8D-AD83-53E1-BE3FD902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C55DC40-80A6-4D1D-8BBC-67B61AB7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Cunard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E53662-304C-B6E1-3095-7E7D7A64B6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679390"/>
            <a:ext cx="4440657" cy="4069354"/>
          </a:xfrm>
        </p:spPr>
        <p:txBody>
          <a:bodyPr/>
          <a:lstStyle/>
          <a:p>
            <a:pPr defTabSz="654246">
              <a:lnSpc>
                <a:spcPct val="100000"/>
              </a:lnSpc>
            </a:pPr>
            <a:r>
              <a:rPr lang="en-GB" altLang="en-US" b="1" dirty="0">
                <a:cs typeface="Arial" pitchFamily="34" charset="0"/>
              </a:rPr>
              <a:t>Background</a:t>
            </a:r>
            <a:br>
              <a:rPr lang="en-GB" altLang="en-US" b="1" dirty="0">
                <a:cs typeface="Arial" pitchFamily="34" charset="0"/>
              </a:rPr>
            </a:br>
            <a:r>
              <a:rPr lang="en-GB" altLang="en-US" dirty="0">
                <a:cs typeface="Arial" pitchFamily="34" charset="0"/>
              </a:rPr>
              <a:t>2018 was landmark year for the cruising market, and with the market increasing so to was the variety of cruise providers available to consumers and the competition between them. 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endParaRPr lang="en-GB" altLang="en-US" dirty="0">
              <a:cs typeface="Arial" pitchFamily="34" charset="0"/>
            </a:endParaRP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dirty="0">
                <a:cs typeface="Arial" pitchFamily="34" charset="0"/>
              </a:rPr>
              <a:t>Cunard realised the need to stand out and the aim of the campaign was to shift perceptions of quality and luxury, a key point of difference vs. competitor brands, to ultimately drive brand consideration. </a:t>
            </a:r>
            <a:br>
              <a:rPr lang="en-GB" altLang="en-US" dirty="0">
                <a:cs typeface="Arial" pitchFamily="34" charset="0"/>
              </a:rPr>
            </a:br>
            <a:br>
              <a:rPr lang="en-GB" altLang="en-US" dirty="0">
                <a:cs typeface="Arial" pitchFamily="34" charset="0"/>
              </a:rPr>
            </a:br>
            <a:r>
              <a:rPr lang="en-GB" altLang="en-US" b="1" dirty="0">
                <a:cs typeface="Arial" pitchFamily="34" charset="0"/>
              </a:rPr>
              <a:t>Plan</a:t>
            </a:r>
            <a:br>
              <a:rPr lang="en-GB" altLang="en-US" b="1" dirty="0">
                <a:cs typeface="Arial" pitchFamily="34" charset="0"/>
              </a:rPr>
            </a:br>
            <a:r>
              <a:rPr lang="en-GB" altLang="en-US" dirty="0">
                <a:cs typeface="Arial" pitchFamily="34" charset="0"/>
              </a:rPr>
              <a:t>Cunard’s advert ran before screenings of highly-anticipated blockbuster </a:t>
            </a:r>
            <a:r>
              <a:rPr lang="en-GB" altLang="en-US" i="1" dirty="0">
                <a:cs typeface="Arial" pitchFamily="34" charset="0"/>
              </a:rPr>
              <a:t>Downton Abbey</a:t>
            </a:r>
            <a:r>
              <a:rPr lang="en-GB" altLang="en-US" dirty="0">
                <a:cs typeface="Arial" pitchFamily="34" charset="0"/>
              </a:rPr>
              <a:t>, the perfect film to reach and engage the brand’s primary ABC1 35+ adult target audience. Cinema provided Cunard with a brilliant opportunity to advertise its offering in a premium AV environment, where audiences are engaged and the brand’s more emotive story would have greatest impact. </a:t>
            </a:r>
          </a:p>
          <a:p>
            <a:pPr defTabSz="654246">
              <a:lnSpc>
                <a:spcPct val="100000"/>
              </a:lnSpc>
            </a:pPr>
            <a:r>
              <a:rPr lang="en-GB" b="1" dirty="0"/>
              <a:t>Results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Running the ad before Downton Abbey enabled Cunard to drive key campaign metrics amongst the its core target audience.</a:t>
            </a: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F214540B-4D20-BB88-090F-93CE082F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‘Dreams’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2B8B4F-B228-E545-6458-F9EEEC3E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783298"/>
              </p:ext>
            </p:extLst>
          </p:nvPr>
        </p:nvGraphicFramePr>
        <p:xfrm>
          <a:off x="5472748" y="1138616"/>
          <a:ext cx="6295992" cy="9017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4915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633079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573999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573999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441956"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45981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Wavemaker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ABC1 35+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Film pack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40”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490F8-70D8-398E-891F-0A184A8C570D}"/>
              </a:ext>
            </a:extLst>
          </p:cNvPr>
          <p:cNvSpPr txBox="1">
            <a:spLocks/>
          </p:cNvSpPr>
          <p:nvPr/>
        </p:nvSpPr>
        <p:spPr>
          <a:xfrm>
            <a:off x="5471998" y="2316078"/>
            <a:ext cx="6297493" cy="14980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b="1" dirty="0"/>
              <a:t>Landing key campaign messaging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Uplifts across agreement with key campaign messages; Cunard ‘offers luxury on my own terms’ (+35%) and ‘creates a sense of occasion on board’ (+27%).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endParaRPr lang="en-GB" dirty="0"/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Driving consideration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Exposed cinemagoers were +33% more likely to be ‘very’ or ‘extremely likely’ to consider Cunard vs. control.</a:t>
            </a:r>
          </a:p>
          <a:p>
            <a:pPr defTabSz="654246">
              <a:lnSpc>
                <a:spcPct val="100000"/>
              </a:lnSpc>
            </a:pPr>
            <a:endParaRPr lang="en-GB" dirty="0"/>
          </a:p>
          <a:p>
            <a:pPr defTabSz="654246">
              <a:lnSpc>
                <a:spcPct val="100000"/>
              </a:lnSpc>
            </a:pP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555913-73C7-79D2-B9DA-55668410BDCD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GB" b="1" dirty="0"/>
              <a:t>Source: </a:t>
            </a:r>
            <a:r>
              <a:rPr lang="en-GB" dirty="0" err="1"/>
              <a:t>Differentology</a:t>
            </a:r>
            <a:r>
              <a:rPr lang="en-GB" dirty="0"/>
              <a:t> campaign effectiveness project September 2019.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903AB6-40A1-7F9B-8924-0D7A408A24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77" t="4530" r="4098" b="13686"/>
          <a:stretch>
            <a:fillRect/>
          </a:stretch>
        </p:blipFill>
        <p:spPr>
          <a:xfrm>
            <a:off x="8667287" y="3841824"/>
            <a:ext cx="3119192" cy="19770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E0A28B-9836-B59F-8510-5DED25E4EC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35" t="7581" r="12235" b="8913"/>
          <a:stretch>
            <a:fillRect/>
          </a:stretch>
        </p:blipFill>
        <p:spPr>
          <a:xfrm>
            <a:off x="5419438" y="3841824"/>
            <a:ext cx="3041071" cy="197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0462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4712</TotalTime>
  <Words>403</Words>
  <Application>Microsoft Office PowerPoint</Application>
  <PresentationFormat>Widescreen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Inter Tight</vt:lpstr>
      <vt:lpstr>Arial</vt:lpstr>
      <vt:lpstr>04. Text</vt:lpstr>
      <vt:lpstr>Cunard</vt:lpstr>
      <vt:lpstr>Cunard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Josh Turner</cp:lastModifiedBy>
  <cp:revision>18</cp:revision>
  <dcterms:created xsi:type="dcterms:W3CDTF">2026-06-18T13:58:37Z</dcterms:created>
  <dcterms:modified xsi:type="dcterms:W3CDTF">2026-08-03T17:20:13Z</dcterms:modified>
</cp:coreProperties>
</file>